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99881" rtl="0" eaLnBrk="1" latinLnBrk="0" hangingPunct="1">
      <a:defRPr sz="1968" kern="1200">
        <a:solidFill>
          <a:schemeClr val="tx1"/>
        </a:solidFill>
        <a:latin typeface="+mn-lt"/>
        <a:ea typeface="+mn-ea"/>
        <a:cs typeface="+mn-cs"/>
      </a:defRPr>
    </a:lvl1pPr>
    <a:lvl2pPr marL="499941" algn="l" defTabSz="999881" rtl="0" eaLnBrk="1" latinLnBrk="0" hangingPunct="1">
      <a:defRPr sz="1968" kern="1200">
        <a:solidFill>
          <a:schemeClr val="tx1"/>
        </a:solidFill>
        <a:latin typeface="+mn-lt"/>
        <a:ea typeface="+mn-ea"/>
        <a:cs typeface="+mn-cs"/>
      </a:defRPr>
    </a:lvl2pPr>
    <a:lvl3pPr marL="999881" algn="l" defTabSz="999881" rtl="0" eaLnBrk="1" latinLnBrk="0" hangingPunct="1">
      <a:defRPr sz="1968" kern="1200">
        <a:solidFill>
          <a:schemeClr val="tx1"/>
        </a:solidFill>
        <a:latin typeface="+mn-lt"/>
        <a:ea typeface="+mn-ea"/>
        <a:cs typeface="+mn-cs"/>
      </a:defRPr>
    </a:lvl3pPr>
    <a:lvl4pPr marL="1499821" algn="l" defTabSz="999881" rtl="0" eaLnBrk="1" latinLnBrk="0" hangingPunct="1">
      <a:defRPr sz="1968" kern="1200">
        <a:solidFill>
          <a:schemeClr val="tx1"/>
        </a:solidFill>
        <a:latin typeface="+mn-lt"/>
        <a:ea typeface="+mn-ea"/>
        <a:cs typeface="+mn-cs"/>
      </a:defRPr>
    </a:lvl4pPr>
    <a:lvl5pPr marL="1999760" algn="l" defTabSz="999881" rtl="0" eaLnBrk="1" latinLnBrk="0" hangingPunct="1">
      <a:defRPr sz="1968" kern="1200">
        <a:solidFill>
          <a:schemeClr val="tx1"/>
        </a:solidFill>
        <a:latin typeface="+mn-lt"/>
        <a:ea typeface="+mn-ea"/>
        <a:cs typeface="+mn-cs"/>
      </a:defRPr>
    </a:lvl5pPr>
    <a:lvl6pPr marL="2499701" algn="l" defTabSz="999881" rtl="0" eaLnBrk="1" latinLnBrk="0" hangingPunct="1">
      <a:defRPr sz="1968" kern="1200">
        <a:solidFill>
          <a:schemeClr val="tx1"/>
        </a:solidFill>
        <a:latin typeface="+mn-lt"/>
        <a:ea typeface="+mn-ea"/>
        <a:cs typeface="+mn-cs"/>
      </a:defRPr>
    </a:lvl6pPr>
    <a:lvl7pPr marL="2999642" algn="l" defTabSz="999881" rtl="0" eaLnBrk="1" latinLnBrk="0" hangingPunct="1">
      <a:defRPr sz="1968" kern="1200">
        <a:solidFill>
          <a:schemeClr val="tx1"/>
        </a:solidFill>
        <a:latin typeface="+mn-lt"/>
        <a:ea typeface="+mn-ea"/>
        <a:cs typeface="+mn-cs"/>
      </a:defRPr>
    </a:lvl7pPr>
    <a:lvl8pPr marL="3499582" algn="l" defTabSz="999881" rtl="0" eaLnBrk="1" latinLnBrk="0" hangingPunct="1">
      <a:defRPr sz="1968" kern="1200">
        <a:solidFill>
          <a:schemeClr val="tx1"/>
        </a:solidFill>
        <a:latin typeface="+mn-lt"/>
        <a:ea typeface="+mn-ea"/>
        <a:cs typeface="+mn-cs"/>
      </a:defRPr>
    </a:lvl8pPr>
    <a:lvl9pPr marL="3999522" algn="l" defTabSz="999881" rtl="0" eaLnBrk="1" latinLnBrk="0" hangingPunct="1">
      <a:defRPr sz="196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5" d="100"/>
          <a:sy n="55" d="100"/>
        </p:scale>
        <p:origin x="183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5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8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2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2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8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0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8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4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4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4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95D6C-4BBA-484B-A497-B1BD80E1FB2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4C2A5-E38F-498E-BAEB-7625A4827F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1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77718" y="109253"/>
            <a:ext cx="2701551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800" dirty="0"/>
              <a:t>Tipos de ciencia</a:t>
            </a:r>
            <a:endParaRPr lang="en-US" sz="2800" dirty="0"/>
          </a:p>
        </p:txBody>
      </p:sp>
      <p:sp>
        <p:nvSpPr>
          <p:cNvPr id="12" name="Rectángulo 11"/>
          <p:cNvSpPr/>
          <p:nvPr/>
        </p:nvSpPr>
        <p:spPr>
          <a:xfrm>
            <a:off x="6164744" y="167849"/>
            <a:ext cx="2764678" cy="10618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050" b="1" dirty="0">
                <a:solidFill>
                  <a:srgbClr val="333333"/>
                </a:solidFill>
                <a:latin typeface="Lato" panose="020F0502020204030203" pitchFamily="34" charset="0"/>
              </a:rPr>
              <a:t>Ciencias naturales: </a:t>
            </a:r>
            <a:r>
              <a:rPr lang="es-ES" sz="1050" dirty="0">
                <a:solidFill>
                  <a:srgbClr val="333333"/>
                </a:solidFill>
                <a:latin typeface="Lato" panose="020F0502020204030203" pitchFamily="34" charset="0"/>
              </a:rPr>
              <a:t>También se le conoce como ciencias empíricas. Basada en el estudio de la física de la biología y de la química. Esta ciencia afirma que el comportamiento humano se limita únicamente a las leyes científicas.</a:t>
            </a:r>
            <a:endParaRPr lang="en-US" sz="1050" dirty="0"/>
          </a:p>
        </p:txBody>
      </p:sp>
      <p:sp>
        <p:nvSpPr>
          <p:cNvPr id="13" name="Rectángulo 12"/>
          <p:cNvSpPr/>
          <p:nvPr/>
        </p:nvSpPr>
        <p:spPr>
          <a:xfrm>
            <a:off x="5168197" y="1327207"/>
            <a:ext cx="3615550" cy="127695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050" dirty="0">
                <a:solidFill>
                  <a:srgbClr val="333333"/>
                </a:solidFill>
                <a:latin typeface="Lato" panose="020F0502020204030203" pitchFamily="34" charset="0"/>
              </a:rPr>
              <a:t>Ciencias sociales: que se centra en el estudio de las ciencias políticas, de la sociología y de la economía. Esta ciencia afirma que el comportamiento humano se limita a la forma de expresar ciertas probabilidades de investigación deductiva, y al mismo tiempo realiza un análisis cuantitativo sobre la constancia en que los acontecimiento sociales pasan. </a:t>
            </a:r>
            <a:endParaRPr lang="en-US" sz="1050" dirty="0"/>
          </a:p>
          <a:p>
            <a:endParaRPr lang="en-US" sz="348" dirty="0"/>
          </a:p>
        </p:txBody>
      </p:sp>
      <p:sp>
        <p:nvSpPr>
          <p:cNvPr id="14" name="Rectángulo 13"/>
          <p:cNvSpPr/>
          <p:nvPr/>
        </p:nvSpPr>
        <p:spPr>
          <a:xfrm>
            <a:off x="4198829" y="2672149"/>
            <a:ext cx="3348254" cy="1384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050" dirty="0">
                <a:solidFill>
                  <a:srgbClr val="333333"/>
                </a:solidFill>
                <a:latin typeface="Lato" panose="020F0502020204030203" pitchFamily="34" charset="0"/>
              </a:rPr>
              <a:t>Ciencias Fácticas. Estudian los hechos que ocurren en el mundo por tal motivo tienen que apelar a la experiencia para contrastar sus formulas, a esto se le llama formulas sintéticas, es decir, formulas que no pueden ser validadas únicamente por la razón. Contiene teorías formales que no se someten a discusión, porque los hechos son irrelevantes respecto de las ideas puras.</a:t>
            </a:r>
            <a:endParaRPr lang="en-US" sz="1050" dirty="0"/>
          </a:p>
        </p:txBody>
      </p:sp>
      <p:sp>
        <p:nvSpPr>
          <p:cNvPr id="15" name="Rectángulo 14"/>
          <p:cNvSpPr/>
          <p:nvPr/>
        </p:nvSpPr>
        <p:spPr>
          <a:xfrm>
            <a:off x="92973" y="1988185"/>
            <a:ext cx="1705484" cy="15465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050" dirty="0">
                <a:solidFill>
                  <a:srgbClr val="333333"/>
                </a:solidFill>
                <a:latin typeface="Lato" panose="020F0502020204030203" pitchFamily="34" charset="0"/>
              </a:rPr>
              <a:t>Ciencias narrativas Engloba las ciencias que hacen uso de los razonamientos y de la argumentación a la hora de exponer sus resultados. Ejemplo: la psicología y las ciencias sociales.</a:t>
            </a:r>
            <a:endParaRPr lang="en-US" sz="1050" dirty="0"/>
          </a:p>
        </p:txBody>
      </p:sp>
      <p:sp>
        <p:nvSpPr>
          <p:cNvPr id="16" name="Rectángulo 15"/>
          <p:cNvSpPr/>
          <p:nvPr/>
        </p:nvSpPr>
        <p:spPr>
          <a:xfrm>
            <a:off x="92973" y="141897"/>
            <a:ext cx="2532408" cy="1708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050" dirty="0">
                <a:solidFill>
                  <a:srgbClr val="333333"/>
                </a:solidFill>
                <a:latin typeface="Lato" panose="020F0502020204030203" pitchFamily="34" charset="0"/>
              </a:rPr>
              <a:t>Ciencias formales. Esta ciencia se forja a través de las ideas creadas por la mente humana. Hace uso del método axiomático inductivo, pero a la vez usa un análisis racional para validar los enunciados o axiomas que no pueden ser demostrados y contrastados con la realidad para validarlos. Ejemplo de estas ciencias se destaca la lógica y las matemáticas.</a:t>
            </a:r>
            <a:endParaRPr lang="en-US" sz="1050" dirty="0"/>
          </a:p>
        </p:txBody>
      </p:sp>
      <p:sp>
        <p:nvSpPr>
          <p:cNvPr id="17" name="Rectángulo 16"/>
          <p:cNvSpPr/>
          <p:nvPr/>
        </p:nvSpPr>
        <p:spPr>
          <a:xfrm>
            <a:off x="1878756" y="2095732"/>
            <a:ext cx="2151576" cy="1384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050" dirty="0">
                <a:solidFill>
                  <a:srgbClr val="333333"/>
                </a:solidFill>
                <a:latin typeface="Lato" panose="020F0502020204030203" pitchFamily="34" charset="0"/>
              </a:rPr>
              <a:t>Ciencias exactas Se trata de las ciencias que hacen uso de modelos, de instrumentos matemáticos y de teorías que al usar el método científico pueden llegar a demostrarse. Ejemplo de este tipo de ciencia es la física, la matemática y la química.</a:t>
            </a:r>
            <a:endParaRPr lang="en-US" sz="1050" dirty="0"/>
          </a:p>
        </p:txBody>
      </p:sp>
      <p:sp>
        <p:nvSpPr>
          <p:cNvPr id="18" name="Rectángulo 17"/>
          <p:cNvSpPr/>
          <p:nvPr/>
        </p:nvSpPr>
        <p:spPr>
          <a:xfrm>
            <a:off x="2754750" y="764773"/>
            <a:ext cx="1936604" cy="12234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050" dirty="0">
                <a:solidFill>
                  <a:srgbClr val="333333"/>
                </a:solidFill>
                <a:latin typeface="Lato" panose="020F0502020204030203" pitchFamily="34" charset="0"/>
              </a:rPr>
              <a:t>Ciencias humanas Se trata de la ciencia que está estrictamente relacionada con la forma en que se comportan las personas sea de forma individual o como ente de una sociedad.</a:t>
            </a:r>
            <a:endParaRPr lang="en-US" sz="1050" dirty="0"/>
          </a:p>
        </p:txBody>
      </p:sp>
      <p:sp>
        <p:nvSpPr>
          <p:cNvPr id="21" name="Rectángulo 20"/>
          <p:cNvSpPr/>
          <p:nvPr/>
        </p:nvSpPr>
        <p:spPr>
          <a:xfrm>
            <a:off x="3250923" y="4243520"/>
            <a:ext cx="3606093" cy="10618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1050" b="1" i="1" dirty="0">
                <a:solidFill>
                  <a:srgbClr val="000000"/>
                </a:solidFill>
                <a:latin typeface="Arial" panose="020B0604020202020204" pitchFamily="34" charset="0"/>
              </a:rPr>
              <a:t>La inducción </a:t>
            </a:r>
            <a:r>
              <a:rPr lang="es-ES_tradnl" sz="1050" dirty="0">
                <a:solidFill>
                  <a:srgbClr val="000000"/>
                </a:solidFill>
                <a:latin typeface="Arial" panose="020B0604020202020204" pitchFamily="34" charset="0"/>
              </a:rPr>
              <a:t>se refiere al movimiento del pensamiento que va de los hechos particulares a afirmaciones de carácter general. Esto implica pasar de los resultados obtenidos de observaciones o experimentos (que se refieren siempre a un numero limitado de casos) al planteamiento de hipótesis, leyes y teorías</a:t>
            </a:r>
            <a:endParaRPr lang="en-US" sz="1050" dirty="0"/>
          </a:p>
        </p:txBody>
      </p:sp>
      <p:sp>
        <p:nvSpPr>
          <p:cNvPr id="22" name="Rectángulo 21"/>
          <p:cNvSpPr/>
          <p:nvPr/>
        </p:nvSpPr>
        <p:spPr>
          <a:xfrm>
            <a:off x="7091853" y="4324312"/>
            <a:ext cx="1837569" cy="90024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1050" b="1" i="1" dirty="0">
                <a:solidFill>
                  <a:srgbClr val="000000"/>
                </a:solidFill>
                <a:latin typeface="Arial" panose="020B0604020202020204" pitchFamily="34" charset="0"/>
              </a:rPr>
              <a:t>La deducción </a:t>
            </a:r>
            <a:r>
              <a:rPr lang="es-ES_tradnl" sz="1050" dirty="0">
                <a:solidFill>
                  <a:srgbClr val="000000"/>
                </a:solidFill>
                <a:latin typeface="Arial" panose="020B0604020202020204" pitchFamily="34" charset="0"/>
              </a:rPr>
              <a:t>es el método que </a:t>
            </a:r>
            <a:r>
              <a:rPr lang="es-ES_tradnl" sz="1050" b="1" i="1" dirty="0">
                <a:solidFill>
                  <a:srgbClr val="000000"/>
                </a:solidFill>
                <a:latin typeface="Arial" panose="020B0604020202020204" pitchFamily="34" charset="0"/>
              </a:rPr>
              <a:t>permite pasar de afirmaciones de carácter general a hechos particulares.</a:t>
            </a:r>
            <a:endParaRPr lang="en-US" sz="1050" dirty="0"/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 rotWithShape="1">
          <a:blip r:embed="rId2"/>
          <a:srcRect l="27709" t="24107" r="28823" b="29134"/>
          <a:stretch/>
        </p:blipFill>
        <p:spPr>
          <a:xfrm>
            <a:off x="652253" y="5389674"/>
            <a:ext cx="1876497" cy="1134886"/>
          </a:xfrm>
          <a:prstGeom prst="rect">
            <a:avLst/>
          </a:prstGeom>
        </p:spPr>
      </p:pic>
      <p:pic>
        <p:nvPicPr>
          <p:cNvPr id="1027" name="Picture 3" descr="clasificacion de los recursos naturales segun su naturalez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64"/>
          <a:stretch/>
        </p:blipFill>
        <p:spPr bwMode="auto">
          <a:xfrm>
            <a:off x="555623" y="3893881"/>
            <a:ext cx="2069758" cy="149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ángulo 23"/>
          <p:cNvSpPr/>
          <p:nvPr/>
        </p:nvSpPr>
        <p:spPr>
          <a:xfrm>
            <a:off x="4918236" y="5491725"/>
            <a:ext cx="3025187" cy="2539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sz="1050" b="1" dirty="0">
                <a:solidFill>
                  <a:srgbClr val="333333"/>
                </a:solidFill>
                <a:latin typeface="Open Sans"/>
              </a:rPr>
              <a:t>Ciencia y tecnología: principales diferencias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4198829" y="5859262"/>
            <a:ext cx="4464003" cy="5770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050" dirty="0">
                <a:solidFill>
                  <a:srgbClr val="333333"/>
                </a:solidFill>
                <a:latin typeface="Open Sans"/>
              </a:rPr>
              <a:t>la </a:t>
            </a:r>
            <a:r>
              <a:rPr lang="es-ES" sz="1050" b="1" dirty="0">
                <a:solidFill>
                  <a:srgbClr val="333333"/>
                </a:solidFill>
                <a:latin typeface="Open Sans"/>
              </a:rPr>
              <a:t>ciencia</a:t>
            </a:r>
            <a:r>
              <a:rPr lang="es-ES" sz="1050" dirty="0">
                <a:solidFill>
                  <a:srgbClr val="333333"/>
                </a:solidFill>
                <a:latin typeface="Open Sans"/>
              </a:rPr>
              <a:t> se encarga de estudiar las cuestiones a </a:t>
            </a:r>
            <a:r>
              <a:rPr lang="es-ES" sz="1050" b="1" dirty="0">
                <a:solidFill>
                  <a:srgbClr val="333333"/>
                </a:solidFill>
                <a:latin typeface="Open Sans"/>
              </a:rPr>
              <a:t>nivel teórico</a:t>
            </a:r>
            <a:r>
              <a:rPr lang="es-ES" sz="1050" dirty="0">
                <a:solidFill>
                  <a:srgbClr val="333333"/>
                </a:solidFill>
                <a:latin typeface="Open Sans"/>
              </a:rPr>
              <a:t>: su finalidad es formular leyes, principios y teoremas. En cambio, la </a:t>
            </a:r>
            <a:r>
              <a:rPr lang="es-ES" sz="1050" b="1" dirty="0">
                <a:solidFill>
                  <a:srgbClr val="333333"/>
                </a:solidFill>
                <a:latin typeface="Open Sans"/>
              </a:rPr>
              <a:t>tecnología</a:t>
            </a:r>
            <a:r>
              <a:rPr lang="es-ES" sz="1050" dirty="0">
                <a:solidFill>
                  <a:srgbClr val="333333"/>
                </a:solidFill>
                <a:latin typeface="Open Sans"/>
              </a:rPr>
              <a:t> sería su </a:t>
            </a:r>
            <a:r>
              <a:rPr lang="es-ES" sz="1050" b="1" dirty="0">
                <a:solidFill>
                  <a:srgbClr val="333333"/>
                </a:solidFill>
                <a:latin typeface="Open Sans"/>
              </a:rPr>
              <a:t>aplicación práctica</a:t>
            </a:r>
            <a:r>
              <a:rPr lang="es-ES" sz="1050" dirty="0">
                <a:solidFill>
                  <a:srgbClr val="333333"/>
                </a:solidFill>
                <a:latin typeface="Open Sans"/>
              </a:rPr>
              <a:t> en utensilios.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00511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293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Open 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miriam.gonzalez.dlrs@gmail.com</dc:creator>
  <cp:lastModifiedBy>miriam.gonzalez.dlrs@gmail.com</cp:lastModifiedBy>
  <cp:revision>7</cp:revision>
  <dcterms:created xsi:type="dcterms:W3CDTF">2018-05-24T16:56:33Z</dcterms:created>
  <dcterms:modified xsi:type="dcterms:W3CDTF">2018-05-24T17:49:20Z</dcterms:modified>
</cp:coreProperties>
</file>