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9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790F-EE33-423C-8598-0C5F9813F092}" type="datetimeFigureOut">
              <a:rPr lang="es-ES" smtClean="0"/>
              <a:t>08/06/2018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276-5EF7-4612-90F7-F69C2355A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9111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790F-EE33-423C-8598-0C5F9813F092}" type="datetimeFigureOut">
              <a:rPr lang="es-ES" smtClean="0"/>
              <a:t>08/06/2018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276-5EF7-4612-90F7-F69C2355A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830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790F-EE33-423C-8598-0C5F9813F092}" type="datetimeFigureOut">
              <a:rPr lang="es-ES" smtClean="0"/>
              <a:t>08/06/2018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276-5EF7-4612-90F7-F69C2355A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0954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790F-EE33-423C-8598-0C5F9813F092}" type="datetimeFigureOut">
              <a:rPr lang="es-ES" smtClean="0"/>
              <a:t>08/06/2018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276-5EF7-4612-90F7-F69C2355A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405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790F-EE33-423C-8598-0C5F9813F092}" type="datetimeFigureOut">
              <a:rPr lang="es-ES" smtClean="0"/>
              <a:t>08/06/2018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276-5EF7-4612-90F7-F69C2355A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12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790F-EE33-423C-8598-0C5F9813F092}" type="datetimeFigureOut">
              <a:rPr lang="es-ES" smtClean="0"/>
              <a:t>08/06/2018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276-5EF7-4612-90F7-F69C2355A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138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790F-EE33-423C-8598-0C5F9813F092}" type="datetimeFigureOut">
              <a:rPr lang="es-ES" smtClean="0"/>
              <a:t>08/06/2018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276-5EF7-4612-90F7-F69C2355A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5856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790F-EE33-423C-8598-0C5F9813F092}" type="datetimeFigureOut">
              <a:rPr lang="es-ES" smtClean="0"/>
              <a:t>08/06/2018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276-5EF7-4612-90F7-F69C2355A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5853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790F-EE33-423C-8598-0C5F9813F092}" type="datetimeFigureOut">
              <a:rPr lang="es-ES" smtClean="0"/>
              <a:t>08/06/2018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276-5EF7-4612-90F7-F69C2355A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2503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790F-EE33-423C-8598-0C5F9813F092}" type="datetimeFigureOut">
              <a:rPr lang="es-ES" smtClean="0"/>
              <a:t>08/06/2018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276-5EF7-4612-90F7-F69C2355A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7290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790F-EE33-423C-8598-0C5F9813F092}" type="datetimeFigureOut">
              <a:rPr lang="es-ES" smtClean="0"/>
              <a:t>08/06/2018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276-5EF7-4612-90F7-F69C2355A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3324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F790F-EE33-423C-8598-0C5F9813F092}" type="datetimeFigureOut">
              <a:rPr lang="es-ES" smtClean="0"/>
              <a:t>08/06/2018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3A276-5EF7-4612-90F7-F69C2355A3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25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="" xmlns:a16="http://schemas.microsoft.com/office/drawing/2014/main" id="{5B574B5A-8957-475D-8950-5F452E198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3403" y="513660"/>
            <a:ext cx="6037193" cy="4537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2000" dirty="0">
                <a:latin typeface="Berlin Sans FB" panose="020E0602020502020306" pitchFamily="34" charset="0"/>
              </a:rPr>
              <a:t>Escuela Normal de Educación Preescolar </a:t>
            </a:r>
          </a:p>
        </p:txBody>
      </p:sp>
      <p:pic>
        <p:nvPicPr>
          <p:cNvPr id="5" name="Picture 2" descr="Imagen relacionada">
            <a:extLst>
              <a:ext uri="{FF2B5EF4-FFF2-40B4-BE49-F238E27FC236}">
                <a16:creationId xmlns="" xmlns:a16="http://schemas.microsoft.com/office/drawing/2014/main" id="{9ECF83BD-121F-4FAE-8E65-15177B566F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5667" b="80667" l="24000" r="76000">
                        <a14:foregroundMark x1="27667" y1="21333" x2="67333" y2="21000"/>
                        <a14:foregroundMark x1="67333" y1="21000" x2="72000" y2="56667"/>
                        <a14:foregroundMark x1="72000" y1="56667" x2="46000" y2="73333"/>
                        <a14:foregroundMark x1="46000" y1="73333" x2="28000" y2="45667"/>
                        <a14:foregroundMark x1="28000" y1="45667" x2="27667" y2="45000"/>
                        <a14:foregroundMark x1="27667" y1="19333" x2="29000" y2="49333"/>
                        <a14:foregroundMark x1="29000" y1="49333" x2="29667" y2="50667"/>
                        <a14:foregroundMark x1="69333" y1="28000" x2="69333" y2="17333"/>
                        <a14:foregroundMark x1="74000" y1="20333" x2="74000" y2="51333"/>
                        <a14:foregroundMark x1="72000" y1="65667" x2="40000" y2="73333"/>
                        <a14:foregroundMark x1="23000" y1="56333" x2="46333" y2="75333"/>
                        <a14:foregroundMark x1="46333" y1="75333" x2="56000" y2="78000"/>
                        <a14:foregroundMark x1="60000" y1="78000" x2="66333" y2="76000"/>
                        <a14:foregroundMark x1="72000" y1="70333" x2="73000" y2="62667"/>
                        <a14:foregroundMark x1="76000" y1="62667" x2="76000" y2="62667"/>
                        <a14:foregroundMark x1="24000" y1="17333" x2="24000" y2="48000"/>
                        <a14:foregroundMark x1="24000" y1="48000" x2="31667" y2="73333"/>
                        <a14:foregroundMark x1="48667" y1="80667" x2="48667" y2="80667"/>
                        <a14:foregroundMark x1="74000" y1="19333" x2="45667" y2="15667"/>
                        <a14:foregroundMark x1="45667" y1="15667" x2="45667" y2="15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102" t="13015" r="22174" b="16029"/>
          <a:stretch/>
        </p:blipFill>
        <p:spPr bwMode="auto">
          <a:xfrm>
            <a:off x="4107300" y="999492"/>
            <a:ext cx="929397" cy="1205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57141EA0-208F-4C8B-A67B-6DF06BEE40E1}"/>
              </a:ext>
            </a:extLst>
          </p:cNvPr>
          <p:cNvSpPr txBox="1"/>
          <p:nvPr/>
        </p:nvSpPr>
        <p:spPr>
          <a:xfrm>
            <a:off x="556590" y="2326826"/>
            <a:ext cx="8030818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Berlin Sans FB" panose="020E0602020502020306" pitchFamily="34" charset="0"/>
              </a:rPr>
              <a:t>Planeación educativa </a:t>
            </a:r>
          </a:p>
          <a:p>
            <a:pPr algn="ctr"/>
            <a:r>
              <a:rPr lang="es-ES" sz="1400" dirty="0">
                <a:latin typeface="Berlin Sans FB" panose="020E0602020502020306" pitchFamily="34" charset="0"/>
              </a:rPr>
              <a:t>Maestra Eva Fabiola Ruiz Pradis </a:t>
            </a:r>
          </a:p>
          <a:p>
            <a:pPr algn="ctr"/>
            <a:r>
              <a:rPr lang="es-ES" sz="1400" dirty="0">
                <a:latin typeface="Berlin Sans FB" panose="020E0602020502020306" pitchFamily="34" charset="0"/>
              </a:rPr>
              <a:t>Daniela </a:t>
            </a:r>
            <a:r>
              <a:rPr lang="es-ES" sz="1400" dirty="0" smtClean="0">
                <a:latin typeface="Berlin Sans FB" panose="020E0602020502020306" pitchFamily="34" charset="0"/>
              </a:rPr>
              <a:t>González Escobedo #10</a:t>
            </a:r>
            <a:endParaRPr lang="es-ES" sz="1400" dirty="0">
              <a:latin typeface="Berlin Sans FB" panose="020E0602020502020306" pitchFamily="34" charset="0"/>
            </a:endParaRPr>
          </a:p>
          <a:p>
            <a:pPr algn="ctr"/>
            <a:endParaRPr lang="es-ES" sz="1600" dirty="0">
              <a:latin typeface="Berlin Sans FB" panose="020E0602020502020306" pitchFamily="34" charset="0"/>
            </a:endParaRPr>
          </a:p>
          <a:p>
            <a:pPr algn="ctr"/>
            <a:r>
              <a:rPr lang="es-ES" sz="1600" dirty="0">
                <a:latin typeface="Berlin Sans FB" panose="020E0602020502020306" pitchFamily="34" charset="0"/>
              </a:rPr>
              <a:t>Unidad II</a:t>
            </a:r>
          </a:p>
          <a:p>
            <a:pPr algn="ctr"/>
            <a:r>
              <a:rPr lang="es-MX" sz="1400" dirty="0">
                <a:latin typeface="Berlin Sans FB" panose="020E0602020502020306" pitchFamily="34" charset="0"/>
              </a:rPr>
              <a:t>Factores y elementos que inciden en la planeación docente.</a:t>
            </a:r>
          </a:p>
          <a:p>
            <a:pPr algn="ctr"/>
            <a:endParaRPr lang="es-MX" sz="1600" dirty="0">
              <a:latin typeface="Berlin Sans FB" panose="020E0602020502020306" pitchFamily="34" charset="0"/>
            </a:endParaRPr>
          </a:p>
          <a:p>
            <a:pPr algn="ctr"/>
            <a:r>
              <a:rPr lang="es-MX" sz="1600" dirty="0">
                <a:latin typeface="Berlin Sans FB" panose="020E0602020502020306" pitchFamily="34" charset="0"/>
              </a:rPr>
              <a:t>Competencias del curso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1400" dirty="0">
                <a:latin typeface="Berlin Sans FB" panose="020E0602020502020306" pitchFamily="34" charset="0"/>
              </a:rPr>
              <a:t>Realiza diagnósticos de los intereses, motivaciones y necesidades formativas de los alumnos para organizar las actividades de aprendizaje. 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1400" dirty="0">
                <a:latin typeface="Berlin Sans FB" panose="020E0602020502020306" pitchFamily="34" charset="0"/>
              </a:rPr>
              <a:t>Realiza adecuaciones curriculares pertinentes en su planeación a partir de los resultados de la evaluación. 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1400" dirty="0">
                <a:latin typeface="Berlin Sans FB" panose="020E0602020502020306" pitchFamily="34" charset="0"/>
              </a:rPr>
              <a:t>Diseña situaciones didácticas significativas de acuerdo con la organización curricular y los enfoques pedagógicos del plan y los programas educativos vigentes.</a:t>
            </a:r>
            <a:r>
              <a:rPr lang="es-MX" sz="1400" dirty="0"/>
              <a:t> 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1400" dirty="0">
                <a:latin typeface="Berlin Sans FB" panose="020E0602020502020306" pitchFamily="34" charset="0"/>
              </a:rPr>
              <a:t>Elabora proyectos que articulan diversos campos disciplinares para desarrollar un conocimiento integrado en los alumnos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MX" sz="1400" dirty="0">
              <a:latin typeface="Berlin Sans FB" panose="020E0602020502020306" pitchFamily="34" charset="0"/>
            </a:endParaRPr>
          </a:p>
          <a:p>
            <a:pPr algn="ctr"/>
            <a:r>
              <a:rPr lang="es-MX" sz="1400" dirty="0">
                <a:latin typeface="Berlin Sans FB" panose="020E0602020502020306" pitchFamily="34" charset="0"/>
              </a:rPr>
              <a:t>Saltillo Coahuila a 7 de junio del 2018.</a:t>
            </a:r>
          </a:p>
        </p:txBody>
      </p:sp>
    </p:spTree>
    <p:extLst>
      <p:ext uri="{BB962C8B-B14F-4D97-AF65-F5344CB8AC3E}">
        <p14:creationId xmlns:p14="http://schemas.microsoft.com/office/powerpoint/2010/main" val="1753202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="" xmlns:a16="http://schemas.microsoft.com/office/drawing/2014/main" id="{5575BDE0-6F4C-45DC-BDF5-B48CDAD9A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366434"/>
              </p:ext>
            </p:extLst>
          </p:nvPr>
        </p:nvGraphicFramePr>
        <p:xfrm>
          <a:off x="132521" y="135488"/>
          <a:ext cx="8852453" cy="2094501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4378820">
                  <a:extLst>
                    <a:ext uri="{9D8B030D-6E8A-4147-A177-3AD203B41FA5}">
                      <a16:colId xmlns="" xmlns:a16="http://schemas.microsoft.com/office/drawing/2014/main" val="1417571963"/>
                    </a:ext>
                  </a:extLst>
                </a:gridCol>
                <a:gridCol w="4473633">
                  <a:extLst>
                    <a:ext uri="{9D8B030D-6E8A-4147-A177-3AD203B41FA5}">
                      <a16:colId xmlns="" xmlns:a16="http://schemas.microsoft.com/office/drawing/2014/main" val="587641627"/>
                    </a:ext>
                  </a:extLst>
                </a:gridCol>
              </a:tblGrid>
              <a:tr h="258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3er grado.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0" dirty="0" smtClean="0">
                          <a:effectLst/>
                          <a:latin typeface="Berlin Sans FB" panose="020E0602020502020306" pitchFamily="34" charset="0"/>
                        </a:rPr>
                        <a:t>Daniela González</a:t>
                      </a:r>
                      <a:r>
                        <a:rPr lang="es-ES" sz="1400" b="0" baseline="0" dirty="0" smtClean="0">
                          <a:effectLst/>
                          <a:latin typeface="Berlin Sans FB" panose="020E0602020502020306" pitchFamily="34" charset="0"/>
                        </a:rPr>
                        <a:t> Escobedo</a:t>
                      </a:r>
                      <a:endParaRPr lang="es-ES" sz="14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7833590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0" dirty="0">
                          <a:effectLst/>
                          <a:latin typeface="Berlin Sans FB" panose="020E0602020502020306" pitchFamily="34" charset="0"/>
                        </a:rPr>
                        <a:t>Programa 2011</a:t>
                      </a:r>
                      <a:endParaRPr lang="es-ES" sz="14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0" dirty="0">
                          <a:effectLst/>
                          <a:latin typeface="Berlin Sans FB" panose="020E0602020502020306" pitchFamily="34" charset="0"/>
                        </a:rPr>
                        <a:t>Nuevo modelo educativo 2018</a:t>
                      </a:r>
                      <a:endParaRPr lang="es-ES" sz="14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714494492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Berlin Sans FB" panose="020E0602020502020306" pitchFamily="34" charset="0"/>
                        </a:rPr>
                        <a:t>Campo: Pensamiento matemático.</a:t>
                      </a:r>
                      <a:endParaRPr lang="es-ES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Berlin Sans FB" panose="020E0602020502020306" pitchFamily="34" charset="0"/>
                        </a:rPr>
                        <a:t>Campo: Pensamiento matemático.</a:t>
                      </a:r>
                      <a:endParaRPr lang="es-ES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730793290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Berlin Sans FB" panose="020E0602020502020306" pitchFamily="34" charset="0"/>
                        </a:rPr>
                        <a:t>Aspecto: </a:t>
                      </a: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Forma, Espacio y Medida.</a:t>
                      </a:r>
                      <a:endParaRPr lang="es-ES" sz="1200" b="0" dirty="0"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Berlin Sans FB" panose="020E0602020502020306" pitchFamily="34" charset="0"/>
                        </a:rPr>
                        <a:t>Eje: </a:t>
                      </a: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Forma, Espacio y Medida.</a:t>
                      </a:r>
                      <a:endParaRPr lang="es-ES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694165142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Berlin Sans FB" panose="020E0602020502020306" pitchFamily="34" charset="0"/>
                        </a:rPr>
                        <a:t>Competencia: Utiliza unidades no convencionales para resolver problemas que implican medir magnitudes de longitud, capacidad, peso y tiempo, e identifica para que sirven algunos instrumentos de medición.</a:t>
                      </a:r>
                      <a:endParaRPr lang="es-ES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Berlin Sans FB" panose="020E0602020502020306" pitchFamily="34" charset="0"/>
                        </a:rPr>
                        <a:t>Tema: </a:t>
                      </a:r>
                      <a:r>
                        <a:rPr lang="es-ES" sz="1200" dirty="0">
                          <a:latin typeface="Berlin Sans FB" panose="020E0602020502020306" pitchFamily="34" charset="0"/>
                        </a:rPr>
                        <a:t>Magnitudes y medidas</a:t>
                      </a:r>
                      <a:endParaRPr lang="es-ES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606569604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Berlin Sans FB" panose="020E0602020502020306" pitchFamily="34" charset="0"/>
                        </a:rPr>
                        <a:t>Aprendizaje: </a:t>
                      </a: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Verifica sus estimaciones de longitud, capacidad y peso, por medio de un intermediario.</a:t>
                      </a:r>
                      <a:endParaRPr lang="es-ES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Berlin Sans FB" panose="020E0602020502020306" pitchFamily="34" charset="0"/>
                        </a:rPr>
                        <a:t>Aprendizaje: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Usa unidades no convencionales para medir la capacidad con distintos propósitos.</a:t>
                      </a:r>
                      <a:endParaRPr lang="es-ES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100738148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="" xmlns:a16="http://schemas.microsoft.com/office/drawing/2014/main" id="{9EB0A1F5-C3EB-4C79-8A70-96BA4365E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178520"/>
              </p:ext>
            </p:extLst>
          </p:nvPr>
        </p:nvGraphicFramePr>
        <p:xfrm>
          <a:off x="133350" y="2259008"/>
          <a:ext cx="8852454" cy="265176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950818">
                  <a:extLst>
                    <a:ext uri="{9D8B030D-6E8A-4147-A177-3AD203B41FA5}">
                      <a16:colId xmlns="" xmlns:a16="http://schemas.microsoft.com/office/drawing/2014/main" val="999110079"/>
                    </a:ext>
                  </a:extLst>
                </a:gridCol>
                <a:gridCol w="2950818">
                  <a:extLst>
                    <a:ext uri="{9D8B030D-6E8A-4147-A177-3AD203B41FA5}">
                      <a16:colId xmlns="" xmlns:a16="http://schemas.microsoft.com/office/drawing/2014/main" val="1211896082"/>
                    </a:ext>
                  </a:extLst>
                </a:gridCol>
                <a:gridCol w="2950818">
                  <a:extLst>
                    <a:ext uri="{9D8B030D-6E8A-4147-A177-3AD203B41FA5}">
                      <a16:colId xmlns="" xmlns:a16="http://schemas.microsoft.com/office/drawing/2014/main" val="2946227449"/>
                    </a:ext>
                  </a:extLst>
                </a:gridCol>
              </a:tblGrid>
              <a:tr h="2522542">
                <a:tc>
                  <a:txBody>
                    <a:bodyPr/>
                    <a:lstStyle/>
                    <a:p>
                      <a:r>
                        <a:rPr lang="es-ES" sz="1400" b="0" dirty="0">
                          <a:latin typeface="Berlin Sans FB" panose="020E0602020502020306" pitchFamily="34" charset="0"/>
                        </a:rPr>
                        <a:t>Inicio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ES" sz="1400" b="0" dirty="0">
                          <a:latin typeface="Berlin Sans FB" panose="020E0602020502020306" pitchFamily="34" charset="0"/>
                          <a:ea typeface="Calibri" panose="020F0502020204030204" pitchFamily="34" charset="0"/>
                        </a:rPr>
                        <a:t>Ven diferentes contenedores vacíos y deben explicar en cual de ellos creen que cabe mas agua.</a:t>
                      </a:r>
                    </a:p>
                    <a:p>
                      <a:endParaRPr lang="es-ES" sz="14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0" dirty="0">
                          <a:latin typeface="Berlin Sans FB" panose="020E0602020502020306" pitchFamily="34" charset="0"/>
                        </a:rPr>
                        <a:t>Desarrollo</a:t>
                      </a:r>
                    </a:p>
                    <a:p>
                      <a:pPr lvl="0"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altLang="es-ES" sz="1400" b="0" dirty="0">
                          <a:latin typeface="Berlin Sans FB" panose="020E0602020502020306" pitchFamily="34" charset="0"/>
                          <a:ea typeface="Calibri" panose="020F0502020204030204" pitchFamily="34" charset="0"/>
                        </a:rPr>
                        <a:t>Comienza la actividad con una pareja en el que ambos tiene el mismo recipiente en el cual pondré la misma cantidad de agua sin medirla con ningún instrumento.</a:t>
                      </a:r>
                    </a:p>
                    <a:p>
                      <a:pPr lvl="0"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altLang="es-ES" sz="1400" b="0" dirty="0">
                          <a:latin typeface="Berlin Sans FB" panose="020E0602020502020306" pitchFamily="34" charset="0"/>
                          <a:ea typeface="Calibri" panose="020F0502020204030204" pitchFamily="34" charset="0"/>
                        </a:rPr>
                        <a:t>Toman uno de los dos vasos y deben poner el contenido en un vaso diferente y el grupo debe comentar cual de los dos vasos tiene mas agua.</a:t>
                      </a:r>
                    </a:p>
                    <a:p>
                      <a:r>
                        <a:rPr lang="es-ES" sz="1400" b="0" dirty="0">
                          <a:latin typeface="Berlin Sans FB" panose="020E0602020502020306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0" dirty="0">
                          <a:latin typeface="Berlin Sans FB" panose="020E0602020502020306" pitchFamily="34" charset="0"/>
                        </a:rPr>
                        <a:t>Cierre</a:t>
                      </a:r>
                    </a:p>
                    <a:p>
                      <a:r>
                        <a:rPr lang="es-MX" altLang="es-ES" sz="1400" b="0" dirty="0">
                          <a:latin typeface="Berlin Sans FB" panose="020E0602020502020306" pitchFamily="34" charset="0"/>
                          <a:ea typeface="Calibri" panose="020F0502020204030204" pitchFamily="34" charset="0"/>
                        </a:rPr>
                        <a:t>Debaten la respuesta y para comprobar deberán vaciar el contenido del vaso diferente de vuelta al vaso con el que iniciaron la actividad.</a:t>
                      </a:r>
                      <a:br>
                        <a:rPr lang="es-MX" altLang="es-ES" sz="1400" b="0" dirty="0">
                          <a:latin typeface="Berlin Sans FB" panose="020E0602020502020306" pitchFamily="34" charset="0"/>
                          <a:ea typeface="Calibri" panose="020F0502020204030204" pitchFamily="34" charset="0"/>
                        </a:rPr>
                      </a:br>
                      <a:r>
                        <a:rPr lang="es-MX" altLang="es-ES" sz="1400" b="0" dirty="0">
                          <a:latin typeface="Berlin Sans FB" panose="020E0602020502020306" pitchFamily="34" charset="0"/>
                          <a:ea typeface="Calibri" panose="020F0502020204030204" pitchFamily="34" charset="0"/>
                        </a:rPr>
                        <a:t>Con instrumentos como vasos de precipitado, jarra medidora o jeringa deben verificar que es la misma cantidad.</a:t>
                      </a:r>
                      <a:endParaRPr lang="es-ES" sz="1400" b="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77256899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="" xmlns:a16="http://schemas.microsoft.com/office/drawing/2014/main" id="{83D21230-CE3F-48C4-9351-FB4B68AF86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134965"/>
              </p:ext>
            </p:extLst>
          </p:nvPr>
        </p:nvGraphicFramePr>
        <p:xfrm>
          <a:off x="133350" y="4814316"/>
          <a:ext cx="8852454" cy="2043684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311966">
                  <a:extLst>
                    <a:ext uri="{9D8B030D-6E8A-4147-A177-3AD203B41FA5}">
                      <a16:colId xmlns="" xmlns:a16="http://schemas.microsoft.com/office/drawing/2014/main" val="3922060435"/>
                    </a:ext>
                  </a:extLst>
                </a:gridCol>
                <a:gridCol w="2531165">
                  <a:extLst>
                    <a:ext uri="{9D8B030D-6E8A-4147-A177-3AD203B41FA5}">
                      <a16:colId xmlns="" xmlns:a16="http://schemas.microsoft.com/office/drawing/2014/main" val="964220683"/>
                    </a:ext>
                  </a:extLst>
                </a:gridCol>
                <a:gridCol w="5009323">
                  <a:extLst>
                    <a:ext uri="{9D8B030D-6E8A-4147-A177-3AD203B41FA5}">
                      <a16:colId xmlns="" xmlns:a16="http://schemas.microsoft.com/office/drawing/2014/main" val="369894455"/>
                    </a:ext>
                  </a:extLst>
                </a:gridCol>
              </a:tblGrid>
              <a:tr h="8005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>
                          <a:effectLst/>
                          <a:latin typeface="Berlin Sans FB" panose="020E0602020502020306" pitchFamily="34" charset="0"/>
                        </a:rPr>
                        <a:t>Tiempo: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latin typeface="Berlin Sans FB" panose="020E0602020502020306" pitchFamily="34" charset="0"/>
                        </a:rPr>
                        <a:t>20-25 minutos.</a:t>
                      </a:r>
                      <a:endParaRPr lang="es-ES" sz="1400" b="0" dirty="0">
                        <a:effectLst/>
                        <a:latin typeface="Berlin Sans FB" panose="020E0602020502020306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s-ES" sz="1400" dirty="0"/>
                    </a:p>
                  </a:txBody>
                  <a:tcP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400" b="0" dirty="0">
                          <a:effectLst/>
                          <a:latin typeface="Berlin Sans FB" panose="020E0602020502020306" pitchFamily="34" charset="0"/>
                        </a:rPr>
                        <a:t>Recursos: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>
                          <a:latin typeface="Berlin Sans FB" panose="020E0602020502020306" pitchFamily="34" charset="0"/>
                        </a:rPr>
                        <a:t>2 Recipientes iguales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>
                          <a:latin typeface="Berlin Sans FB" panose="020E0602020502020306" pitchFamily="34" charset="0"/>
                        </a:rPr>
                        <a:t>1 recipiente largo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>
                          <a:latin typeface="Berlin Sans FB" panose="020E0602020502020306" pitchFamily="34" charset="0"/>
                        </a:rPr>
                        <a:t>Agua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>
                          <a:latin typeface="Berlin Sans FB" panose="020E0602020502020306" pitchFamily="34" charset="0"/>
                        </a:rPr>
                        <a:t>Colorante para apreciar mejor la cantidad de agua en cada recipiente </a:t>
                      </a:r>
                    </a:p>
                    <a:p>
                      <a:endParaRPr lang="es-ES" sz="1400" dirty="0"/>
                    </a:p>
                  </a:txBody>
                  <a:tcP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0" dirty="0">
                          <a:effectLst/>
                          <a:latin typeface="Berlin Sans FB" panose="020E0602020502020306" pitchFamily="34" charset="0"/>
                        </a:rPr>
                        <a:t>Evaluación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dirty="0">
                          <a:latin typeface="Berlin Sans FB" panose="020E0602020502020306" pitchFamily="34" charset="0"/>
                        </a:rPr>
                        <a:t>Reconoce que recipiente tiene mas capacidad a simple vista.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dirty="0">
                          <a:latin typeface="Berlin Sans FB" panose="020E0602020502020306" pitchFamily="34" charset="0"/>
                        </a:rPr>
                        <a:t>Verifica las estimaciones realizadas antes de medir con unidades.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dirty="0">
                          <a:latin typeface="Berlin Sans FB" panose="020E0602020502020306" pitchFamily="34" charset="0"/>
                        </a:rPr>
                        <a:t>Sabe que el contenido no cambia aun cuando el recipiente sea distinto.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dirty="0">
                          <a:latin typeface="Berlin Sans FB" panose="020E0602020502020306" pitchFamily="34" charset="0"/>
                        </a:rPr>
                        <a:t>Comparte su punto de vista y discute con el grupo su opinión.</a:t>
                      </a:r>
                    </a:p>
                  </a:txBody>
                  <a:tcPr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30172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45501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334</Words>
  <Application>Microsoft Office PowerPoint</Application>
  <PresentationFormat>Carta (216 x 279 mm)</PresentationFormat>
  <Paragraphs>47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Familia</dc:creator>
  <cp:lastModifiedBy>MQ</cp:lastModifiedBy>
  <cp:revision>7</cp:revision>
  <dcterms:created xsi:type="dcterms:W3CDTF">2018-06-07T23:44:29Z</dcterms:created>
  <dcterms:modified xsi:type="dcterms:W3CDTF">2018-06-08T13:04:58Z</dcterms:modified>
</cp:coreProperties>
</file>