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3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 showGuides="1">
      <p:cViewPr>
        <p:scale>
          <a:sx n="61" d="100"/>
          <a:sy n="61" d="100"/>
        </p:scale>
        <p:origin x="-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D8596-70E6-4D8B-83C0-45298BF37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288DEE2-12BA-45E4-B770-5E7079FB0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BCB532-4753-4862-B14F-E5B2B027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7FF0865-D5B3-4E47-86A5-3739960A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10FD4D-0264-463A-A0E1-B09F2729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84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9339B6-4102-43A7-9FF5-DFD213F6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29AB5AA-89D2-44C1-A92C-422047D8B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40EB3C-3754-4D1E-A201-8DB688E8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B0AFBD-9F8D-45D2-885C-C1595D45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952F31-1092-4651-B126-453DF9BF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45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3590EC7-379C-44E1-8468-0D0FC976CB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C523A1E-0961-45F6-8516-3A0D75361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3FBE031-6468-4E88-ABE0-1E3D1C5A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F5B17-3A63-4155-A31E-B08FDF2BC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F6FAD8-65C4-4D09-8F49-8F3CE7FC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52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65A8A5-0012-44F3-B3CB-6B7A1FDA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5C617E-9D71-46FC-BD88-B71112D44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A144F1-5325-48E5-BC76-FF8C42E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DBFC4E-AE5F-46D7-A831-629CA052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3F9ACFE-BA76-43E8-B068-16DEB7FF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6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C224A4-0C7E-41D0-9D8E-D5C2AC75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82D3F29-38E4-4608-9057-100B136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FA32ED-1D72-4B72-822E-A22076CB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E48683-867F-49EF-9878-51F499A9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7EFD64B-BEAB-433F-ABF3-489B88CE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01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D77EEC-B3F2-42C5-A9C5-9CD985BC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1ACA1B4-FEE2-493F-ACE5-5A47EDB89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E5AB98-76E5-4C3A-B16B-7D594B2D3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CFD9ACD-619C-42D0-ACEC-D0C7E06F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C674438-E7BB-4DFE-83C4-15477CB0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0CD9F10-9225-41DA-AAD4-FB3ED675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04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992A7E-7795-422F-A2CE-D32755A8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866E829-083C-40B8-92BD-7A3278946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AEE71D2-1E38-419E-8612-57E844C81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9B075A6-2444-4FEC-B804-0C39B5B0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DB62E95-158D-42A2-9998-92B86EF21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8D851D7-67F3-4E7E-825D-4DE804F1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D91A51F-4A74-48EE-ABDD-1C1C37AF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A2F09AB-7D8C-4AEE-B99C-8889ACB4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9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07D971-4F16-4ECF-9501-046CE2E7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698F08E-EBEE-4DA1-A9AA-9EBE76DC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82D42BE-1EB6-45FF-86DA-3C20C27E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43DAB1F-0CF1-4056-97C1-65F7870D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89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76C7C75-F6FA-41C0-BA0E-C1030501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F6B3AA7-B6A3-4C9B-A7E4-71439373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ACD4D19-F412-476D-85F5-75EEA4CC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34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69ED39-D86A-4266-A021-52B55808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EA4DB73-75A1-4D72-913B-3532FF91E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AFE0D73-9080-4913-95B0-F525C79C9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95B9D8C-A578-46B1-8075-2C28450B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098E06-8D8B-4938-97E8-FFAF61AE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8B18A8-C737-44F7-91A8-B7C397AC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15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989973-E394-416A-9C32-4B48CBA0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8FEB5B0-F2CB-41B9-8CC8-809EE88B5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55F6469-15FD-4BA0-AD9F-0D80BFF43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F9022A-6AF1-4EBB-A788-CE2CD3F9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69DB473-ACF9-4004-97F6-1CD4F946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893F998-249A-4E00-AB6E-923F1C45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2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46AA09F-3090-49FE-AC61-DA06F4E1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44E95A1-2EB7-445B-9B96-565DC9695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5B9A9C-4B60-47FE-8935-1E149F4EA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F774-A0C4-4B40-87C1-242E4C23FEB7}" type="datetimeFigureOut">
              <a:rPr lang="es-ES" smtClean="0"/>
              <a:t>08/06/2018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3C25A0-B9E1-44C7-8A8E-5C60CC984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15D638-5450-461E-B71E-4CBBF17C2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712A-412C-420D-A994-955C5FD7F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48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LsNMhkBXu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617772"/>
              </p:ext>
            </p:extLst>
          </p:nvPr>
        </p:nvGraphicFramePr>
        <p:xfrm>
          <a:off x="404249" y="526942"/>
          <a:ext cx="11471564" cy="5100354"/>
        </p:xfrm>
        <a:graphic>
          <a:graphicData uri="http://schemas.openxmlformats.org/drawingml/2006/table">
            <a:tbl>
              <a:tblPr/>
              <a:tblGrid>
                <a:gridCol w="3572675"/>
                <a:gridCol w="7898889"/>
              </a:tblGrid>
              <a:tr h="939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PELOTA</a:t>
                      </a:r>
                      <a:r>
                        <a:rPr lang="es-ES_tradnl" sz="18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MAGICA</a:t>
                      </a:r>
                      <a:endParaRPr lang="es-E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170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</a:t>
                      </a:r>
                      <a:r>
                        <a:rPr lang="es-ES_tradnl" sz="1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APRENDIZAJES CLAVES</a:t>
                      </a:r>
                      <a:endParaRPr lang="es-ES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46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Pensamiento Matemático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</a:t>
                      </a:r>
                      <a:endParaRPr lang="es-ES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 espacio y medida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</a:t>
                      </a:r>
                      <a:endParaRPr lang="es-E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Magnitudes</a:t>
                      </a:r>
                      <a:r>
                        <a:rPr lang="es-ES_tradnl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medidas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E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estimaciones y comparaciones</a:t>
                      </a:r>
                      <a:r>
                        <a:rPr lang="es-ES_tradnl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perceptuales sobre las características medibles de sujetos, objetos y espacios.</a:t>
                      </a:r>
                      <a:endParaRPr lang="es-E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Grado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Segundo</a:t>
                      </a:r>
                      <a:r>
                        <a:rPr lang="es-ES_tradnl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preescolar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34229A4C-864D-42A8-A7C2-669594EC9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24326"/>
              </p:ext>
            </p:extLst>
          </p:nvPr>
        </p:nvGraphicFramePr>
        <p:xfrm>
          <a:off x="353293" y="166253"/>
          <a:ext cx="11471564" cy="6979365"/>
        </p:xfrm>
        <a:graphic>
          <a:graphicData uri="http://schemas.openxmlformats.org/drawingml/2006/table">
            <a:tbl>
              <a:tblPr/>
              <a:tblGrid>
                <a:gridCol w="3572675">
                  <a:extLst>
                    <a:ext uri="{9D8B030D-6E8A-4147-A177-3AD203B41FA5}">
                      <a16:colId xmlns:a16="http://schemas.microsoft.com/office/drawing/2014/main" xmlns="" val="2759239875"/>
                    </a:ext>
                  </a:extLst>
                </a:gridCol>
                <a:gridCol w="7898889">
                  <a:extLst>
                    <a:ext uri="{9D8B030D-6E8A-4147-A177-3AD203B41FA5}">
                      <a16:colId xmlns:a16="http://schemas.microsoft.com/office/drawing/2014/main" xmlns="" val="2793878084"/>
                    </a:ext>
                  </a:extLst>
                </a:gridCol>
              </a:tblGrid>
              <a:tr h="45699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PELOTA</a:t>
                      </a:r>
                      <a:r>
                        <a:rPr lang="es-ES_tradnl" sz="18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MAGICA</a:t>
                      </a:r>
                      <a:endParaRPr lang="es-E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7948472"/>
                  </a:ext>
                </a:extLst>
              </a:tr>
              <a:tr h="45699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</a:t>
                      </a:r>
                      <a:r>
                        <a:rPr lang="es-ES_tradnl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ESTUDIOS 2011 GUIA PARA LA EDUCADORA</a:t>
                      </a:r>
                      <a:endParaRPr lang="es-E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8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Pensamiento Matemático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3680272"/>
                  </a:ext>
                </a:extLst>
              </a:tr>
              <a:tr h="5125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Aspecto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 espacio y medida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4669447"/>
                  </a:ext>
                </a:extLst>
              </a:tr>
              <a:tr h="1301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Utiliza unidades no convencionales para resolver problemas que implican medir magnitudes de longitud, capacidad, peso y tiempo, e identifica para que sirven algunos instrumentos de medición.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2835753"/>
                  </a:ext>
                </a:extLst>
              </a:tr>
              <a:tr h="946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estimaciones y comparaciones</a:t>
                      </a:r>
                      <a:r>
                        <a:rPr lang="es-ES_tradnl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perceptuales sobre las características medibles de sujetos, objetos y espacios.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285615"/>
                  </a:ext>
                </a:extLst>
              </a:tr>
              <a:tr h="277671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INICIO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Observan un video para tener idea y reforzar conocimientos previos, donde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ejemplifican ciertas cosas que se pueden medir con diversos instrumentos,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menciona lo que son las medidas no convencionales  y como se utilizan.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https://www.youtube.com/watch?v=TLsNMhkBXu0</a:t>
                      </a: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7219239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3D959E0-A72D-4409-8791-2DB7FF914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17" t="16086" r="12934" b="15942"/>
          <a:stretch/>
        </p:blipFill>
        <p:spPr>
          <a:xfrm>
            <a:off x="7730833" y="4541003"/>
            <a:ext cx="3660421" cy="1963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0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BE7226FC-75FF-4719-A303-89C88726B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46820"/>
              </p:ext>
            </p:extLst>
          </p:nvPr>
        </p:nvGraphicFramePr>
        <p:xfrm>
          <a:off x="623454" y="207819"/>
          <a:ext cx="11076709" cy="6463146"/>
        </p:xfrm>
        <a:graphic>
          <a:graphicData uri="http://schemas.openxmlformats.org/drawingml/2006/table">
            <a:tbl>
              <a:tblPr/>
              <a:tblGrid>
                <a:gridCol w="11076709">
                  <a:extLst>
                    <a:ext uri="{9D8B030D-6E8A-4147-A177-3AD203B41FA5}">
                      <a16:colId xmlns:a16="http://schemas.microsoft.com/office/drawing/2014/main" xmlns="" val="1491657367"/>
                    </a:ext>
                  </a:extLst>
                </a:gridCol>
              </a:tblGrid>
              <a:tr h="6463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Realizan equipos de 3 a 4 integrantes para elaborar una pelota.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Pasan </a:t>
                      </a:r>
                      <a:r>
                        <a:rPr lang="es-E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patio, </a:t>
                      </a:r>
                      <a:r>
                        <a:rPr lang="es-E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reciben los ingredientes los observan y manipulan. Utilizan </a:t>
                      </a:r>
                      <a:r>
                        <a:rPr lang="es-E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recipiente con agua, en el cual se agrega periódico y glicerina lo cual provoca que el periódico se convierta en una masa suave y sea sencillo de moldear.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5677579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1" r="23468"/>
          <a:stretch/>
        </p:blipFill>
        <p:spPr bwMode="auto">
          <a:xfrm>
            <a:off x="1120832" y="3202559"/>
            <a:ext cx="1905000" cy="2907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5410" b="7284"/>
          <a:stretch/>
        </p:blipFill>
        <p:spPr bwMode="auto">
          <a:xfrm>
            <a:off x="3930534" y="3277330"/>
            <a:ext cx="3048000" cy="272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6072"/>
          <a:stretch/>
        </p:blipFill>
        <p:spPr bwMode="auto">
          <a:xfrm>
            <a:off x="7905404" y="3277330"/>
            <a:ext cx="2926080" cy="275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BE7226FC-75FF-4719-A303-89C88726B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084088"/>
              </p:ext>
            </p:extLst>
          </p:nvPr>
        </p:nvGraphicFramePr>
        <p:xfrm>
          <a:off x="623454" y="207819"/>
          <a:ext cx="11076709" cy="6463146"/>
        </p:xfrm>
        <a:graphic>
          <a:graphicData uri="http://schemas.openxmlformats.org/drawingml/2006/table">
            <a:tbl>
              <a:tblPr/>
              <a:tblGrid>
                <a:gridCol w="11076709">
                  <a:extLst>
                    <a:ext uri="{9D8B030D-6E8A-4147-A177-3AD203B41FA5}">
                      <a16:colId xmlns:a16="http://schemas.microsoft.com/office/drawing/2014/main" xmlns="" val="1491657367"/>
                    </a:ext>
                  </a:extLst>
                </a:gridCol>
              </a:tblGrid>
              <a:tr h="6463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Lanzan de</a:t>
                      </a:r>
                      <a:r>
                        <a:rPr lang="es-ES_tradnl" sz="18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manera individual y en línea recta la pelota lo mas fuerte posible. 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después verificar distancias y realizar comparaciones. Observan y realizan estimaciones.</a:t>
                      </a:r>
                      <a:endParaRPr lang="es-E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       </a:t>
                      </a:r>
                      <a:endParaRPr lang="es-E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5677579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10000"/>
          <a:stretch/>
        </p:blipFill>
        <p:spPr bwMode="auto">
          <a:xfrm>
            <a:off x="3823855" y="2867890"/>
            <a:ext cx="4509653" cy="303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7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DFCBEA5B-B96B-43F3-A367-B7D163594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60999"/>
              </p:ext>
            </p:extLst>
          </p:nvPr>
        </p:nvGraphicFramePr>
        <p:xfrm>
          <a:off x="211777" y="120936"/>
          <a:ext cx="11737769" cy="6631743"/>
        </p:xfrm>
        <a:graphic>
          <a:graphicData uri="http://schemas.openxmlformats.org/drawingml/2006/table">
            <a:tbl>
              <a:tblPr/>
              <a:tblGrid>
                <a:gridCol w="3655581">
                  <a:extLst>
                    <a:ext uri="{9D8B030D-6E8A-4147-A177-3AD203B41FA5}">
                      <a16:colId xmlns:a16="http://schemas.microsoft.com/office/drawing/2014/main" xmlns="" val="3528223464"/>
                    </a:ext>
                  </a:extLst>
                </a:gridCol>
                <a:gridCol w="8082188">
                  <a:extLst>
                    <a:ext uri="{9D8B030D-6E8A-4147-A177-3AD203B41FA5}">
                      <a16:colId xmlns:a16="http://schemas.microsoft.com/office/drawing/2014/main" xmlns="" val="2986014878"/>
                    </a:ext>
                  </a:extLst>
                </a:gridCol>
              </a:tblGrid>
              <a:tr h="241294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CIERRE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diversos objetos </a:t>
                      </a: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lápices o borradores) miden la distancia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que existe entre el inicio y el lugar donde termino su pelota.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¿Cuál llego mas lejos?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¿Qué distancia es mas larga? ¿Cómo me lo puedes demostrar?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¿Qué distancia es mas corta?</a:t>
                      </a:r>
                    </a:p>
                  </a:txBody>
                  <a:tcPr marL="25248" marR="2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014473"/>
                  </a:ext>
                </a:extLst>
              </a:tr>
              <a:tr h="1283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</a:t>
                      </a:r>
                    </a:p>
                  </a:txBody>
                  <a:tcPr marL="25248" marR="2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¿Comprenden que son las medidas no convencionales y para que se utilizan?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¿Logran distinguir longitud y distancia?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¿Qué dificultades tuvieron al realizar la actividad?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¿Como lo solucionaron?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48" marR="2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0224466"/>
                  </a:ext>
                </a:extLst>
              </a:tr>
              <a:tr h="4431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</a:p>
                  </a:txBody>
                  <a:tcPr marL="25248" marR="2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minutos</a:t>
                      </a:r>
                    </a:p>
                  </a:txBody>
                  <a:tcPr marL="25248" marR="2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0754300"/>
                  </a:ext>
                </a:extLst>
              </a:tr>
              <a:tr h="21296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ES" sz="1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</a:t>
                      </a:r>
                    </a:p>
                  </a:txBody>
                  <a:tcPr marL="25248" marR="2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Un recipiente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Agua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Glicerina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Objetos de medición (Lápices o borradores</a:t>
                      </a:r>
                    </a:p>
                  </a:txBody>
                  <a:tcPr marL="25248" marR="2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879414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91" y="215215"/>
            <a:ext cx="3521216" cy="219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212</Words>
  <Application>Microsoft Office PowerPoint</Application>
  <PresentationFormat>Personalizado</PresentationFormat>
  <Paragraphs>57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Eram González Gallegos</dc:creator>
  <cp:lastModifiedBy>MQ</cp:lastModifiedBy>
  <cp:revision>41</cp:revision>
  <dcterms:created xsi:type="dcterms:W3CDTF">2018-05-27T21:20:59Z</dcterms:created>
  <dcterms:modified xsi:type="dcterms:W3CDTF">2018-06-08T14:52:39Z</dcterms:modified>
</cp:coreProperties>
</file>