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9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1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30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95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05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2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3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8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85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250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29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32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F790F-EE33-423C-8598-0C5F9813F092}" type="datetimeFigureOut">
              <a:rPr lang="es-ES" smtClean="0"/>
              <a:t>07/06/2018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25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5B574B5A-8957-475D-8950-5F452E198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403" y="513660"/>
            <a:ext cx="6037193" cy="4537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000" dirty="0">
                <a:latin typeface="Berlin Sans FB" panose="020E0602020502020306" pitchFamily="34" charset="0"/>
              </a:rPr>
              <a:t>Escuela Normal de Educación Preescolar </a:t>
            </a:r>
          </a:p>
        </p:txBody>
      </p:sp>
      <p:pic>
        <p:nvPicPr>
          <p:cNvPr id="5" name="Picture 2" descr="Imagen relacionada">
            <a:extLst>
              <a:ext uri="{FF2B5EF4-FFF2-40B4-BE49-F238E27FC236}">
                <a16:creationId xmlns:a16="http://schemas.microsoft.com/office/drawing/2014/main" id="{9ECF83BD-121F-4FAE-8E65-15177B566F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67" b="80667" l="24000" r="76000">
                        <a14:foregroundMark x1="27667" y1="21333" x2="67333" y2="21000"/>
                        <a14:foregroundMark x1="67333" y1="21000" x2="72000" y2="56667"/>
                        <a14:foregroundMark x1="72000" y1="56667" x2="46000" y2="73333"/>
                        <a14:foregroundMark x1="46000" y1="73333" x2="28000" y2="45667"/>
                        <a14:foregroundMark x1="28000" y1="45667" x2="27667" y2="45000"/>
                        <a14:foregroundMark x1="27667" y1="19333" x2="29000" y2="49333"/>
                        <a14:foregroundMark x1="29000" y1="49333" x2="29667" y2="50667"/>
                        <a14:foregroundMark x1="69333" y1="28000" x2="69333" y2="17333"/>
                        <a14:foregroundMark x1="74000" y1="20333" x2="74000" y2="51333"/>
                        <a14:foregroundMark x1="72000" y1="65667" x2="40000" y2="73333"/>
                        <a14:foregroundMark x1="23000" y1="56333" x2="46333" y2="75333"/>
                        <a14:foregroundMark x1="46333" y1="75333" x2="56000" y2="78000"/>
                        <a14:foregroundMark x1="60000" y1="78000" x2="66333" y2="76000"/>
                        <a14:foregroundMark x1="72000" y1="70333" x2="73000" y2="62667"/>
                        <a14:foregroundMark x1="76000" y1="62667" x2="76000" y2="62667"/>
                        <a14:foregroundMark x1="24000" y1="17333" x2="24000" y2="48000"/>
                        <a14:foregroundMark x1="24000" y1="48000" x2="31667" y2="73333"/>
                        <a14:foregroundMark x1="48667" y1="80667" x2="48667" y2="80667"/>
                        <a14:foregroundMark x1="74000" y1="19333" x2="45667" y2="15667"/>
                        <a14:foregroundMark x1="45667" y1="15667" x2="45667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102" t="13015" r="22174" b="16029"/>
          <a:stretch/>
        </p:blipFill>
        <p:spPr bwMode="auto">
          <a:xfrm>
            <a:off x="4107300" y="999492"/>
            <a:ext cx="929397" cy="120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7141EA0-208F-4C8B-A67B-6DF06BEE40E1}"/>
              </a:ext>
            </a:extLst>
          </p:cNvPr>
          <p:cNvSpPr txBox="1"/>
          <p:nvPr/>
        </p:nvSpPr>
        <p:spPr>
          <a:xfrm>
            <a:off x="556590" y="2326826"/>
            <a:ext cx="803081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Berlin Sans FB" panose="020E0602020502020306" pitchFamily="34" charset="0"/>
              </a:rPr>
              <a:t>Planeación educativa </a:t>
            </a:r>
          </a:p>
          <a:p>
            <a:pPr algn="ctr"/>
            <a:r>
              <a:rPr lang="es-ES" sz="1400" dirty="0">
                <a:latin typeface="Berlin Sans FB" panose="020E0602020502020306" pitchFamily="34" charset="0"/>
              </a:rPr>
              <a:t>Maestra Eva Fabiola Ruiz Pradis </a:t>
            </a:r>
          </a:p>
          <a:p>
            <a:pPr algn="ctr"/>
            <a:r>
              <a:rPr lang="es-ES" sz="1400" dirty="0">
                <a:latin typeface="Berlin Sans FB" panose="020E0602020502020306" pitchFamily="34" charset="0"/>
              </a:rPr>
              <a:t>Daniela Espinoza Villarreal #5</a:t>
            </a:r>
          </a:p>
          <a:p>
            <a:pPr algn="ctr"/>
            <a:endParaRPr lang="es-ES" sz="1600" dirty="0">
              <a:latin typeface="Berlin Sans FB" panose="020E0602020502020306" pitchFamily="34" charset="0"/>
            </a:endParaRP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Unidad II</a:t>
            </a:r>
          </a:p>
          <a:p>
            <a:pPr algn="ctr"/>
            <a:r>
              <a:rPr lang="es-MX" sz="1400" dirty="0">
                <a:latin typeface="Berlin Sans FB" panose="020E0602020502020306" pitchFamily="34" charset="0"/>
              </a:rPr>
              <a:t>Factores y elementos que inciden en la planeación docente.</a:t>
            </a:r>
          </a:p>
          <a:p>
            <a:pPr algn="ctr"/>
            <a:endParaRPr lang="es-MX" sz="1600" dirty="0">
              <a:latin typeface="Berlin Sans FB" panose="020E0602020502020306" pitchFamily="34" charset="0"/>
            </a:endParaRPr>
          </a:p>
          <a:p>
            <a:pPr algn="ctr"/>
            <a:r>
              <a:rPr lang="es-MX" sz="1600" dirty="0">
                <a:latin typeface="Berlin Sans FB" panose="020E0602020502020306" pitchFamily="34" charset="0"/>
              </a:rPr>
              <a:t>Competencias del curso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Realiza diagnósticos de los intereses, motivaciones y necesidades formativas de los alumnos para organizar las actividades de aprendizaje. 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Realiza adecuaciones curriculares pertinentes en su planeación a partir de los resultados de la evaluación. 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Diseña situaciones didácticas significativas de acuerdo con la organización curricular y los enfoques pedagógicos del plan y los programas educativos vigentes.</a:t>
            </a:r>
            <a:r>
              <a:rPr lang="es-MX" sz="1400" dirty="0"/>
              <a:t> 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Elabora proyectos que articulan diversos campos disciplinares para desarrollar un conocimiento integrado en los alumnos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MX" sz="1400" dirty="0">
              <a:latin typeface="Berlin Sans FB" panose="020E0602020502020306" pitchFamily="34" charset="0"/>
            </a:endParaRPr>
          </a:p>
          <a:p>
            <a:pPr algn="ctr"/>
            <a:r>
              <a:rPr lang="es-MX" sz="1400" dirty="0">
                <a:latin typeface="Berlin Sans FB" panose="020E0602020502020306" pitchFamily="34" charset="0"/>
              </a:rPr>
              <a:t>Saltillo Coahuila a 7 de junio del 2018.</a:t>
            </a:r>
          </a:p>
        </p:txBody>
      </p:sp>
    </p:spTree>
    <p:extLst>
      <p:ext uri="{BB962C8B-B14F-4D97-AF65-F5344CB8AC3E}">
        <p14:creationId xmlns:p14="http://schemas.microsoft.com/office/powerpoint/2010/main" val="175320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575BDE0-6F4C-45DC-BDF5-B48CDAD9A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153186"/>
              </p:ext>
            </p:extLst>
          </p:nvPr>
        </p:nvGraphicFramePr>
        <p:xfrm>
          <a:off x="132521" y="135488"/>
          <a:ext cx="8852453" cy="239022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378820">
                  <a:extLst>
                    <a:ext uri="{9D8B030D-6E8A-4147-A177-3AD203B41FA5}">
                      <a16:colId xmlns:a16="http://schemas.microsoft.com/office/drawing/2014/main" val="1417571963"/>
                    </a:ext>
                  </a:extLst>
                </a:gridCol>
                <a:gridCol w="4473633">
                  <a:extLst>
                    <a:ext uri="{9D8B030D-6E8A-4147-A177-3AD203B41FA5}">
                      <a16:colId xmlns:a16="http://schemas.microsoft.com/office/drawing/2014/main" val="587641627"/>
                    </a:ext>
                  </a:extLst>
                </a:gridCol>
              </a:tblGrid>
              <a:tr h="258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3er grado.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Berlin Sans FB" panose="020E0602020502020306" pitchFamily="34" charset="0"/>
                        </a:rPr>
                        <a:t>Daniela Paola Espinoza Villarreal </a:t>
                      </a:r>
                      <a:endParaRPr lang="es-ES" sz="16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359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Berlin Sans FB" panose="020E0602020502020306" pitchFamily="34" charset="0"/>
                        </a:rPr>
                        <a:t>Programa 2011</a:t>
                      </a:r>
                      <a:endParaRPr lang="es-ES" sz="16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Berlin Sans FB" panose="020E0602020502020306" pitchFamily="34" charset="0"/>
                        </a:rPr>
                        <a:t>Nuevo modelo educativo 2018</a:t>
                      </a:r>
                      <a:endParaRPr lang="es-ES" sz="16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449449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Campo: Pensamiento matemático.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Campo: Pensamiento matemático.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79329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Aspecto: </a:t>
                      </a: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Forma, Espacio y Medida.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Eje: </a:t>
                      </a: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Forma, Espacio y Medida.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16514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Competencia: Utiliza unidades no convencionales para resolver problemas que implican medir magnitudes de longitud, capacidad, peso y tiempo, e identifica para que sirven algunos instrumentos de medición.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Tema: </a:t>
                      </a:r>
                      <a:r>
                        <a:rPr lang="es-ES" sz="1400" dirty="0">
                          <a:latin typeface="Berlin Sans FB" panose="020E0602020502020306" pitchFamily="34" charset="0"/>
                        </a:rPr>
                        <a:t>Magnitudes y medidas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656960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Aprendizaje: </a:t>
                      </a: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Verifica sus estimaciones de longitud, capacidad y peso, por medio de un intermediario.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Aprendizaje: </a:t>
                      </a:r>
                      <a:r>
                        <a:rPr lang="es-MX" sz="1400" dirty="0">
                          <a:latin typeface="Berlin Sans FB" panose="020E0602020502020306" pitchFamily="34" charset="0"/>
                        </a:rPr>
                        <a:t>Usa unidades no convencionales para medir la capacidad con distintos propósitos.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073814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EB0A1F5-C3EB-4C79-8A70-96BA4365E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20538"/>
              </p:ext>
            </p:extLst>
          </p:nvPr>
        </p:nvGraphicFramePr>
        <p:xfrm>
          <a:off x="132521" y="2525708"/>
          <a:ext cx="8852454" cy="2438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50818">
                  <a:extLst>
                    <a:ext uri="{9D8B030D-6E8A-4147-A177-3AD203B41FA5}">
                      <a16:colId xmlns:a16="http://schemas.microsoft.com/office/drawing/2014/main" val="999110079"/>
                    </a:ext>
                  </a:extLst>
                </a:gridCol>
                <a:gridCol w="2950818">
                  <a:extLst>
                    <a:ext uri="{9D8B030D-6E8A-4147-A177-3AD203B41FA5}">
                      <a16:colId xmlns:a16="http://schemas.microsoft.com/office/drawing/2014/main" val="1211896082"/>
                    </a:ext>
                  </a:extLst>
                </a:gridCol>
                <a:gridCol w="2950818">
                  <a:extLst>
                    <a:ext uri="{9D8B030D-6E8A-4147-A177-3AD203B41FA5}">
                      <a16:colId xmlns:a16="http://schemas.microsoft.com/office/drawing/2014/main" val="2946227449"/>
                    </a:ext>
                  </a:extLst>
                </a:gridCol>
              </a:tblGrid>
              <a:tr h="884582">
                <a:tc>
                  <a:txBody>
                    <a:bodyPr/>
                    <a:lstStyle/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Inicio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Ven diferentes contenedores vacíos y deben explicar en cual de ellos creen que cabe mas agua.</a:t>
                      </a:r>
                    </a:p>
                    <a:p>
                      <a:endParaRPr lang="es-ES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Desarrollo</a:t>
                      </a:r>
                    </a:p>
                    <a:p>
                      <a:pPr lvl="0"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Comienza la actividad con una pareja en el que ambos tiene el mismo recipiente en el cual pondré la misma cantidad de agua sin medirla con ningún instrumento.</a:t>
                      </a:r>
                    </a:p>
                    <a:p>
                      <a:pPr lvl="0"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Toman uno de los dos vasos y deben poner el contenido en un vaso diferente y el grupo debe comentar cual de los dos vasos tiene mas agua.</a:t>
                      </a:r>
                    </a:p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Cierre</a:t>
                      </a:r>
                    </a:p>
                    <a:p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Debaten la respuesta y para comprobar deberán vaciar el contenido del vaso diferente de vuelta al vaso con el que iniciaron la actividad.</a:t>
                      </a:r>
                      <a:b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</a:b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Con instrumentos como vasos de precipitado, jarra medidora o jeringa deben verificar que es la misma cantidad.</a:t>
                      </a:r>
                      <a:endParaRPr lang="es-ES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25689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3D21230-CE3F-48C4-9351-FB4B68AF8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649"/>
              </p:ext>
            </p:extLst>
          </p:nvPr>
        </p:nvGraphicFramePr>
        <p:xfrm>
          <a:off x="132521" y="4964108"/>
          <a:ext cx="8852454" cy="17983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11966">
                  <a:extLst>
                    <a:ext uri="{9D8B030D-6E8A-4147-A177-3AD203B41FA5}">
                      <a16:colId xmlns:a16="http://schemas.microsoft.com/office/drawing/2014/main" val="3922060435"/>
                    </a:ext>
                  </a:extLst>
                </a:gridCol>
                <a:gridCol w="2531165">
                  <a:extLst>
                    <a:ext uri="{9D8B030D-6E8A-4147-A177-3AD203B41FA5}">
                      <a16:colId xmlns:a16="http://schemas.microsoft.com/office/drawing/2014/main" val="964220683"/>
                    </a:ext>
                  </a:extLst>
                </a:gridCol>
                <a:gridCol w="5009323">
                  <a:extLst>
                    <a:ext uri="{9D8B030D-6E8A-4147-A177-3AD203B41FA5}">
                      <a16:colId xmlns:a16="http://schemas.microsoft.com/office/drawing/2014/main" val="369894455"/>
                    </a:ext>
                  </a:extLst>
                </a:gridCol>
              </a:tblGrid>
              <a:tr h="80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Tiempo: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20-25 minutos.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sz="1400" dirty="0"/>
                    </a:p>
                  </a:txBody>
                  <a:tcP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Recursos: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2 Recipientes iguales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1 recipiente largo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Agua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Colorante para apreciar mejor la cantidad de agua en cada recipiente </a:t>
                      </a:r>
                    </a:p>
                    <a:p>
                      <a:endParaRPr lang="es-ES" sz="1400" dirty="0"/>
                    </a:p>
                  </a:txBody>
                  <a:tcP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Evaluación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Reconoce que recipiente tiene mas capacidad a simple vista.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Verifica las estimaciones realizadas antes de medir con unidades.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Sabe que el contenido no cambia aun cuando el recipiente sea distinto.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Comparte su punto de vista y discute con el grupo su opinión.</a:t>
                      </a:r>
                    </a:p>
                  </a:txBody>
                  <a:tcP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72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550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335</Words>
  <Application>Microsoft Office PowerPoint</Application>
  <PresentationFormat>Carta (216 x 279 mm)</PresentationFormat>
  <Paragraphs>47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Familia</cp:lastModifiedBy>
  <cp:revision>6</cp:revision>
  <dcterms:created xsi:type="dcterms:W3CDTF">2018-06-07T23:44:29Z</dcterms:created>
  <dcterms:modified xsi:type="dcterms:W3CDTF">2018-06-08T00:44:11Z</dcterms:modified>
</cp:coreProperties>
</file>