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60" r:id="rId3"/>
    <p:sldId id="265" r:id="rId4"/>
    <p:sldId id="264" r:id="rId5"/>
    <p:sldId id="256" r:id="rId6"/>
  </p:sldIdLst>
  <p:sldSz cx="18202275" cy="14641513"/>
  <p:notesSz cx="6858000" cy="9144000"/>
  <p:defaultTextStyle>
    <a:defPPr>
      <a:defRPr lang="es-ES"/>
    </a:defPPr>
    <a:lvl1pPr marL="0" algn="l" defTabSz="1576440" rtl="0" eaLnBrk="1" latinLnBrk="0" hangingPunct="1">
      <a:defRPr sz="3104" kern="1200">
        <a:solidFill>
          <a:schemeClr val="tx1"/>
        </a:solidFill>
        <a:latin typeface="+mn-lt"/>
        <a:ea typeface="+mn-ea"/>
        <a:cs typeface="+mn-cs"/>
      </a:defRPr>
    </a:lvl1pPr>
    <a:lvl2pPr marL="788220" algn="l" defTabSz="1576440" rtl="0" eaLnBrk="1" latinLnBrk="0" hangingPunct="1">
      <a:defRPr sz="3104" kern="1200">
        <a:solidFill>
          <a:schemeClr val="tx1"/>
        </a:solidFill>
        <a:latin typeface="+mn-lt"/>
        <a:ea typeface="+mn-ea"/>
        <a:cs typeface="+mn-cs"/>
      </a:defRPr>
    </a:lvl2pPr>
    <a:lvl3pPr marL="1576440" algn="l" defTabSz="1576440" rtl="0" eaLnBrk="1" latinLnBrk="0" hangingPunct="1">
      <a:defRPr sz="3104" kern="1200">
        <a:solidFill>
          <a:schemeClr val="tx1"/>
        </a:solidFill>
        <a:latin typeface="+mn-lt"/>
        <a:ea typeface="+mn-ea"/>
        <a:cs typeface="+mn-cs"/>
      </a:defRPr>
    </a:lvl3pPr>
    <a:lvl4pPr marL="2364661" algn="l" defTabSz="1576440" rtl="0" eaLnBrk="1" latinLnBrk="0" hangingPunct="1">
      <a:defRPr sz="3104" kern="1200">
        <a:solidFill>
          <a:schemeClr val="tx1"/>
        </a:solidFill>
        <a:latin typeface="+mn-lt"/>
        <a:ea typeface="+mn-ea"/>
        <a:cs typeface="+mn-cs"/>
      </a:defRPr>
    </a:lvl4pPr>
    <a:lvl5pPr marL="3152881" algn="l" defTabSz="1576440" rtl="0" eaLnBrk="1" latinLnBrk="0" hangingPunct="1">
      <a:defRPr sz="3104" kern="1200">
        <a:solidFill>
          <a:schemeClr val="tx1"/>
        </a:solidFill>
        <a:latin typeface="+mn-lt"/>
        <a:ea typeface="+mn-ea"/>
        <a:cs typeface="+mn-cs"/>
      </a:defRPr>
    </a:lvl5pPr>
    <a:lvl6pPr marL="3941101" algn="l" defTabSz="1576440" rtl="0" eaLnBrk="1" latinLnBrk="0" hangingPunct="1">
      <a:defRPr sz="3104" kern="1200">
        <a:solidFill>
          <a:schemeClr val="tx1"/>
        </a:solidFill>
        <a:latin typeface="+mn-lt"/>
        <a:ea typeface="+mn-ea"/>
        <a:cs typeface="+mn-cs"/>
      </a:defRPr>
    </a:lvl6pPr>
    <a:lvl7pPr marL="4729320" algn="l" defTabSz="1576440" rtl="0" eaLnBrk="1" latinLnBrk="0" hangingPunct="1">
      <a:defRPr sz="3104" kern="1200">
        <a:solidFill>
          <a:schemeClr val="tx1"/>
        </a:solidFill>
        <a:latin typeface="+mn-lt"/>
        <a:ea typeface="+mn-ea"/>
        <a:cs typeface="+mn-cs"/>
      </a:defRPr>
    </a:lvl7pPr>
    <a:lvl8pPr marL="5517540" algn="l" defTabSz="1576440" rtl="0" eaLnBrk="1" latinLnBrk="0" hangingPunct="1">
      <a:defRPr sz="3104" kern="1200">
        <a:solidFill>
          <a:schemeClr val="tx1"/>
        </a:solidFill>
        <a:latin typeface="+mn-lt"/>
        <a:ea typeface="+mn-ea"/>
        <a:cs typeface="+mn-cs"/>
      </a:defRPr>
    </a:lvl8pPr>
    <a:lvl9pPr marL="6305762" algn="l" defTabSz="1576440" rtl="0" eaLnBrk="1" latinLnBrk="0" hangingPunct="1">
      <a:defRPr sz="310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4612" userDrawn="1">
          <p15:clr>
            <a:srgbClr val="A4A3A4"/>
          </p15:clr>
        </p15:guide>
        <p15:guide id="2" pos="573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  <a:srgbClr val="FDB9EE"/>
    <a:srgbClr val="FDA1E9"/>
    <a:srgbClr val="CC66FF"/>
    <a:srgbClr val="99FF66"/>
    <a:srgbClr val="FF99CC"/>
    <a:srgbClr val="FF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Estilo medio 1 - Énfasis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ED083AE6-46FA-4A59-8FB0-9F97EB10719F}" styleName="Estilo claro 3 - Acento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C4B1156A-380E-4F78-BDF5-A606A8083BF9}" styleName="Estilo medio 4 - Énfasis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35" autoAdjust="0"/>
    <p:restoredTop sz="94434" autoAdjust="0"/>
  </p:normalViewPr>
  <p:slideViewPr>
    <p:cSldViewPr>
      <p:cViewPr>
        <p:scale>
          <a:sx n="28" d="100"/>
          <a:sy n="28" d="100"/>
        </p:scale>
        <p:origin x="-918" y="132"/>
      </p:cViewPr>
      <p:guideLst>
        <p:guide orient="horz" pos="4612"/>
        <p:guide pos="573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365171" y="4548363"/>
            <a:ext cx="15471934" cy="313843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730341" y="8296857"/>
            <a:ext cx="12741593" cy="374172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391AF-4293-4247-AEE3-12F8C81DA480}" type="datetimeFigureOut">
              <a:rPr lang="es-ES" smtClean="0"/>
              <a:t>01/06/2018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CB24D-5F01-4AC9-A23A-A5B39947D3D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913553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391AF-4293-4247-AEE3-12F8C81DA480}" type="datetimeFigureOut">
              <a:rPr lang="es-ES" smtClean="0"/>
              <a:t>01/06/2018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CB24D-5F01-4AC9-A23A-A5B39947D3D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19896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13196649" y="586343"/>
            <a:ext cx="4095512" cy="1249273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0114" y="586343"/>
            <a:ext cx="11983164" cy="1249273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391AF-4293-4247-AEE3-12F8C81DA480}" type="datetimeFigureOut">
              <a:rPr lang="es-ES" smtClean="0"/>
              <a:t>01/06/2018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CB24D-5F01-4AC9-A23A-A5B39947D3D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403578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391AF-4293-4247-AEE3-12F8C81DA480}" type="datetimeFigureOut">
              <a:rPr lang="es-ES" smtClean="0"/>
              <a:t>01/06/2018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CB24D-5F01-4AC9-A23A-A5B39947D3D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809474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7854" y="9408532"/>
            <a:ext cx="15471934" cy="290796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437854" y="6205699"/>
            <a:ext cx="15471934" cy="320283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391AF-4293-4247-AEE3-12F8C81DA480}" type="datetimeFigureOut">
              <a:rPr lang="es-ES" smtClean="0"/>
              <a:t>01/06/2018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CB24D-5F01-4AC9-A23A-A5B39947D3D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026989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910114" y="3416356"/>
            <a:ext cx="8039338" cy="966272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9252823" y="3416356"/>
            <a:ext cx="8039338" cy="966272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391AF-4293-4247-AEE3-12F8C81DA480}" type="datetimeFigureOut">
              <a:rPr lang="es-ES" smtClean="0"/>
              <a:t>01/06/2018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CB24D-5F01-4AC9-A23A-A5B39947D3D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30066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0114" y="3277396"/>
            <a:ext cx="8042499" cy="13658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910114" y="4643258"/>
            <a:ext cx="8042499" cy="843581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9246507" y="3277396"/>
            <a:ext cx="8045658" cy="13658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9246507" y="4643258"/>
            <a:ext cx="8045658" cy="843581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391AF-4293-4247-AEE3-12F8C81DA480}" type="datetimeFigureOut">
              <a:rPr lang="es-ES" smtClean="0"/>
              <a:t>01/06/2018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CB24D-5F01-4AC9-A23A-A5B39947D3D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51740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391AF-4293-4247-AEE3-12F8C81DA480}" type="datetimeFigureOut">
              <a:rPr lang="es-ES" smtClean="0"/>
              <a:t>01/06/2018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CB24D-5F01-4AC9-A23A-A5B39947D3D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924696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391AF-4293-4247-AEE3-12F8C81DA480}" type="datetimeFigureOut">
              <a:rPr lang="es-ES" smtClean="0"/>
              <a:t>01/06/2018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CB24D-5F01-4AC9-A23A-A5B39947D3D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223226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0115" y="582949"/>
            <a:ext cx="5988423" cy="248092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7116584" y="582952"/>
            <a:ext cx="10175577" cy="124961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0115" y="3063875"/>
            <a:ext cx="5988423" cy="1001520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391AF-4293-4247-AEE3-12F8C81DA480}" type="datetimeFigureOut">
              <a:rPr lang="es-ES" smtClean="0"/>
              <a:t>01/06/2018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CB24D-5F01-4AC9-A23A-A5B39947D3D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21891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567773" y="10249060"/>
            <a:ext cx="10921365" cy="120995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3567773" y="1308246"/>
            <a:ext cx="10921365" cy="878490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567773" y="11459019"/>
            <a:ext cx="10921365" cy="171834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391AF-4293-4247-AEE3-12F8C81DA480}" type="datetimeFigureOut">
              <a:rPr lang="es-ES" smtClean="0"/>
              <a:t>01/06/2018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CB24D-5F01-4AC9-A23A-A5B39947D3D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20999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910114" y="586339"/>
            <a:ext cx="16382048" cy="244025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0114" y="3416356"/>
            <a:ext cx="16382048" cy="96627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910114" y="13570517"/>
            <a:ext cx="4247198" cy="7795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3391AF-4293-4247-AEE3-12F8C81DA480}" type="datetimeFigureOut">
              <a:rPr lang="es-ES" smtClean="0"/>
              <a:t>01/06/2018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6219111" y="13570517"/>
            <a:ext cx="5764054" cy="7795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3044964" y="13570517"/>
            <a:ext cx="4247198" cy="7795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CCB24D-5F01-4AC9-A23A-A5B39947D3D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528512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1842591" y="1776140"/>
            <a:ext cx="16373896" cy="93564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ESCUELA NORMAL DE EDUCACIÓN PREESCOLAR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s-MX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LICENCIATURA EN EDUCACIÓN PREESCOLAR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s-MX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CICLO ESCOLAR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s-MX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2017-2018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0170" algn="ctr">
              <a:spcAft>
                <a:spcPts val="0"/>
              </a:spcAft>
            </a:pPr>
            <a:r>
              <a:rPr lang="es-MX" sz="36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36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s-MX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Alumna: Karla Carolina García Saucedo. #9 1°A  </a:t>
            </a:r>
          </a:p>
          <a:p>
            <a:pPr algn="ctr"/>
            <a:r>
              <a:rPr lang="es-MX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Materia: </a:t>
            </a:r>
            <a:r>
              <a:rPr lang="es-MX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Planeación educativa</a:t>
            </a:r>
          </a:p>
          <a:p>
            <a:pPr algn="ctr"/>
            <a:r>
              <a:rPr lang="es-MX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Docente</a:t>
            </a:r>
            <a:r>
              <a:rPr lang="es-MX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s-MX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Eva Fabiola Ruiz </a:t>
            </a:r>
            <a:r>
              <a:rPr lang="es-MX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Pradis</a:t>
            </a:r>
            <a:endParaRPr lang="es-MX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s-MX" sz="36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36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s-MX" sz="3600" i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6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s-MX" sz="36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Rasgos o competencias esperadas del perfil de egreso: </a:t>
            </a:r>
          </a:p>
          <a:p>
            <a:pPr algn="ctr"/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Diseña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planeaciones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didácticas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aplicando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s-E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sus conocimientos pedagógicos y disciplinares</a:t>
            </a:r>
          </a:p>
          <a:p>
            <a:pPr algn="ctr"/>
            <a:r>
              <a:rPr lang="es-E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para responder a las necesidades del</a:t>
            </a:r>
          </a:p>
          <a:p>
            <a:pPr algn="ctr"/>
            <a:r>
              <a:rPr lang="es-E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contexto en el marco de los planes y programas</a:t>
            </a:r>
          </a:p>
          <a:p>
            <a:pPr algn="ctr"/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educación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básica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6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0170" algn="ctr">
              <a:spcAft>
                <a:spcPts val="0"/>
              </a:spcAft>
            </a:pPr>
            <a:r>
              <a:rPr lang="es-MX" sz="26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26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Imagen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4233" y="1583725"/>
            <a:ext cx="3072229" cy="254955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9651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â POR FIN YA ESTA AQUÃ â NUESTRA AGENDA ESCOLAR Curso 2017-2018. Ahora con efemÃ©rides y planificadores Os presentamos esta Magnifica Agenda para el curso escolar 2017-2018. ConÂ  Calendario, directorio telefÃ³nico, cumpleaÃ±os, horario, efemÃ©rides...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888" b="33298"/>
          <a:stretch/>
        </p:blipFill>
        <p:spPr bwMode="auto">
          <a:xfrm>
            <a:off x="107462" y="299839"/>
            <a:ext cx="18075683" cy="13933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ángulo 4"/>
          <p:cNvSpPr/>
          <p:nvPr/>
        </p:nvSpPr>
        <p:spPr>
          <a:xfrm>
            <a:off x="4204593" y="5327374"/>
            <a:ext cx="10081120" cy="422563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4" name="Rectángulo 3"/>
          <p:cNvSpPr/>
          <p:nvPr/>
        </p:nvSpPr>
        <p:spPr>
          <a:xfrm>
            <a:off x="5502715" y="6329537"/>
            <a:ext cx="7484875" cy="255454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80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PLANEACION </a:t>
            </a:r>
          </a:p>
          <a:p>
            <a:pPr algn="ctr"/>
            <a:r>
              <a:rPr lang="es-ES" sz="80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DIDACTICA</a:t>
            </a:r>
          </a:p>
        </p:txBody>
      </p:sp>
      <p:pic>
        <p:nvPicPr>
          <p:cNvPr id="1030" name="Picture 6" descr="Resultado de imagen para maestra 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62253" y="5637600"/>
            <a:ext cx="2690404" cy="32547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 descr="Resultado de imagen para maestra 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066" y="5629350"/>
            <a:ext cx="2690404" cy="32547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78654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0831301"/>
              </p:ext>
            </p:extLst>
          </p:nvPr>
        </p:nvGraphicFramePr>
        <p:xfrm>
          <a:off x="172145" y="1050079"/>
          <a:ext cx="17814107" cy="12391357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8040863"/>
                <a:gridCol w="3462719"/>
                <a:gridCol w="6310525"/>
              </a:tblGrid>
              <a:tr h="19417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3600" b="1" dirty="0">
                          <a:effectLst/>
                        </a:rPr>
                        <a:t>Escuela:</a:t>
                      </a:r>
                      <a:endParaRPr lang="en-US" sz="3600" b="1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3600" dirty="0">
                          <a:effectLst/>
                        </a:rPr>
                        <a:t>Escuela Normal De Educación Preescolar.</a:t>
                      </a:r>
                      <a:endParaRPr lang="en-US" sz="3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3600" b="1" dirty="0">
                          <a:effectLst/>
                        </a:rPr>
                        <a:t>Grado y grupo:</a:t>
                      </a:r>
                      <a:endParaRPr lang="en-US" sz="3600" b="1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3600" dirty="0">
                          <a:effectLst/>
                        </a:rPr>
                        <a:t>1°A semestre 2</a:t>
                      </a:r>
                      <a:endParaRPr lang="en-US" sz="36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3600" dirty="0">
                          <a:effectLst/>
                        </a:rPr>
                        <a:t> </a:t>
                      </a:r>
                      <a:endParaRPr lang="en-US" sz="3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3600" b="1" dirty="0">
                          <a:effectLst/>
                        </a:rPr>
                        <a:t>Practicante normalista:</a:t>
                      </a:r>
                      <a:endParaRPr lang="en-US" sz="3600" b="1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3600" dirty="0">
                          <a:effectLst/>
                        </a:rPr>
                        <a:t>Karla Carolina García Saucedo.</a:t>
                      </a:r>
                      <a:endParaRPr lang="en-US" sz="3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6459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3600" b="1" dirty="0">
                          <a:effectLst/>
                        </a:rPr>
                        <a:t>Programa 2011</a:t>
                      </a:r>
                      <a:endParaRPr lang="en-US" sz="3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99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3600" b="1" dirty="0">
                          <a:effectLst/>
                        </a:rPr>
                        <a:t>Nuevo modelo educativo 2018</a:t>
                      </a:r>
                      <a:endParaRPr lang="en-US" sz="3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459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3600" b="1" dirty="0">
                          <a:effectLst/>
                        </a:rPr>
                        <a:t>Campo: </a:t>
                      </a:r>
                      <a:r>
                        <a:rPr lang="es-ES" sz="3600" dirty="0">
                          <a:effectLst/>
                        </a:rPr>
                        <a:t>Pensamiento Matemático.</a:t>
                      </a:r>
                      <a:endParaRPr lang="en-US" sz="3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99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3600" b="1" dirty="0">
                          <a:effectLst/>
                        </a:rPr>
                        <a:t>Campo: </a:t>
                      </a:r>
                      <a:r>
                        <a:rPr lang="es-ES" sz="3600" dirty="0">
                          <a:effectLst/>
                        </a:rPr>
                        <a:t>Pensamiento Matemático.</a:t>
                      </a:r>
                      <a:endParaRPr lang="en-US" sz="3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459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3600" b="1" dirty="0">
                          <a:effectLst/>
                        </a:rPr>
                        <a:t>Aspecto: </a:t>
                      </a:r>
                      <a:r>
                        <a:rPr lang="es-ES" sz="3600" dirty="0">
                          <a:effectLst/>
                        </a:rPr>
                        <a:t>Forma, espacio y medida.</a:t>
                      </a:r>
                      <a:endParaRPr lang="en-US" sz="3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99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3600" b="1" dirty="0">
                          <a:effectLst/>
                        </a:rPr>
                        <a:t>Eje: </a:t>
                      </a:r>
                      <a:r>
                        <a:rPr lang="es-ES" sz="3600" dirty="0">
                          <a:effectLst/>
                        </a:rPr>
                        <a:t>Forma, espacio y medida.</a:t>
                      </a:r>
                      <a:endParaRPr lang="en-US" sz="3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5864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3600" b="1" dirty="0">
                          <a:effectLst/>
                        </a:rPr>
                        <a:t>Competencia: </a:t>
                      </a:r>
                      <a:r>
                        <a:rPr lang="es-ES_tradnl" sz="3600" dirty="0">
                          <a:effectLst/>
                        </a:rPr>
                        <a:t>Utiliza medidas no convencionales para resolver problemas que implican medir magnitudes de longitud, capacidad, peso y tiempo, e identifica para que sirven algunos instrumentos de medición.</a:t>
                      </a:r>
                      <a:endParaRPr lang="en-US" sz="36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3600" dirty="0">
                          <a:effectLst/>
                        </a:rPr>
                        <a:t> </a:t>
                      </a:r>
                      <a:endParaRPr lang="en-US" sz="3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99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3600" b="1" dirty="0">
                          <a:effectLst/>
                        </a:rPr>
                        <a:t>Tema: </a:t>
                      </a:r>
                      <a:r>
                        <a:rPr lang="es-ES" sz="3600" dirty="0">
                          <a:effectLst/>
                        </a:rPr>
                        <a:t>Magnitudes y medidas.</a:t>
                      </a:r>
                      <a:endParaRPr lang="en-US" sz="36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3600" dirty="0">
                          <a:effectLst/>
                        </a:rPr>
                        <a:t> </a:t>
                      </a:r>
                      <a:endParaRPr lang="en-US" sz="3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9252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3600" b="1" dirty="0">
                          <a:effectLst/>
                        </a:rPr>
                        <a:t>Aprendizaje:</a:t>
                      </a:r>
                      <a:endParaRPr lang="en-US" sz="3600" b="1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3600" dirty="0">
                          <a:effectLst/>
                        </a:rPr>
                        <a:t>Elige y argumenta qué conviene usar como instrumento para comparar magnitudes y saber cuál (objeto) mide o pesa más o menos, o a cuál le cabe más o menos”.</a:t>
                      </a:r>
                      <a:endParaRPr lang="en-US" sz="3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99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3600" b="1" dirty="0">
                          <a:effectLst/>
                        </a:rPr>
                        <a:t>Aprendizaje:</a:t>
                      </a:r>
                      <a:endParaRPr lang="en-US" sz="3600" b="1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3600" dirty="0">
                          <a:effectLst/>
                        </a:rPr>
                        <a:t>Usa unidades no convencionales para medir la capacidad con distintos propósitos.</a:t>
                      </a:r>
                      <a:endParaRPr lang="en-US" sz="36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3600" dirty="0">
                          <a:effectLst/>
                        </a:rPr>
                        <a:t> </a:t>
                      </a:r>
                      <a:endParaRPr lang="en-US" sz="3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20917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8159297"/>
              </p:ext>
            </p:extLst>
          </p:nvPr>
        </p:nvGraphicFramePr>
        <p:xfrm>
          <a:off x="115440" y="48375"/>
          <a:ext cx="17986697" cy="1447318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377094"/>
                <a:gridCol w="8075660"/>
                <a:gridCol w="6533943"/>
              </a:tblGrid>
              <a:tr h="86409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3600" dirty="0">
                          <a:solidFill>
                            <a:schemeClr val="tx1"/>
                          </a:solidFill>
                          <a:effectLst/>
                        </a:rPr>
                        <a:t>Desarrollo de la actividad</a:t>
                      </a:r>
                      <a:endParaRPr lang="en-US" sz="3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36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3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44298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3600" dirty="0" smtClean="0">
                          <a:solidFill>
                            <a:schemeClr val="tx1"/>
                          </a:solidFill>
                          <a:effectLst/>
                        </a:rPr>
                        <a:t>Inicio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36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Responden preguntas de conocimientos previos para saber que</a:t>
                      </a:r>
                      <a:r>
                        <a:rPr lang="es-MX" sz="36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tanto conocen sobre el tema.</a:t>
                      </a:r>
                      <a:endParaRPr lang="es-MX" sz="36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3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3600" b="1" dirty="0" smtClean="0">
                          <a:solidFill>
                            <a:schemeClr val="tx1"/>
                          </a:solidFill>
                          <a:effectLst/>
                        </a:rPr>
                        <a:t>Desarrollo</a:t>
                      </a:r>
                      <a:endParaRPr lang="en-US" sz="36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36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r>
                        <a:rPr lang="es-MX" sz="3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 sientan en el suelo alrededor de la manta, en</a:t>
                      </a:r>
                      <a:r>
                        <a:rPr lang="es-MX" sz="3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orden pasan a participar, eligen con que material quieren medir el perímetro de las figuras (frutas, hojas, palitos de madera, </a:t>
                      </a:r>
                      <a:r>
                        <a:rPr lang="es-MX" sz="36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etc</a:t>
                      </a:r>
                      <a:r>
                        <a:rPr lang="es-MX" sz="3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 , y rellenan el área del árbol con frutas y hojas haciendo comparaciones con sus compañeros en cuanto al peso de los objetos antes mencionados.</a:t>
                      </a:r>
                      <a:endParaRPr lang="en-US" sz="36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5524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4000" b="1" dirty="0" smtClean="0">
                          <a:solidFill>
                            <a:schemeClr val="tx1"/>
                          </a:solidFill>
                          <a:effectLst/>
                        </a:rPr>
                        <a:t>Cierre</a:t>
                      </a:r>
                    </a:p>
                    <a:p>
                      <a:pPr marL="55245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4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Fuera del salón se hará una</a:t>
                      </a:r>
                      <a:r>
                        <a:rPr lang="es-MX" sz="4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dinámica en la cual recogen del suelo las hojas de los arboles y forman en una hoja de maquina pegándolas hojas un árbol.</a:t>
                      </a:r>
                      <a:endParaRPr lang="en-US" sz="4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5524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40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4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40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11733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3600" dirty="0">
                          <a:solidFill>
                            <a:schemeClr val="tx1"/>
                          </a:solidFill>
                          <a:effectLst/>
                        </a:rPr>
                        <a:t>Tiempo</a:t>
                      </a:r>
                      <a:endParaRPr lang="en-US" sz="3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36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r>
                        <a:rPr lang="es-ES" sz="3600" dirty="0" smtClean="0">
                          <a:solidFill>
                            <a:schemeClr val="tx1"/>
                          </a:solidFill>
                          <a:effectLst/>
                        </a:rPr>
                        <a:t>15</a:t>
                      </a:r>
                      <a:r>
                        <a:rPr lang="es-ES" sz="3600" baseline="0" dirty="0" smtClean="0">
                          <a:solidFill>
                            <a:schemeClr val="tx1"/>
                          </a:solidFill>
                          <a:effectLst/>
                        </a:rPr>
                        <a:t> minutos por cada </a:t>
                      </a:r>
                      <a:r>
                        <a:rPr lang="es-ES" sz="3600" baseline="0" dirty="0" smtClean="0">
                          <a:solidFill>
                            <a:schemeClr val="tx1"/>
                          </a:solidFill>
                          <a:effectLst/>
                        </a:rPr>
                        <a:t>actividad.</a:t>
                      </a:r>
                      <a:endParaRPr lang="en-US" sz="3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11733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3600" dirty="0">
                          <a:solidFill>
                            <a:schemeClr val="tx1"/>
                          </a:solidFill>
                          <a:effectLst/>
                        </a:rPr>
                        <a:t>Recursos</a:t>
                      </a:r>
                      <a:endParaRPr lang="en-US" sz="3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36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r>
                        <a:rPr lang="es-ES_tradnl" sz="3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Manta de medición</a:t>
                      </a:r>
                      <a:r>
                        <a:rPr lang="es-ES_tradnl" sz="3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de hojas, hojas de árbol secas y de </a:t>
                      </a:r>
                      <a:r>
                        <a:rPr lang="es-ES_tradnl" sz="36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foami</a:t>
                      </a:r>
                      <a:r>
                        <a:rPr lang="es-ES_tradnl" sz="3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frutas de arboles, palitos de madera y uso de las extremidades de los niños.</a:t>
                      </a:r>
                      <a:endParaRPr lang="es-ES" sz="36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11733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3600" dirty="0">
                          <a:solidFill>
                            <a:schemeClr val="tx1"/>
                          </a:solidFill>
                          <a:effectLst/>
                        </a:rPr>
                        <a:t>Evaluación</a:t>
                      </a:r>
                      <a:endParaRPr lang="en-US" sz="3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3600" dirty="0" smtClean="0"/>
                        <a:t>Participa y Disfruta de las actividades que se aplican durante el día.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3600" dirty="0" smtClean="0"/>
                        <a:t>Identifica las frutas</a:t>
                      </a:r>
                      <a:r>
                        <a:rPr lang="es-MX" sz="3600" baseline="0" dirty="0" smtClean="0"/>
                        <a:t> que crecen en los arboles.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3600" dirty="0" smtClean="0"/>
                        <a:t>Compara</a:t>
                      </a:r>
                      <a:r>
                        <a:rPr lang="es-MX" sz="3600" baseline="0" dirty="0" smtClean="0"/>
                        <a:t> pesos</a:t>
                      </a:r>
                      <a:r>
                        <a:rPr lang="es-MX" sz="3600" dirty="0" smtClean="0"/>
                        <a:t> de</a:t>
                      </a:r>
                      <a:r>
                        <a:rPr lang="es-MX" sz="3600" baseline="0" dirty="0" smtClean="0"/>
                        <a:t> los</a:t>
                      </a:r>
                      <a:r>
                        <a:rPr lang="es-MX" sz="3600" dirty="0" smtClean="0"/>
                        <a:t> objetos.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3600" dirty="0" smtClean="0"/>
                        <a:t>Coloca objetos dentro de un espacio.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3600" dirty="0" smtClean="0"/>
                        <a:t>Relaciona las figuras geométricas con su contexto</a:t>
                      </a:r>
                      <a:r>
                        <a:rPr lang="es-MX" sz="3600" baseline="0" dirty="0" smtClean="0"/>
                        <a:t> natural y de la institución.</a:t>
                      </a:r>
                      <a:endParaRPr lang="es-MX" sz="3600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3600" dirty="0" smtClean="0"/>
                        <a:t>Identifica y nombra las figuras geométricas.</a:t>
                      </a:r>
                      <a:endParaRPr lang="es-MX" sz="4400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3600" dirty="0" smtClean="0"/>
                        <a:t>Respeta turnos.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3600" dirty="0" smtClean="0"/>
                        <a:t>Se comporta adecuadamente durante las actividades.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768626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78000"/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4 Marcador de contenido" descr="mascotinha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4153" y="2712244"/>
            <a:ext cx="5307520" cy="9563100"/>
          </a:xfrm>
          <a:prstGeom prst="rect">
            <a:avLst/>
          </a:prstGeom>
        </p:spPr>
      </p:pic>
      <p:graphicFrame>
        <p:nvGraphicFramePr>
          <p:cNvPr id="8" name="Tab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679713"/>
              </p:ext>
            </p:extLst>
          </p:nvPr>
        </p:nvGraphicFramePr>
        <p:xfrm>
          <a:off x="5788769" y="7392764"/>
          <a:ext cx="11698819" cy="3200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230722"/>
                <a:gridCol w="6468097"/>
              </a:tblGrid>
              <a:tr h="58145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4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Espacios</a:t>
                      </a:r>
                      <a:endParaRPr lang="es-ES" sz="48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4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Aula y patio del jardín.</a:t>
                      </a:r>
                      <a:endParaRPr lang="es-ES" sz="48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58145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4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Observaciones</a:t>
                      </a: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58145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4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Modalidad de trabajo</a:t>
                      </a:r>
                      <a:endParaRPr lang="en-US" sz="48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4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En</a:t>
                      </a:r>
                      <a:r>
                        <a:rPr lang="es-MX" sz="4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grupo e individual.</a:t>
                      </a:r>
                      <a:endParaRPr lang="en-US" sz="48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3035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1827</TotalTime>
  <Words>291</Words>
  <Application>Microsoft Office PowerPoint</Application>
  <PresentationFormat>Personalizado</PresentationFormat>
  <Paragraphs>69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MQ</dc:creator>
  <cp:lastModifiedBy>MQ</cp:lastModifiedBy>
  <cp:revision>41</cp:revision>
  <dcterms:created xsi:type="dcterms:W3CDTF">2018-05-17T13:40:58Z</dcterms:created>
  <dcterms:modified xsi:type="dcterms:W3CDTF">2018-06-01T14:31:06Z</dcterms:modified>
</cp:coreProperties>
</file>