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3" r:id="rId3"/>
    <p:sldId id="257" r:id="rId4"/>
    <p:sldId id="258" r:id="rId5"/>
    <p:sldId id="259" r:id="rId6"/>
    <p:sldId id="266" r:id="rId7"/>
    <p:sldId id="267" r:id="rId8"/>
    <p:sldId id="268" r:id="rId9"/>
    <p:sldId id="269" r:id="rId10"/>
    <p:sldId id="260" r:id="rId11"/>
    <p:sldId id="265" r:id="rId12"/>
    <p:sldId id="270" r:id="rId13"/>
    <p:sldId id="271" r:id="rId14"/>
    <p:sldId id="272" r:id="rId15"/>
    <p:sldId id="274" r:id="rId16"/>
    <p:sldId id="275" r:id="rId17"/>
    <p:sldId id="276" r:id="rId18"/>
    <p:sldId id="277" r:id="rId19"/>
  </p:sldIdLst>
  <p:sldSz cx="6858000" cy="9144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B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0" autoAdjust="0"/>
    <p:restoredTop sz="94660"/>
  </p:normalViewPr>
  <p:slideViewPr>
    <p:cSldViewPr>
      <p:cViewPr>
        <p:scale>
          <a:sx n="50" d="100"/>
          <a:sy n="50" d="100"/>
        </p:scale>
        <p:origin x="-2364" y="-13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39771-7CE6-4234-91B7-4B03E2A999FC}" type="datetimeFigureOut">
              <a:rPr lang="es-MX" smtClean="0"/>
              <a:t>05/06/2018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5FD00-8E6F-4D6A-853D-B11EE80B53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0480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5FD00-8E6F-4D6A-853D-B11EE80B53B1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1852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B850-CCEF-4F59-88E0-333ADB70DBDA}" type="datetimeFigureOut">
              <a:rPr lang="es-MX" smtClean="0"/>
              <a:t>05/06/2018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3841-F661-471F-A49A-BE0E01A24A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4912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B850-CCEF-4F59-88E0-333ADB70DBDA}" type="datetimeFigureOut">
              <a:rPr lang="es-MX" smtClean="0"/>
              <a:t>05/06/2018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3841-F661-471F-A49A-BE0E01A24A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511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B850-CCEF-4F59-88E0-333ADB70DBDA}" type="datetimeFigureOut">
              <a:rPr lang="es-MX" smtClean="0"/>
              <a:t>05/06/2018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3841-F661-471F-A49A-BE0E01A24A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3517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B850-CCEF-4F59-88E0-333ADB70DBDA}" type="datetimeFigureOut">
              <a:rPr lang="es-MX" smtClean="0"/>
              <a:t>05/06/2018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3841-F661-471F-A49A-BE0E01A24A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8675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B850-CCEF-4F59-88E0-333ADB70DBDA}" type="datetimeFigureOut">
              <a:rPr lang="es-MX" smtClean="0"/>
              <a:t>05/06/2018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3841-F661-471F-A49A-BE0E01A24A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1994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B850-CCEF-4F59-88E0-333ADB70DBDA}" type="datetimeFigureOut">
              <a:rPr lang="es-MX" smtClean="0"/>
              <a:t>05/06/2018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3841-F661-471F-A49A-BE0E01A24A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2010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B850-CCEF-4F59-88E0-333ADB70DBDA}" type="datetimeFigureOut">
              <a:rPr lang="es-MX" smtClean="0"/>
              <a:t>05/06/2018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3841-F661-471F-A49A-BE0E01A24A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229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B850-CCEF-4F59-88E0-333ADB70DBDA}" type="datetimeFigureOut">
              <a:rPr lang="es-MX" smtClean="0"/>
              <a:t>05/06/2018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3841-F661-471F-A49A-BE0E01A24A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795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B850-CCEF-4F59-88E0-333ADB70DBDA}" type="datetimeFigureOut">
              <a:rPr lang="es-MX" smtClean="0"/>
              <a:t>05/06/2018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3841-F661-471F-A49A-BE0E01A24A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7426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B850-CCEF-4F59-88E0-333ADB70DBDA}" type="datetimeFigureOut">
              <a:rPr lang="es-MX" smtClean="0"/>
              <a:t>05/06/2018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3841-F661-471F-A49A-BE0E01A24A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5845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B850-CCEF-4F59-88E0-333ADB70DBDA}" type="datetimeFigureOut">
              <a:rPr lang="es-MX" smtClean="0"/>
              <a:t>05/06/2018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3841-F661-471F-A49A-BE0E01A24A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6313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0B850-CCEF-4F59-88E0-333ADB70DBDA}" type="datetimeFigureOut">
              <a:rPr lang="es-MX" smtClean="0"/>
              <a:t>05/06/2018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A3841-F661-471F-A49A-BE0E01A24A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2861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26" Type="http://schemas.openxmlformats.org/officeDocument/2006/relationships/slide" Target="slide16.xml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7" Type="http://schemas.openxmlformats.org/officeDocument/2006/relationships/image" Target="../media/image5.png"/><Relationship Id="rId12" Type="http://schemas.openxmlformats.org/officeDocument/2006/relationships/slide" Target="slide8.xml"/><Relationship Id="rId17" Type="http://schemas.openxmlformats.org/officeDocument/2006/relationships/image" Target="../media/image9.jpeg"/><Relationship Id="rId25" Type="http://schemas.microsoft.com/office/2007/relationships/hdphoto" Target="../media/hdphoto3.wdp"/><Relationship Id="rId2" Type="http://schemas.openxmlformats.org/officeDocument/2006/relationships/notesSlide" Target="../notesSlides/notesSlide1.xml"/><Relationship Id="rId16" Type="http://schemas.openxmlformats.org/officeDocument/2006/relationships/slide" Target="slide10.xml"/><Relationship Id="rId20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slide" Target="slide5.xml"/><Relationship Id="rId24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slide" Target="slide15.xml"/><Relationship Id="rId28" Type="http://schemas.microsoft.com/office/2007/relationships/hdphoto" Target="../media/hdphoto4.wdp"/><Relationship Id="rId10" Type="http://schemas.openxmlformats.org/officeDocument/2006/relationships/slide" Target="slide3.xml"/><Relationship Id="rId19" Type="http://schemas.openxmlformats.org/officeDocument/2006/relationships/slide" Target="slide12.xml"/><Relationship Id="rId4" Type="http://schemas.openxmlformats.org/officeDocument/2006/relationships/slide" Target="slide13.xml"/><Relationship Id="rId9" Type="http://schemas.openxmlformats.org/officeDocument/2006/relationships/image" Target="../media/image6.png"/><Relationship Id="rId14" Type="http://schemas.openxmlformats.org/officeDocument/2006/relationships/slide" Target="slide11.xml"/><Relationship Id="rId22" Type="http://schemas.microsoft.com/office/2007/relationships/hdphoto" Target="../media/hdphoto2.wdp"/><Relationship Id="rId27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11.png"/><Relationship Id="rId12" Type="http://schemas.microsoft.com/office/2007/relationships/hdphoto" Target="../media/hdphoto8.wdp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microsoft.com/office/2007/relationships/hdphoto" Target="../media/hdphoto3.wdp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image" Target="../media/image24.png"/><Relationship Id="rId5" Type="http://schemas.openxmlformats.org/officeDocument/2006/relationships/image" Target="../media/image22.png"/><Relationship Id="rId15" Type="http://schemas.openxmlformats.org/officeDocument/2006/relationships/image" Target="../media/image12.png"/><Relationship Id="rId10" Type="http://schemas.microsoft.com/office/2007/relationships/hdphoto" Target="../media/hdphoto7.wdp"/><Relationship Id="rId4" Type="http://schemas.openxmlformats.org/officeDocument/2006/relationships/image" Target="../media/image21.png"/><Relationship Id="rId9" Type="http://schemas.openxmlformats.org/officeDocument/2006/relationships/image" Target="../media/image23.png"/><Relationship Id="rId1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1" t="21320" r="14180" b="20816"/>
          <a:stretch/>
        </p:blipFill>
        <p:spPr bwMode="auto">
          <a:xfrm rot="5400000">
            <a:off x="2068543" y="1786624"/>
            <a:ext cx="2720913" cy="638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34" y="6516216"/>
            <a:ext cx="6607833" cy="243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9444"/>
          <a:stretch/>
        </p:blipFill>
        <p:spPr bwMode="auto">
          <a:xfrm>
            <a:off x="0" y="-22313"/>
            <a:ext cx="6858000" cy="2632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4333" y1="28968" x2="16167" y2="31746"/>
                        <a14:foregroundMark x1="16000" y1="34722" x2="17000" y2="38294"/>
                        <a14:foregroundMark x1="17833" y1="27778" x2="19833" y2="29960"/>
                        <a14:foregroundMark x1="20833" y1="28373" x2="22833" y2="29960"/>
                        <a14:foregroundMark x1="23333" y1="27778" x2="25167" y2="30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104" y="-22313"/>
            <a:ext cx="2635822" cy="2213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Resultado de imagen para llamarada de fuego animad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63876">
            <a:off x="2209463" y="-838872"/>
            <a:ext cx="1570861" cy="349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50503" y="147115"/>
            <a:ext cx="3356994" cy="1524745"/>
          </a:xfrm>
        </p:spPr>
        <p:txBody>
          <a:bodyPr>
            <a:normAutofit/>
          </a:bodyPr>
          <a:lstStyle/>
          <a:p>
            <a:r>
              <a:rPr lang="es-MX" sz="3600" b="1" dirty="0" smtClean="0">
                <a:latin typeface="Yu Mincho Demibold" pitchFamily="18" charset="-128"/>
                <a:ea typeface="Yu Mincho Demibold" pitchFamily="18" charset="-128"/>
              </a:rPr>
              <a:t>Instituto</a:t>
            </a:r>
            <a:br>
              <a:rPr lang="es-MX" sz="3600" b="1" dirty="0" smtClean="0">
                <a:latin typeface="Yu Mincho Demibold" pitchFamily="18" charset="-128"/>
                <a:ea typeface="Yu Mincho Demibold" pitchFamily="18" charset="-128"/>
              </a:rPr>
            </a:br>
            <a:r>
              <a:rPr lang="es-MX" sz="3600" b="1" dirty="0" smtClean="0">
                <a:latin typeface="Yu Mincho Demibold" pitchFamily="18" charset="-128"/>
                <a:ea typeface="Yu Mincho Demibold" pitchFamily="18" charset="-128"/>
              </a:rPr>
              <a:t> Marx</a:t>
            </a:r>
            <a:endParaRPr lang="es-MX" sz="3600" b="1" dirty="0">
              <a:latin typeface="Yu Mincho Demibold" pitchFamily="18" charset="-128"/>
              <a:ea typeface="Yu Mincho Demibold" pitchFamily="18" charset="-128"/>
            </a:endParaRPr>
          </a:p>
        </p:txBody>
      </p:sp>
      <p:sp>
        <p:nvSpPr>
          <p:cNvPr id="4" name="3 Rectángulo">
            <a:hlinkClick r:id="rId10" action="ppaction://hlinksldjump"/>
          </p:cNvPr>
          <p:cNvSpPr/>
          <p:nvPr/>
        </p:nvSpPr>
        <p:spPr>
          <a:xfrm>
            <a:off x="0" y="2552815"/>
            <a:ext cx="1616546" cy="6487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Identidad</a:t>
            </a:r>
            <a:endParaRPr lang="es-MX" dirty="0"/>
          </a:p>
        </p:txBody>
      </p:sp>
      <p:sp>
        <p:nvSpPr>
          <p:cNvPr id="5" name="4 Rectángulo">
            <a:hlinkClick r:id="rId11" action="ppaction://hlinksldjump"/>
          </p:cNvPr>
          <p:cNvSpPr/>
          <p:nvPr/>
        </p:nvSpPr>
        <p:spPr>
          <a:xfrm>
            <a:off x="5055467" y="2534641"/>
            <a:ext cx="1685900" cy="6668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Organigrama</a:t>
            </a:r>
            <a:endParaRPr lang="es-MX" dirty="0"/>
          </a:p>
        </p:txBody>
      </p:sp>
      <p:sp>
        <p:nvSpPr>
          <p:cNvPr id="8" name="7 Rectángulo"/>
          <p:cNvSpPr/>
          <p:nvPr/>
        </p:nvSpPr>
        <p:spPr>
          <a:xfrm>
            <a:off x="-314328" y="6516216"/>
            <a:ext cx="4536506" cy="572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/>
              <a:t>Oferta educativa </a:t>
            </a:r>
            <a:endParaRPr lang="es-MX" sz="2800" b="1" dirty="0"/>
          </a:p>
        </p:txBody>
      </p:sp>
      <p:pic>
        <p:nvPicPr>
          <p:cNvPr id="3076" name="Picture 4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2" t="24343" r="15829" b="29720"/>
          <a:stretch/>
        </p:blipFill>
        <p:spPr bwMode="auto">
          <a:xfrm>
            <a:off x="352166" y="7164288"/>
            <a:ext cx="1390934" cy="86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42" b="12032"/>
          <a:stretch/>
        </p:blipFill>
        <p:spPr bwMode="auto">
          <a:xfrm>
            <a:off x="334356" y="8316416"/>
            <a:ext cx="3103743" cy="500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" t="2133" b="32237"/>
          <a:stretch/>
        </p:blipFill>
        <p:spPr bwMode="auto">
          <a:xfrm>
            <a:off x="1972438" y="7153718"/>
            <a:ext cx="1486117" cy="88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Resultado de imagen para post it 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25" y="5016566"/>
            <a:ext cx="1531909" cy="132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 rot="21351381">
            <a:off x="317213" y="5279721"/>
            <a:ext cx="1512168" cy="719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tx1"/>
                </a:solidFill>
              </a:rPr>
              <a:t>Reglamento</a:t>
            </a:r>
            <a:endParaRPr lang="es-MX" sz="2000" dirty="0">
              <a:solidFill>
                <a:schemeClr val="tx1"/>
              </a:solidFill>
            </a:endParaRPr>
          </a:p>
        </p:txBody>
      </p:sp>
      <p:sp>
        <p:nvSpPr>
          <p:cNvPr id="18" name="17 Rectángulo">
            <a:hlinkClick r:id="rId19" action="ppaction://hlinksldjump"/>
          </p:cNvPr>
          <p:cNvSpPr/>
          <p:nvPr/>
        </p:nvSpPr>
        <p:spPr>
          <a:xfrm>
            <a:off x="2146542" y="2609851"/>
            <a:ext cx="2249740" cy="6668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Derechos y deberes de los educandos.</a:t>
            </a:r>
          </a:p>
        </p:txBody>
      </p:sp>
      <p:pic>
        <p:nvPicPr>
          <p:cNvPr id="20" name="Picture 12" descr="Imagen relacionada">
            <a:hlinkClick r:id="rId2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9828" l="0" r="100000">
                        <a14:foregroundMark x1="53223" y1="11360" x2="71875" y2="47160"/>
                        <a14:foregroundMark x1="74707" y1="58692" x2="95703" y2="86919"/>
                        <a14:foregroundMark x1="76758" y1="80551" x2="78809" y2="89329"/>
                        <a14:foregroundMark x1="84082" y1="56799" x2="85645" y2="58520"/>
                        <a14:foregroundMark x1="83789" y1="57659" x2="84766" y2="55077"/>
                        <a14:foregroundMark x1="52637" y1="56799" x2="72168" y2="84682"/>
                        <a14:foregroundMark x1="29395" y1="58520" x2="48828" y2="92083"/>
                        <a14:foregroundMark x1="27832" y1="16007" x2="49316" y2="45439"/>
                        <a14:foregroundMark x1="8105" y1="12737" x2="23047" y2="46644"/>
                        <a14:foregroundMark x1="7227" y1="54561" x2="20020" y2="90706"/>
                        <a14:foregroundMark x1="13281" y1="54561" x2="14258" y2="53184"/>
                        <a14:foregroundMark x1="82715" y1="12737" x2="84277" y2="10671"/>
                        <a14:foregroundMark x1="36914" y1="59036" x2="38477" y2="59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7134" r="48942" b="46433"/>
          <a:stretch/>
        </p:blipFill>
        <p:spPr bwMode="auto">
          <a:xfrm>
            <a:off x="1620589" y="3616737"/>
            <a:ext cx="1514492" cy="148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886227" y="417640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Escudos </a:t>
            </a:r>
            <a:endParaRPr lang="es-MX" dirty="0"/>
          </a:p>
        </p:txBody>
      </p:sp>
      <p:pic>
        <p:nvPicPr>
          <p:cNvPr id="21" name="Picture 21" descr="Resultado de imagen para post it png">
            <a:hlinkClick r:id="rId2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9954" b="95833" l="9896" r="899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841" t="53366" r="32454"/>
          <a:stretch/>
        </p:blipFill>
        <p:spPr bwMode="auto">
          <a:xfrm>
            <a:off x="3348315" y="4713745"/>
            <a:ext cx="1677951" cy="185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503041" y="5131441"/>
            <a:ext cx="13684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Modelo de equipamiento </a:t>
            </a:r>
            <a:endParaRPr lang="es-MX" sz="2000" dirty="0"/>
          </a:p>
        </p:txBody>
      </p:sp>
      <p:pic>
        <p:nvPicPr>
          <p:cNvPr id="4098" name="Picture 2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999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755" y="3728521"/>
            <a:ext cx="1634430" cy="1634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056710" y="4259409"/>
            <a:ext cx="1180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Plano</a:t>
            </a:r>
            <a:r>
              <a:rPr lang="es-MX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3975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04664" y="323528"/>
            <a:ext cx="5832648" cy="8352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2676" y="0"/>
            <a:ext cx="5616624" cy="8136904"/>
          </a:xfrm>
          <a:noFill/>
        </p:spPr>
        <p:txBody>
          <a:bodyPr>
            <a:normAutofit fontScale="77500" lnSpcReduction="20000"/>
          </a:bodyPr>
          <a:lstStyle/>
          <a:p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sz="3400" dirty="0"/>
              <a:t>Para el instituto , es importante formar una relación estrecha entre alumnos, docentes y padres de familia, basada en la comunicación, formando así una comunidad diversa comprometida con la formación de nuestros estudiantes.</a:t>
            </a:r>
          </a:p>
          <a:p>
            <a:pPr marL="0" indent="0">
              <a:buNone/>
            </a:pPr>
            <a:endParaRPr lang="es-MX" sz="3400" dirty="0" smtClean="0"/>
          </a:p>
          <a:p>
            <a:pPr marL="0" indent="0">
              <a:buNone/>
            </a:pPr>
            <a:r>
              <a:rPr lang="es-MX" sz="3400" dirty="0" smtClean="0"/>
              <a:t>los principios rectores de esta institución son respeto a si mismos a los demás y al entorno; respeto a la diversidad, la libertad de culto e ideas políticas, así como tolerancia hacia las ideas de cualquier miembro de la comunidad. La dignidad de la humanidad, el respeto a la diversidad cultural, el respeto y conservación de la naturaleza, la libertad, la equidad y el respeto por la salud de su cuerpo y mente, son algunos de los valores que el colegio enfatiza.</a:t>
            </a:r>
          </a:p>
          <a:p>
            <a:endParaRPr lang="es-MX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-74"/>
          <a:stretch/>
        </p:blipFill>
        <p:spPr bwMode="auto">
          <a:xfrm>
            <a:off x="794" y="7884368"/>
            <a:ext cx="6857206" cy="825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834" y="6777880"/>
            <a:ext cx="2633663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93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1" t="21320" r="14180" b="20816"/>
          <a:stretch/>
        </p:blipFill>
        <p:spPr bwMode="auto">
          <a:xfrm rot="5400000">
            <a:off x="-1089251" y="1089250"/>
            <a:ext cx="9036498" cy="685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0648" y="173963"/>
            <a:ext cx="6212210" cy="1524000"/>
          </a:xfrm>
        </p:spPr>
        <p:txBody>
          <a:bodyPr>
            <a:normAutofit fontScale="90000"/>
          </a:bodyPr>
          <a:lstStyle/>
          <a:p>
            <a:r>
              <a:rPr lang="es-MX" dirty="0"/>
              <a:t>Todos los educandos tienen los siguientes deberes:</a:t>
            </a:r>
            <a:br>
              <a:rPr lang="es-MX" dirty="0"/>
            </a:br>
            <a:endParaRPr lang="es-MX" dirty="0"/>
          </a:p>
        </p:txBody>
      </p:sp>
      <p:pic>
        <p:nvPicPr>
          <p:cNvPr id="1029" name="Picture 5" descr="Resultado de imagen para post it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196" y="1398959"/>
            <a:ext cx="2321187" cy="233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98" y="1331639"/>
            <a:ext cx="2210982" cy="235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n relacionad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28" l="0" r="100000">
                        <a14:foregroundMark x1="53223" y1="11360" x2="71875" y2="47160"/>
                        <a14:foregroundMark x1="74707" y1="58692" x2="95703" y2="86919"/>
                        <a14:foregroundMark x1="76758" y1="80551" x2="78809" y2="89329"/>
                        <a14:foregroundMark x1="84082" y1="56799" x2="85645" y2="58520"/>
                        <a14:foregroundMark x1="83789" y1="57659" x2="84766" y2="55077"/>
                        <a14:foregroundMark x1="52637" y1="56799" x2="72168" y2="84682"/>
                        <a14:foregroundMark x1="29395" y1="58520" x2="48828" y2="92083"/>
                        <a14:foregroundMark x1="27832" y1="16007" x2="49316" y2="45439"/>
                        <a14:foregroundMark x1="8105" y1="12737" x2="23047" y2="46644"/>
                        <a14:foregroundMark x1="7227" y1="54561" x2="20020" y2="90706"/>
                        <a14:foregroundMark x1="13281" y1="54561" x2="14258" y2="53184"/>
                        <a14:foregroundMark x1="82715" y1="12737" x2="84277" y2="10671"/>
                        <a14:foregroundMark x1="36914" y1="59036" x2="38477" y2="59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075" t="52799" r="2613" b="7457"/>
          <a:stretch/>
        </p:blipFill>
        <p:spPr bwMode="auto">
          <a:xfrm>
            <a:off x="2389886" y="1429644"/>
            <a:ext cx="2150235" cy="207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Imagen relacionad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828" l="0" r="100000">
                        <a14:foregroundMark x1="53223" y1="11360" x2="71875" y2="47160"/>
                        <a14:foregroundMark x1="74707" y1="58692" x2="95703" y2="86919"/>
                        <a14:foregroundMark x1="76758" y1="80551" x2="78809" y2="89329"/>
                        <a14:foregroundMark x1="84082" y1="56799" x2="85645" y2="58520"/>
                        <a14:foregroundMark x1="83789" y1="57659" x2="84766" y2="55077"/>
                        <a14:foregroundMark x1="52637" y1="56799" x2="72168" y2="84682"/>
                        <a14:foregroundMark x1="29395" y1="58520" x2="48828" y2="92083"/>
                        <a14:foregroundMark x1="27832" y1="16007" x2="49316" y2="45439"/>
                        <a14:foregroundMark x1="8105" y1="12737" x2="23047" y2="46644"/>
                        <a14:foregroundMark x1="7227" y1="54561" x2="20020" y2="90706"/>
                        <a14:foregroundMark x1="13281" y1="54561" x2="14258" y2="53184"/>
                        <a14:foregroundMark x1="82715" y1="12737" x2="84277" y2="10671"/>
                        <a14:foregroundMark x1="36914" y1="59036" x2="38477" y2="59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7134" r="48942" b="46433"/>
          <a:stretch/>
        </p:blipFill>
        <p:spPr bwMode="auto">
          <a:xfrm>
            <a:off x="-1" y="6156176"/>
            <a:ext cx="2050155" cy="271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37898" y="1571470"/>
            <a:ext cx="2189437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700" dirty="0"/>
              <a:t>1. Cumplir las disposiciones normativas, así como los acuerdos de la Dirección que contribuyan a su formación integral.</a:t>
            </a:r>
          </a:p>
        </p:txBody>
      </p:sp>
      <p:sp>
        <p:nvSpPr>
          <p:cNvPr id="6" name="5 Rectángulo"/>
          <p:cNvSpPr/>
          <p:nvPr/>
        </p:nvSpPr>
        <p:spPr>
          <a:xfrm rot="21147828">
            <a:off x="2695296" y="1800323"/>
            <a:ext cx="1844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2. Observar buena conducta dentro y fuera de la institución educativa.</a:t>
            </a:r>
            <a:br>
              <a:rPr lang="es-MX" dirty="0"/>
            </a:br>
            <a:endParaRPr lang="es-MX" dirty="0"/>
          </a:p>
        </p:txBody>
      </p:sp>
      <p:sp>
        <p:nvSpPr>
          <p:cNvPr id="7" name="6 Rectángulo"/>
          <p:cNvSpPr/>
          <p:nvPr/>
        </p:nvSpPr>
        <p:spPr>
          <a:xfrm rot="21125977">
            <a:off x="4637423" y="1748441"/>
            <a:ext cx="22280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dirty="0"/>
              <a:t>3. Cumplir con las indicaciones del educador y de la dirección que le corresponden en su calidad de educando.</a:t>
            </a:r>
          </a:p>
        </p:txBody>
      </p:sp>
      <p:pic>
        <p:nvPicPr>
          <p:cNvPr id="1039" name="Picture 15" descr="Resultado de imagen para post it 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2150" b="57632" l="67000" r="100000">
                        <a14:backgroundMark x1="70556" y1="52025" x2="93111" y2="56698"/>
                        <a14:backgroundMark x1="94778" y1="55919" x2="96333" y2="445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592" t="12080" b="43043"/>
          <a:stretch/>
        </p:blipFill>
        <p:spPr bwMode="auto">
          <a:xfrm>
            <a:off x="55258" y="3751175"/>
            <a:ext cx="2376262" cy="234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Imagen relacionada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49321" y1="1316" x2="47059" y2="15789"/>
                        <a14:foregroundMark x1="46606" y1="16667" x2="57014" y2="18421"/>
                        <a14:foregroundMark x1="57014" y1="18421" x2="57466" y2="10965"/>
                        <a14:foregroundMark x1="56561" y1="10526" x2="47511" y2="14912"/>
                        <a14:foregroundMark x1="47964" y1="14912" x2="56109" y2="14912"/>
                        <a14:foregroundMark x1="54299" y1="12281" x2="47059" y2="16228"/>
                        <a14:foregroundMark x1="48416" y1="12281" x2="96380" y2="478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12" y="6312245"/>
            <a:ext cx="2317273" cy="242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 rot="530878">
            <a:off x="152195" y="4147446"/>
            <a:ext cx="213196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/>
              <a:t>4. Asistir con puntualidad a sus clases y a las actividades escolares de acuerdo a los planes y programas de estudio que sean obligatorias.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1043" name="Picture 19" descr="Imagen relacionad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12" y="3563888"/>
            <a:ext cx="247214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4647195" y="3888730"/>
            <a:ext cx="22108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/>
              <a:t>6. Participar activa y constantemente en las actividades académicas para lograr el desarrollo de sus capacidades y habilidades como agentes de su propia formación y con un sentido de responsabilidad y servicio.</a:t>
            </a:r>
            <a:br>
              <a:rPr lang="es-MX" sz="1400" dirty="0"/>
            </a:br>
            <a:endParaRPr lang="es-MX" sz="1400" dirty="0"/>
          </a:p>
        </p:txBody>
      </p:sp>
      <p:pic>
        <p:nvPicPr>
          <p:cNvPr id="1045" name="Picture 21" descr="Resultado de imagen para post it 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54" b="95833" l="9896" r="899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212" y="796226"/>
            <a:ext cx="7380430" cy="553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2533903" y="4211960"/>
            <a:ext cx="19032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/>
              <a:t>5. Observar un trato respetuoso entre sus compañeros y el personal que labora en la institución educativa.</a:t>
            </a:r>
          </a:p>
        </p:txBody>
      </p:sp>
      <p:sp>
        <p:nvSpPr>
          <p:cNvPr id="11" name="10 Rectángulo"/>
          <p:cNvSpPr/>
          <p:nvPr/>
        </p:nvSpPr>
        <p:spPr>
          <a:xfrm rot="21326105">
            <a:off x="72114" y="6525826"/>
            <a:ext cx="19946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/>
              <a:t>7. Hacer un buen uso de los bienes, instalaciones y servicios de que disponga la institución educativa.</a:t>
            </a:r>
            <a:br>
              <a:rPr lang="es-MX" dirty="0"/>
            </a:br>
            <a:endParaRPr lang="es-MX" dirty="0"/>
          </a:p>
        </p:txBody>
      </p:sp>
      <p:pic>
        <p:nvPicPr>
          <p:cNvPr id="1048" name="Picture 24" descr="Resultado de imagen para post it 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262" y="6312245"/>
            <a:ext cx="2635859" cy="263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"/>
          <p:cNvSpPr/>
          <p:nvPr/>
        </p:nvSpPr>
        <p:spPr>
          <a:xfrm rot="21417307">
            <a:off x="2188369" y="6658510"/>
            <a:ext cx="22515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8. Abstenerse de efectuar actos que denigren a la institución educativa y de fomentar por cualquier medio la indisciplina escolar.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 rot="328760">
            <a:off x="4534641" y="6548606"/>
            <a:ext cx="1992109" cy="21381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sz="1800" dirty="0" smtClean="0"/>
              <a:t>9. Abstenerse de traer objetos punzo cortantes, material explosivo, juguetes y juegos electrónicos, dinero, cosas de valor</a:t>
            </a:r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331122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>
            <a:hlinkClick r:id="rId2" action="ppaction://hlinksldjump"/>
          </p:cNvPr>
          <p:cNvSpPr/>
          <p:nvPr/>
        </p:nvSpPr>
        <p:spPr>
          <a:xfrm>
            <a:off x="18678" y="-2282"/>
            <a:ext cx="6839322" cy="9146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" y="1"/>
            <a:ext cx="6857997" cy="1043608"/>
          </a:xfrm>
        </p:spPr>
        <p:txBody>
          <a:bodyPr>
            <a:normAutofit/>
          </a:bodyPr>
          <a:lstStyle/>
          <a:p>
            <a:r>
              <a:rPr lang="es-MX" sz="2400" b="1" dirty="0"/>
              <a:t>Derechos y deberes de los educandos.</a:t>
            </a:r>
            <a:br>
              <a:rPr lang="es-MX" sz="2400" b="1" dirty="0"/>
            </a:br>
            <a:r>
              <a:rPr lang="es-MX" sz="2400" b="1" dirty="0"/>
              <a:t>Todos los educandos tienen los siguientes derechos:</a:t>
            </a:r>
            <a:endParaRPr lang="es-MX" sz="4000" b="1" dirty="0"/>
          </a:p>
        </p:txBody>
      </p:sp>
      <p:sp>
        <p:nvSpPr>
          <p:cNvPr id="7" name="6 Rectángulo"/>
          <p:cNvSpPr/>
          <p:nvPr/>
        </p:nvSpPr>
        <p:spPr>
          <a:xfrm>
            <a:off x="357274" y="1136758"/>
            <a:ext cx="6143448" cy="646331"/>
          </a:xfrm>
          <a:prstGeom prst="rect">
            <a:avLst/>
          </a:prstGeom>
          <a:ln w="57150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s-MX" dirty="0"/>
              <a:t>1. Ser tratados con respeto, igualdad y en forma justa por parte de los educadores.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88640" y="2090593"/>
            <a:ext cx="6312082" cy="646331"/>
          </a:xfrm>
          <a:prstGeom prst="rect">
            <a:avLst/>
          </a:prstGeom>
          <a:ln w="57150"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s-MX" dirty="0" smtClean="0"/>
              <a:t>2</a:t>
            </a:r>
            <a:r>
              <a:rPr lang="es-MX" dirty="0"/>
              <a:t>. Gozar de las mismas oportunidades de desarrollo, sin limitaciones o preferencias personales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9" name="8 Rectángulo"/>
          <p:cNvSpPr/>
          <p:nvPr/>
        </p:nvSpPr>
        <p:spPr>
          <a:xfrm>
            <a:off x="188640" y="2915816"/>
            <a:ext cx="2578596" cy="830997"/>
          </a:xfrm>
          <a:prstGeom prst="rect">
            <a:avLst/>
          </a:prstGeom>
          <a:ln w="57150">
            <a:solidFill>
              <a:srgbClr val="00B05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s-MX" sz="1600" dirty="0" smtClean="0"/>
              <a:t>3</a:t>
            </a:r>
            <a:r>
              <a:rPr lang="es-MX" sz="1600" dirty="0"/>
              <a:t>. Ser respetados en su integridad física, psicológica y moral.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040468" y="2930401"/>
            <a:ext cx="3429000" cy="830997"/>
          </a:xfrm>
          <a:prstGeom prst="rect">
            <a:avLst/>
          </a:prstGeom>
          <a:ln w="57150">
            <a:solidFill>
              <a:srgbClr val="7030A0"/>
            </a:solidFill>
            <a:prstDash val="dash"/>
          </a:ln>
        </p:spPr>
        <p:txBody>
          <a:bodyPr>
            <a:spAutoFit/>
          </a:bodyPr>
          <a:lstStyle/>
          <a:p>
            <a:r>
              <a:rPr lang="es-MX" sz="1600" dirty="0"/>
              <a:t>4. Ser escuchados y orientados en función de sus necesidades académicas y personales.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209972" y="3924527"/>
            <a:ext cx="6280828" cy="646331"/>
          </a:xfrm>
          <a:prstGeom prst="rect">
            <a:avLst/>
          </a:prstGeom>
          <a:ln w="5715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s-MX" dirty="0"/>
              <a:t>5. Disfrutar de sus tiempos libres establecidos por la Institución Educativa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13" name="12 Rectángulo"/>
          <p:cNvSpPr/>
          <p:nvPr/>
        </p:nvSpPr>
        <p:spPr>
          <a:xfrm>
            <a:off x="184770" y="4778691"/>
            <a:ext cx="6259496" cy="646331"/>
          </a:xfrm>
          <a:prstGeom prst="rect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s-MX" dirty="0" smtClean="0"/>
              <a:t>6</a:t>
            </a:r>
            <a:r>
              <a:rPr lang="es-MX" dirty="0"/>
              <a:t>. Hacer un buen uso de los bienes, instalaciones y servicios de que disponga la institución educativa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14" name="13 Rectángulo"/>
          <p:cNvSpPr/>
          <p:nvPr/>
        </p:nvSpPr>
        <p:spPr>
          <a:xfrm>
            <a:off x="209972" y="5580112"/>
            <a:ext cx="6259496" cy="646331"/>
          </a:xfrm>
          <a:prstGeom prst="rect">
            <a:avLst/>
          </a:prstGeom>
          <a:ln w="57150">
            <a:solidFill>
              <a:srgbClr val="FFFF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s-MX" dirty="0"/>
              <a:t>7. Los demás que sean inherentes a la naturaleza de su desarrollo como educando.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184770" y="6372200"/>
            <a:ext cx="6412582" cy="1077218"/>
          </a:xfrm>
          <a:prstGeom prst="rect">
            <a:avLst/>
          </a:prstGeom>
          <a:ln w="57150">
            <a:solidFill>
              <a:srgbClr val="FF0066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s-MX" sz="1600" dirty="0"/>
              <a:t>8. Recibir de los Educadores una adecuada presentación personal, puntualidad y asistencia; preparación de clases, orden y metodología sugerida en planes y programas de estudio, el respeto por el derecho a participar; y una seriedad y justicia en la evaluación del aprendizaje.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150991" y="7524328"/>
            <a:ext cx="6387380" cy="1477328"/>
          </a:xfrm>
          <a:prstGeom prst="rect">
            <a:avLst/>
          </a:prstGeom>
          <a:ln w="57150"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s-MX" dirty="0"/>
              <a:t>9. Ser informado oportunamente sobre su desarrollo académico y recibir atención, de manera especial, cuando sus resultados no sean favorables, debido a problemas personales, familiares, de carácter físico, psicológicos y/o emocional, a través del personal capacitado para ello.</a:t>
            </a:r>
          </a:p>
        </p:txBody>
      </p:sp>
    </p:spTree>
    <p:extLst>
      <p:ext uri="{BB962C8B-B14F-4D97-AF65-F5344CB8AC3E}">
        <p14:creationId xmlns:p14="http://schemas.microsoft.com/office/powerpoint/2010/main" val="152947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6573816"/>
              </p:ext>
            </p:extLst>
          </p:nvPr>
        </p:nvGraphicFramePr>
        <p:xfrm>
          <a:off x="614489" y="3995936"/>
          <a:ext cx="5701030" cy="981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4940"/>
                <a:gridCol w="1425575"/>
                <a:gridCol w="1424940"/>
                <a:gridCol w="142557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Francés 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Ingles 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Lengua indígena 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Español 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3º de preescolar hasta 6º de primaria 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1º de preescolar hasta 6º de primaria 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2º a 6º  de primaria 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1 º de preescolar hasta 6º  de primaria 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636315"/>
              </p:ext>
            </p:extLst>
          </p:nvPr>
        </p:nvGraphicFramePr>
        <p:xfrm>
          <a:off x="614489" y="1835696"/>
          <a:ext cx="5701030" cy="14196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9825"/>
                <a:gridCol w="1139825"/>
                <a:gridCol w="1140460"/>
                <a:gridCol w="1140460"/>
                <a:gridCol w="1140460"/>
              </a:tblGrid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Clase de computación 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Excursiones 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Clubes </a:t>
                      </a:r>
                      <a:r>
                        <a:rPr lang="es-ES_tradnl" sz="1200" dirty="0" smtClean="0">
                          <a:effectLst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-Futbol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-Karate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s-ES_tradnl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Basquet</a:t>
                      </a:r>
                      <a:r>
                        <a:rPr lang="es-ES_tradnl" sz="1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bol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-Baile moderno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-Danza folclórica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baseline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Apoyo a la comunidad 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Cursos de verano 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060848" y="323234"/>
            <a:ext cx="2808312" cy="136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Servicios</a:t>
            </a:r>
            <a:endParaRPr kumimoji="0" lang="es-MX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Lenguas:</a:t>
            </a:r>
            <a:endParaRPr kumimoji="0" lang="es-MX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s-ES_tradn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es-MX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52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-74"/>
          <a:stretch/>
        </p:blipFill>
        <p:spPr bwMode="auto">
          <a:xfrm>
            <a:off x="332656" y="395536"/>
            <a:ext cx="6223800" cy="835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9859385"/>
              </p:ext>
            </p:extLst>
          </p:nvPr>
        </p:nvGraphicFramePr>
        <p:xfrm>
          <a:off x="332656" y="1508589"/>
          <a:ext cx="6223800" cy="6099392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2044274"/>
                <a:gridCol w="2089763"/>
                <a:gridCol w="2089763"/>
              </a:tblGrid>
              <a:tr h="81542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 </a:t>
                      </a:r>
                      <a:endParaRPr lang="es-MX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 </a:t>
                      </a:r>
                      <a:endParaRPr lang="es-MX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 </a:t>
                      </a:r>
                      <a:endParaRPr lang="es-MX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 </a:t>
                      </a:r>
                      <a:endParaRPr lang="es-MX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Campos formativos 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7" marR="594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Preescolar</a:t>
                      </a:r>
                      <a:endParaRPr lang="es-MX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7" marR="594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Primaria </a:t>
                      </a:r>
                      <a:endParaRPr lang="es-MX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7" marR="59417" marT="0" marB="0"/>
                </a:tc>
              </a:tr>
              <a:tr h="52839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Lenguaje y comunicación </a:t>
                      </a:r>
                      <a:endParaRPr lang="es-MX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MX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Pensamiento </a:t>
                      </a:r>
                      <a:r>
                        <a:rPr lang="es-ES_tradnl" sz="1600" dirty="0">
                          <a:effectLst/>
                          <a:hlinkClick r:id="rId2" action="ppaction://hlinksldjump"/>
                        </a:rPr>
                        <a:t>matemático</a:t>
                      </a:r>
                      <a:r>
                        <a:rPr lang="es-ES_tradnl" sz="1600" dirty="0">
                          <a:effectLst/>
                        </a:rPr>
                        <a:t> </a:t>
                      </a:r>
                      <a:endParaRPr lang="es-MX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MX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Exploración y conocimiento del mundo </a:t>
                      </a:r>
                      <a:endParaRPr lang="es-MX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MX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Desarrollo físico y salud </a:t>
                      </a:r>
                      <a:endParaRPr lang="es-MX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MX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Desarrollo personal y social </a:t>
                      </a:r>
                      <a:endParaRPr lang="es-MX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MX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Expresión y apreciación artísticas  </a:t>
                      </a:r>
                      <a:endParaRPr lang="es-MX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7" marR="594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Ciencias de la Naturaleza.</a:t>
                      </a:r>
                      <a:endParaRPr lang="es-MX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MX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Ciencias Sociales.</a:t>
                      </a:r>
                      <a:endParaRPr lang="es-MX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MX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Lengua Castellana y Literatura.</a:t>
                      </a:r>
                      <a:endParaRPr lang="es-MX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MX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Matemáticas.</a:t>
                      </a:r>
                      <a:endParaRPr lang="es-MX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MX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Primera Lengua Extranjera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17" marR="5941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730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921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8" t="19618" r="18187" b="15596"/>
          <a:stretch/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7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9"/>
          <a:stretch/>
        </p:blipFill>
        <p:spPr bwMode="auto">
          <a:xfrm>
            <a:off x="578187" y="683568"/>
            <a:ext cx="5634080" cy="799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2" t="21314" r="13110" b="9580"/>
          <a:stretch/>
        </p:blipFill>
        <p:spPr bwMode="auto">
          <a:xfrm>
            <a:off x="-33773" y="2051720"/>
            <a:ext cx="6858000" cy="5899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340768" y="189781"/>
            <a:ext cx="4248471" cy="9875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8903" y="0"/>
            <a:ext cx="6172200" cy="1524000"/>
          </a:xfrm>
        </p:spPr>
        <p:txBody>
          <a:bodyPr/>
          <a:lstStyle/>
          <a:p>
            <a:r>
              <a:rPr lang="es-MX" dirty="0" smtClean="0"/>
              <a:t>Plano planta baja </a:t>
            </a:r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260648" y="8176282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https://floorplanner.com/projects/56133049-instituto-marx/edit#location</a:t>
            </a:r>
          </a:p>
        </p:txBody>
      </p:sp>
    </p:spTree>
    <p:extLst>
      <p:ext uri="{BB962C8B-B14F-4D97-AF65-F5344CB8AC3E}">
        <p14:creationId xmlns:p14="http://schemas.microsoft.com/office/powerpoint/2010/main" val="222806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9"/>
          <a:stretch/>
        </p:blipFill>
        <p:spPr bwMode="auto">
          <a:xfrm>
            <a:off x="578187" y="683568"/>
            <a:ext cx="5634080" cy="799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68101" y="395536"/>
            <a:ext cx="4454252" cy="965456"/>
          </a:xfrm>
          <a:solidFill>
            <a:schemeClr val="accent2"/>
          </a:solidFill>
          <a:ln>
            <a:noFill/>
          </a:ln>
        </p:spPr>
        <p:txBody>
          <a:bodyPr/>
          <a:lstStyle/>
          <a:p>
            <a:r>
              <a:rPr lang="es-MX" dirty="0" smtClean="0"/>
              <a:t>Plano planta alta 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7" t="29851" r="10084" b="15310"/>
          <a:stretch/>
        </p:blipFill>
        <p:spPr bwMode="auto">
          <a:xfrm>
            <a:off x="-128736" y="1763688"/>
            <a:ext cx="698673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778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9"/>
          <a:stretch/>
        </p:blipFill>
        <p:spPr bwMode="auto">
          <a:xfrm>
            <a:off x="0" y="19100"/>
            <a:ext cx="6858000" cy="9052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" t="21843" r="76083" b="8365"/>
          <a:stretch/>
        </p:blipFill>
        <p:spPr bwMode="auto">
          <a:xfrm>
            <a:off x="857453" y="99306"/>
            <a:ext cx="5143093" cy="8892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185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18" y="4716016"/>
            <a:ext cx="4824536" cy="3964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7" t="21429" r="22139" b="18254"/>
          <a:stretch/>
        </p:blipFill>
        <p:spPr bwMode="auto">
          <a:xfrm>
            <a:off x="924018" y="474440"/>
            <a:ext cx="4856820" cy="3825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74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9"/>
          <a:stretch/>
        </p:blipFill>
        <p:spPr bwMode="auto">
          <a:xfrm>
            <a:off x="578187" y="683568"/>
            <a:ext cx="5634080" cy="799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5601" y="4712382"/>
            <a:ext cx="6289741" cy="3363356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2500"/>
          </a:bodyPr>
          <a:lstStyle/>
          <a:p>
            <a:endParaRPr lang="es-MX" dirty="0" smtClean="0"/>
          </a:p>
          <a:p>
            <a:pPr marL="0" indent="0">
              <a:buNone/>
            </a:pPr>
            <a:r>
              <a:rPr lang="es-MX" sz="2800" dirty="0" smtClean="0"/>
              <a:t>Visión: En un ambiente plural y multicultural, formar alumnos con identidad y personalidad propia e independiente; con una educación de clase mundial, sustentada en el respeto, la tolerancia y con las herramientas necesarias para enfrentar todo tipo de retos. </a:t>
            </a:r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235602" y="1004020"/>
            <a:ext cx="6289741" cy="273921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s-MX" sz="2400" dirty="0" smtClean="0"/>
              <a:t>Misión: Crear una comunidad de seres humanos que participen en la construcción de un mundo mejor. La razón de ser de nuestro colegio es educar a cada persona como agente de cambio y transformación de la sociedad, de manera integral y armónica, desde una perspectiva humanista. 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49526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9"/>
          <a:stretch/>
        </p:blipFill>
        <p:spPr bwMode="auto">
          <a:xfrm>
            <a:off x="578187" y="683568"/>
            <a:ext cx="5634080" cy="799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2900" y="1331640"/>
            <a:ext cx="6172200" cy="6836579"/>
          </a:xfrm>
          <a:blipFill>
            <a:blip r:embed="rId4"/>
            <a:tile tx="0" ty="0" sx="100000" sy="100000" flip="none" algn="tl"/>
          </a:blipFill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s-MX" sz="5100" b="1" dirty="0" smtClean="0"/>
              <a:t>VALORES</a:t>
            </a:r>
          </a:p>
          <a:p>
            <a:pPr marL="0" indent="0">
              <a:buNone/>
            </a:pPr>
            <a:r>
              <a:rPr lang="es-MX" dirty="0" smtClean="0"/>
              <a:t>Valores con los que nos comprometemos en nuestro modo de proceder y relacionarnos con los demás grupos de interés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/>
              <a:t>Respeto: como valor que faculta a la persona para el reconocimiento, aprecio y estimación de las cualidades de los demás y de sus derechos. Ha de ser reconocido como un valor central para lograr que las personas fomenten el diálogo y la aceptación de una convivencia del yo con los demás.</a:t>
            </a:r>
          </a:p>
          <a:p>
            <a:r>
              <a:rPr lang="es-MX" dirty="0" smtClean="0"/>
              <a:t>Transparencia: como generadora de confianza, de información adecuada para saber dónde estamos, qué tenemos y qué pretendemos conseguir. Nuestros grupos de interés han de conocer nuestra actividad, nuestros logros, nuestros puntos fuertes y los aspectos en los que debemos mejorar. Transmitir lo que somos, hacemos y queremos conseguir.</a:t>
            </a:r>
          </a:p>
          <a:p>
            <a:r>
              <a:rPr lang="es-MX" dirty="0" smtClean="0"/>
              <a:t>Integridad: como actitud coherente con la misión institucional, los compromisos o acuerdos adoptados. Honradez. Comportamiento ético.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614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5.googleusercontent.com/HusR3Do1g-De-q4216CCfj7LcPDAoGzvPdsRPHWh6mxGMfzMZGdKhSPSMDKowvxtUY3yJtbOgw-MrzRB2szgKSmzEUJLdZUk16MFyjWO5tj1q16wpjnLtL5F-HFpn5EgBKmlicEb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85" y="899592"/>
            <a:ext cx="6870585" cy="642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13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32656" y="323528"/>
            <a:ext cx="6004048" cy="828092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E4BEDBC4-3885-F84C-BE2B-D1047E51ADBB}"/>
              </a:ext>
            </a:extLst>
          </p:cNvPr>
          <p:cNvSpPr txBox="1"/>
          <p:nvPr/>
        </p:nvSpPr>
        <p:spPr>
          <a:xfrm>
            <a:off x="490364" y="333332"/>
            <a:ext cx="5688632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TAREAS DE LA DIRECTORA:</a:t>
            </a:r>
          </a:p>
          <a:p>
            <a:r>
              <a:rPr lang="es-MX" dirty="0"/>
              <a:t>- </a:t>
            </a:r>
            <a:r>
              <a:rPr lang="es-MX" dirty="0" smtClean="0"/>
              <a:t>Organiza </a:t>
            </a:r>
            <a:r>
              <a:rPr lang="es-MX" dirty="0"/>
              <a:t>el desarrollo del año escolar a partir del calendario establecido por el Ministerio de Educación.</a:t>
            </a:r>
          </a:p>
          <a:p>
            <a:r>
              <a:rPr lang="es-MX" dirty="0"/>
              <a:t>- </a:t>
            </a:r>
            <a:r>
              <a:rPr lang="es-MX" dirty="0" smtClean="0"/>
              <a:t>Coordina </a:t>
            </a:r>
            <a:r>
              <a:rPr lang="es-MX" dirty="0"/>
              <a:t>con los diferentes equipos de trabajo.</a:t>
            </a:r>
          </a:p>
          <a:p>
            <a:r>
              <a:rPr lang="es-MX" dirty="0"/>
              <a:t>- </a:t>
            </a:r>
            <a:r>
              <a:rPr lang="es-MX" dirty="0" smtClean="0"/>
              <a:t>Planifica </a:t>
            </a:r>
            <a:r>
              <a:rPr lang="es-MX" dirty="0"/>
              <a:t>y dirige la reunión de los equipos de trabajo.</a:t>
            </a:r>
          </a:p>
          <a:p>
            <a:r>
              <a:rPr lang="es-MX" dirty="0"/>
              <a:t>- </a:t>
            </a:r>
            <a:r>
              <a:rPr lang="es-MX" dirty="0" smtClean="0"/>
              <a:t>Realiza </a:t>
            </a:r>
            <a:r>
              <a:rPr lang="es-MX" dirty="0"/>
              <a:t>inventarios en el centro de lo que posee.</a:t>
            </a:r>
          </a:p>
          <a:p>
            <a:r>
              <a:rPr lang="es-MX" dirty="0"/>
              <a:t>- </a:t>
            </a:r>
            <a:r>
              <a:rPr lang="es-MX" dirty="0" smtClean="0"/>
              <a:t>Socializa </a:t>
            </a:r>
            <a:r>
              <a:rPr lang="es-MX" dirty="0"/>
              <a:t>el plan operativo anual como parte del proyecto de centro con todos los actores y organismos de gestión y de participación.</a:t>
            </a:r>
          </a:p>
          <a:p>
            <a:r>
              <a:rPr lang="es-MX" dirty="0"/>
              <a:t>- </a:t>
            </a:r>
            <a:r>
              <a:rPr lang="es-MX" dirty="0" smtClean="0"/>
              <a:t>Asigna </a:t>
            </a:r>
            <a:r>
              <a:rPr lang="es-MX" dirty="0"/>
              <a:t>las tareas y las actividades a los diferentes equipos de trabajo que han sido integrado durante el proceso de comunicación del proyecto de centro.</a:t>
            </a:r>
          </a:p>
          <a:p>
            <a:r>
              <a:rPr lang="es-MX" dirty="0"/>
              <a:t>- </a:t>
            </a:r>
            <a:r>
              <a:rPr lang="es-MX" dirty="0" smtClean="0"/>
              <a:t>Convoca </a:t>
            </a:r>
            <a:r>
              <a:rPr lang="es-MX" dirty="0"/>
              <a:t>al personal auxiliar y de apoyo a reuniones de trabajo según el cronograma de la dirección del centro.</a:t>
            </a:r>
          </a:p>
          <a:p>
            <a:r>
              <a:rPr lang="es-MX" dirty="0" smtClean="0"/>
              <a:t>-Lleva </a:t>
            </a:r>
            <a:r>
              <a:rPr lang="es-MX" dirty="0"/>
              <a:t>el control de los recursos educativos y patrimoniales del centro educativo.</a:t>
            </a:r>
          </a:p>
          <a:p>
            <a:r>
              <a:rPr lang="es-MX" dirty="0"/>
              <a:t>- </a:t>
            </a:r>
            <a:r>
              <a:rPr lang="es-MX" dirty="0" smtClean="0"/>
              <a:t>Organiza </a:t>
            </a:r>
            <a:r>
              <a:rPr lang="es-MX" dirty="0"/>
              <a:t>los procesos de supervisión, acompañamiento y seguimiento de los procesos docentes  educativos del centro.</a:t>
            </a:r>
          </a:p>
          <a:p>
            <a:r>
              <a:rPr lang="es-MX" dirty="0"/>
              <a:t>- </a:t>
            </a:r>
            <a:r>
              <a:rPr lang="es-MX" dirty="0" smtClean="0"/>
              <a:t>Coordinar </a:t>
            </a:r>
            <a:r>
              <a:rPr lang="es-MX" dirty="0"/>
              <a:t>la generación, procesamientos, transmisión y aprovechamiento de las informaciones estadísticas que se generen en el centro.</a:t>
            </a:r>
          </a:p>
          <a:p>
            <a:r>
              <a:rPr lang="es-MX" dirty="0"/>
              <a:t>- </a:t>
            </a:r>
            <a:r>
              <a:rPr lang="es-MX" dirty="0" smtClean="0"/>
              <a:t>Evalúa </a:t>
            </a:r>
            <a:r>
              <a:rPr lang="es-MX" dirty="0"/>
              <a:t>continuamente la observación, las normas y el cumplimiento de las responsabilidades asumidas consciente y democráticamente.</a:t>
            </a:r>
          </a:p>
          <a:p>
            <a:r>
              <a:rPr lang="es-MX" dirty="0"/>
              <a:t>- </a:t>
            </a:r>
            <a:r>
              <a:rPr lang="es-MX" dirty="0" smtClean="0"/>
              <a:t>Mantiene </a:t>
            </a:r>
            <a:r>
              <a:rPr lang="es-MX" dirty="0"/>
              <a:t>actualizado los datos de todo el personal.</a:t>
            </a:r>
          </a:p>
          <a:p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333" y1="5333" x2="28444" y2="35111"/>
                        <a14:foregroundMark x1="5778" y1="50667" x2="31556" y2="50667"/>
                        <a14:foregroundMark x1="3556" y1="4444" x2="28000" y2="9333"/>
                        <a14:foregroundMark x1="5333" y1="60889" x2="94667" y2="62222"/>
                        <a14:foregroundMark x1="95556" y1="64000" x2="97333" y2="93778"/>
                        <a14:foregroundMark x1="89333" y1="80000" x2="12000" y2="77778"/>
                        <a14:foregroundMark x1="14222" y1="78667" x2="12889" y2="94667"/>
                        <a14:foregroundMark x1="12000" y1="96000" x2="4000" y2="96444"/>
                        <a14:foregroundMark x1="2222" y1="95556" x2="4444" y2="58667"/>
                        <a14:foregroundMark x1="6667" y1="65778" x2="54222" y2="76889"/>
                        <a14:foregroundMark x1="53333" y1="70667" x2="94222" y2="68444"/>
                        <a14:foregroundMark x1="7111" y1="73778" x2="8000" y2="94222"/>
                        <a14:foregroundMark x1="50222" y1="80444" x2="49333" y2="92444"/>
                        <a14:foregroundMark x1="31111" y1="47111" x2="4000" y2="46667"/>
                        <a14:foregroundMark x1="7111" y1="23111" x2="14222" y2="15556"/>
                        <a14:foregroundMark x1="2667" y1="9778" x2="4000" y2="36000"/>
                        <a14:foregroundMark x1="3556" y1="35556" x2="28889" y2="3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472" y="2843808"/>
            <a:ext cx="496855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47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32656" y="323528"/>
            <a:ext cx="6004048" cy="828092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PUESTO: Docente</a:t>
            </a:r>
            <a:br>
              <a:rPr lang="es-MX" dirty="0"/>
            </a:b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368002" y="1125478"/>
            <a:ext cx="5993804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MX" sz="2000" dirty="0" smtClean="0"/>
              <a:t>DESCRIPCION </a:t>
            </a:r>
            <a:r>
              <a:rPr lang="es-MX" sz="2000" dirty="0"/>
              <a:t>DEL PUESTO: Persona que se dedica a enseñar o que realiza acciones referentes a la enseñanza.</a:t>
            </a:r>
          </a:p>
          <a:p>
            <a:pPr marL="0" indent="0">
              <a:buNone/>
            </a:pPr>
            <a:r>
              <a:rPr lang="es-MX" sz="2000" dirty="0"/>
              <a:t>OBJETIVO DEL PUESTO: Impartir conocimientos teóricos-prácticos, planificando, ejecutando y evaluando el proceso de enseñanza-aprendizaje en el alumno, tomando en consideración el diseño curricular nacional y las necesidades e intereses de los alumnos, a fin de lograr el desarrollo de sus conocimientos y destrezas.</a:t>
            </a:r>
          </a:p>
          <a:p>
            <a:pPr marL="0" indent="0">
              <a:buNone/>
            </a:pPr>
            <a:r>
              <a:rPr lang="es-MX" sz="2000" b="1" dirty="0"/>
              <a:t> </a:t>
            </a:r>
            <a:r>
              <a:rPr lang="es-MX" sz="2000" b="1" dirty="0" smtClean="0"/>
              <a:t>FUNCIONES </a:t>
            </a:r>
            <a:r>
              <a:rPr lang="es-MX" sz="2000" b="1" dirty="0"/>
              <a:t>DEL PUESTO</a:t>
            </a:r>
            <a:r>
              <a:rPr lang="es-MX" sz="2000" dirty="0"/>
              <a:t>:</a:t>
            </a:r>
          </a:p>
          <a:p>
            <a:pPr marL="0" indent="0">
              <a:buNone/>
            </a:pPr>
            <a:r>
              <a:rPr lang="es-MX" sz="2000" dirty="0"/>
              <a:t>-Plantear de manera sistemática el  curso de acción que debe emprenderse, de acuerdo al proyecto de centro, y las rutas posibles que deben recorrerse para superar las dificultades y limitaciones identificadas en la fase diagnóstica  anterior.</a:t>
            </a:r>
          </a:p>
          <a:p>
            <a:pPr marL="0" indent="0">
              <a:buNone/>
            </a:pPr>
            <a:r>
              <a:rPr lang="es-MX" sz="2000" dirty="0"/>
              <a:t>-Analizar la misión y la visión de la educación, así como los principios y fines de la educación dominicana a los fines de elaborar el plan conforme al perfil del alumno y la alumna  dominicano  y dominicana.</a:t>
            </a:r>
          </a:p>
          <a:p>
            <a:pPr marL="0" indent="0">
              <a:buNone/>
            </a:pPr>
            <a:r>
              <a:rPr lang="es-MX" sz="2000" dirty="0"/>
              <a:t>-Realizar un análisis de contenido y no contenido al plan para comprobar si hay presencia de los valores fundamentales contenidos en el perfil del y la estudiante dominicana.</a:t>
            </a:r>
          </a:p>
        </p:txBody>
      </p:sp>
    </p:spTree>
    <p:extLst>
      <p:ext uri="{BB962C8B-B14F-4D97-AF65-F5344CB8AC3E}">
        <p14:creationId xmlns:p14="http://schemas.microsoft.com/office/powerpoint/2010/main" val="66771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32656" y="323528"/>
            <a:ext cx="6004048" cy="828092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2656" y="539552"/>
            <a:ext cx="5462364" cy="893448"/>
          </a:xfrm>
        </p:spPr>
        <p:txBody>
          <a:bodyPr>
            <a:normAutofit fontScale="90000"/>
          </a:bodyPr>
          <a:lstStyle/>
          <a:p>
            <a:r>
              <a:rPr lang="es-MX" sz="4000" dirty="0"/>
              <a:t>TAREAS DE LA SECRETARIA</a:t>
            </a:r>
            <a:r>
              <a:rPr lang="es-MX" dirty="0"/>
              <a:t>:</a:t>
            </a:r>
            <a:br>
              <a:rPr lang="es-MX" dirty="0"/>
            </a:b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592290" y="1115616"/>
            <a:ext cx="5744414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/>
              <a:t>-</a:t>
            </a:r>
            <a:r>
              <a:rPr lang="es-MX" sz="2400" dirty="0"/>
              <a:t> Conoce el calendario escolar, la población docente y la estudiantil.</a:t>
            </a:r>
          </a:p>
          <a:p>
            <a:r>
              <a:rPr lang="es-MX" sz="2400" dirty="0"/>
              <a:t>- </a:t>
            </a:r>
            <a:r>
              <a:rPr lang="es-MX" sz="2400" dirty="0" smtClean="0"/>
              <a:t>Estudia </a:t>
            </a:r>
            <a:r>
              <a:rPr lang="es-MX" sz="2400" dirty="0"/>
              <a:t>la estructura de su puesto en el centro.</a:t>
            </a:r>
          </a:p>
          <a:p>
            <a:r>
              <a:rPr lang="es-MX" sz="2400" dirty="0" smtClean="0"/>
              <a:t>-Ordena </a:t>
            </a:r>
            <a:r>
              <a:rPr lang="es-MX" sz="2400" dirty="0"/>
              <a:t>la agenda diaria de trabajo con la directora del centro.</a:t>
            </a:r>
          </a:p>
          <a:p>
            <a:r>
              <a:rPr lang="es-MX" sz="2400" dirty="0"/>
              <a:t>- </a:t>
            </a:r>
            <a:r>
              <a:rPr lang="es-MX" sz="2400" dirty="0" smtClean="0"/>
              <a:t>Registra </a:t>
            </a:r>
            <a:r>
              <a:rPr lang="es-MX" sz="2400" dirty="0"/>
              <a:t>el control de asistencia.</a:t>
            </a:r>
          </a:p>
          <a:p>
            <a:r>
              <a:rPr lang="es-MX" sz="2400" dirty="0"/>
              <a:t>- </a:t>
            </a:r>
            <a:r>
              <a:rPr lang="es-MX" sz="2400" dirty="0" smtClean="0"/>
              <a:t>Revisa </a:t>
            </a:r>
            <a:r>
              <a:rPr lang="es-MX" sz="2400" dirty="0"/>
              <a:t>los archivos, los sistematiza y actualiza.</a:t>
            </a:r>
          </a:p>
          <a:p>
            <a:r>
              <a:rPr lang="es-MX" sz="2400" dirty="0" smtClean="0"/>
              <a:t>-Entrega </a:t>
            </a:r>
            <a:r>
              <a:rPr lang="es-MX" sz="2400" dirty="0"/>
              <a:t>a los/as docentes  los libros de registro de grado.</a:t>
            </a:r>
          </a:p>
          <a:p>
            <a:r>
              <a:rPr lang="es-MX" sz="2400" dirty="0"/>
              <a:t>- </a:t>
            </a:r>
            <a:r>
              <a:rPr lang="es-MX" sz="2400" dirty="0" smtClean="0"/>
              <a:t>Decora </a:t>
            </a:r>
            <a:r>
              <a:rPr lang="es-MX" sz="2400" dirty="0"/>
              <a:t>el entorno de trabajo de la oficina.</a:t>
            </a:r>
          </a:p>
          <a:p>
            <a:r>
              <a:rPr lang="es-MX" sz="2400" dirty="0"/>
              <a:t>- </a:t>
            </a:r>
            <a:r>
              <a:rPr lang="es-MX" sz="2400" dirty="0" smtClean="0"/>
              <a:t>Trabaja </a:t>
            </a:r>
            <a:r>
              <a:rPr lang="es-MX" sz="2400" dirty="0"/>
              <a:t>los formularios para recolectar información y distribuirla.</a:t>
            </a:r>
          </a:p>
          <a:p>
            <a:r>
              <a:rPr lang="es-MX" sz="2400" dirty="0"/>
              <a:t>- </a:t>
            </a:r>
            <a:r>
              <a:rPr lang="es-MX" sz="2400" dirty="0" smtClean="0"/>
              <a:t>Redacta </a:t>
            </a:r>
            <a:r>
              <a:rPr lang="es-MX" sz="2400" dirty="0"/>
              <a:t>actos de comunicación.</a:t>
            </a:r>
          </a:p>
          <a:p>
            <a:r>
              <a:rPr lang="es-MX" sz="2400" dirty="0"/>
              <a:t>- </a:t>
            </a:r>
            <a:r>
              <a:rPr lang="es-MX" sz="2400" dirty="0" smtClean="0"/>
              <a:t>Ordena</a:t>
            </a:r>
            <a:r>
              <a:rPr lang="es-MX" sz="2400" dirty="0"/>
              <a:t>, revisa y corrige documentos.</a:t>
            </a:r>
          </a:p>
          <a:p>
            <a:r>
              <a:rPr lang="es-MX" sz="2400" dirty="0"/>
              <a:t>- </a:t>
            </a:r>
            <a:r>
              <a:rPr lang="es-MX" sz="2400" dirty="0" smtClean="0"/>
              <a:t>Remite </a:t>
            </a:r>
            <a:r>
              <a:rPr lang="es-MX" sz="2400" dirty="0"/>
              <a:t>documentos para la firma.</a:t>
            </a:r>
          </a:p>
          <a:p>
            <a:r>
              <a:rPr lang="es-MX" sz="2400" dirty="0" smtClean="0"/>
              <a:t>-Trabaja </a:t>
            </a:r>
            <a:r>
              <a:rPr lang="es-MX" sz="2400" dirty="0"/>
              <a:t>la estadística del centro.</a:t>
            </a:r>
          </a:p>
          <a:p>
            <a:r>
              <a:rPr lang="es-MX" sz="2400" dirty="0" smtClean="0"/>
              <a:t>-Despacha </a:t>
            </a:r>
            <a:r>
              <a:rPr lang="es-MX" sz="2400" dirty="0"/>
              <a:t>correspondencia.</a:t>
            </a:r>
          </a:p>
          <a:p>
            <a:r>
              <a:rPr lang="es-MX" sz="2400" dirty="0"/>
              <a:t>- </a:t>
            </a:r>
            <a:r>
              <a:rPr lang="es-MX" sz="2400" dirty="0" smtClean="0"/>
              <a:t>Distribuye </a:t>
            </a:r>
            <a:r>
              <a:rPr lang="es-MX" sz="2400" dirty="0"/>
              <a:t>información.</a:t>
            </a:r>
          </a:p>
        </p:txBody>
      </p:sp>
    </p:spTree>
    <p:extLst>
      <p:ext uri="{BB962C8B-B14F-4D97-AF65-F5344CB8AC3E}">
        <p14:creationId xmlns:p14="http://schemas.microsoft.com/office/powerpoint/2010/main" val="26622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>
            <a:hlinkClick r:id="rId2" action="ppaction://hlinksldjump"/>
          </p:cNvPr>
          <p:cNvSpPr/>
          <p:nvPr/>
        </p:nvSpPr>
        <p:spPr>
          <a:xfrm>
            <a:off x="332656" y="323528"/>
            <a:ext cx="6004048" cy="828092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04" y="539552"/>
            <a:ext cx="6172200" cy="1524000"/>
          </a:xfrm>
        </p:spPr>
        <p:txBody>
          <a:bodyPr/>
          <a:lstStyle/>
          <a:p>
            <a:r>
              <a:rPr lang="es-MX" dirty="0"/>
              <a:t>PUESTO: Conserje</a:t>
            </a:r>
            <a:br>
              <a:rPr lang="es-MX" dirty="0"/>
            </a:b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478092" y="1547664"/>
            <a:ext cx="576064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DESCRIPCION </a:t>
            </a:r>
            <a:r>
              <a:rPr lang="es-MX" dirty="0"/>
              <a:t>DEL PUESTO: Es la persona que tiene a su cargo la limpieza de un edificio o establecimiento público.</a:t>
            </a:r>
          </a:p>
          <a:p>
            <a:r>
              <a:rPr lang="es-MX" dirty="0"/>
              <a:t>TAREAS DEL PUESTO:</a:t>
            </a:r>
          </a:p>
          <a:p>
            <a:r>
              <a:rPr lang="es-MX" dirty="0"/>
              <a:t>- </a:t>
            </a:r>
            <a:r>
              <a:rPr lang="es-MX" dirty="0" smtClean="0"/>
              <a:t>Recibe </a:t>
            </a:r>
            <a:r>
              <a:rPr lang="es-MX" dirty="0"/>
              <a:t>información amplia sobre la naturaleza, composición e importancia del puesto.</a:t>
            </a:r>
          </a:p>
          <a:p>
            <a:r>
              <a:rPr lang="es-MX" dirty="0"/>
              <a:t>- </a:t>
            </a:r>
            <a:r>
              <a:rPr lang="es-MX" dirty="0" smtClean="0"/>
              <a:t>Revisa </a:t>
            </a:r>
            <a:r>
              <a:rPr lang="es-MX" dirty="0"/>
              <a:t>las instalaciones físicas del centro.</a:t>
            </a:r>
          </a:p>
          <a:p>
            <a:r>
              <a:rPr lang="es-MX" dirty="0"/>
              <a:t>- </a:t>
            </a:r>
            <a:r>
              <a:rPr lang="es-MX" dirty="0" smtClean="0"/>
              <a:t>Identifica </a:t>
            </a:r>
            <a:r>
              <a:rPr lang="es-MX" dirty="0"/>
              <a:t>las herramientas e insumos con los cuales trabaja.</a:t>
            </a:r>
          </a:p>
          <a:p>
            <a:r>
              <a:rPr lang="es-MX" dirty="0"/>
              <a:t>- </a:t>
            </a:r>
            <a:r>
              <a:rPr lang="es-MX" dirty="0" smtClean="0"/>
              <a:t>Participa </a:t>
            </a:r>
            <a:r>
              <a:rPr lang="es-MX" dirty="0"/>
              <a:t>en reuniones de información y capacitación sobre funcionamiento de su puesto.</a:t>
            </a:r>
          </a:p>
          <a:p>
            <a:r>
              <a:rPr lang="es-MX" dirty="0"/>
              <a:t>- </a:t>
            </a:r>
            <a:r>
              <a:rPr lang="es-MX" dirty="0" smtClean="0"/>
              <a:t>Barre </a:t>
            </a:r>
            <a:r>
              <a:rPr lang="es-MX" dirty="0"/>
              <a:t>las áreas que le corresponden de acuerdo a la división previa del trabajo.</a:t>
            </a:r>
          </a:p>
          <a:p>
            <a:r>
              <a:rPr lang="es-MX" dirty="0"/>
              <a:t>- </a:t>
            </a:r>
            <a:r>
              <a:rPr lang="es-MX" dirty="0" smtClean="0"/>
              <a:t>Desempolva </a:t>
            </a:r>
            <a:r>
              <a:rPr lang="es-MX" dirty="0"/>
              <a:t>los muebles de su área.</a:t>
            </a:r>
          </a:p>
          <a:p>
            <a:r>
              <a:rPr lang="es-MX" dirty="0"/>
              <a:t>- </a:t>
            </a:r>
            <a:r>
              <a:rPr lang="es-MX" dirty="0" smtClean="0"/>
              <a:t>Cepilla </a:t>
            </a:r>
            <a:r>
              <a:rPr lang="es-MX" dirty="0"/>
              <a:t>paredes.</a:t>
            </a:r>
          </a:p>
          <a:p>
            <a:r>
              <a:rPr lang="es-MX" dirty="0"/>
              <a:t>- </a:t>
            </a:r>
            <a:r>
              <a:rPr lang="es-MX" dirty="0" smtClean="0"/>
              <a:t>Limpiar </a:t>
            </a:r>
            <a:r>
              <a:rPr lang="es-MX" dirty="0"/>
              <a:t>el piso de su área de trabajo.</a:t>
            </a:r>
          </a:p>
          <a:p>
            <a:r>
              <a:rPr lang="es-MX" dirty="0"/>
              <a:t>- </a:t>
            </a:r>
            <a:r>
              <a:rPr lang="es-MX" dirty="0" smtClean="0"/>
              <a:t>Reorganiza </a:t>
            </a:r>
            <a:r>
              <a:rPr lang="es-MX" dirty="0"/>
              <a:t>las butacas y demás mobiliarios del área de limpieza.</a:t>
            </a:r>
          </a:p>
          <a:p>
            <a:r>
              <a:rPr lang="es-MX" dirty="0"/>
              <a:t>- </a:t>
            </a:r>
            <a:r>
              <a:rPr lang="es-MX" dirty="0" smtClean="0"/>
              <a:t>Realiza </a:t>
            </a:r>
            <a:r>
              <a:rPr lang="es-MX" dirty="0"/>
              <a:t>otras tareas adicionales como: colar café, ayuda en la distribución de la merienda, ayuda a compañeras de trabajo, diligencias de la dirección.</a:t>
            </a:r>
          </a:p>
          <a:p>
            <a:r>
              <a:rPr lang="es-MX" dirty="0"/>
              <a:t>- </a:t>
            </a:r>
            <a:r>
              <a:rPr lang="es-MX" dirty="0" smtClean="0"/>
              <a:t>Recibe </a:t>
            </a:r>
            <a:r>
              <a:rPr lang="es-MX" dirty="0"/>
              <a:t>visitas de supervisión por parte de la directora.</a:t>
            </a:r>
          </a:p>
          <a:p>
            <a:r>
              <a:rPr lang="es-MX" dirty="0"/>
              <a:t>- </a:t>
            </a:r>
            <a:r>
              <a:rPr lang="es-MX" dirty="0" smtClean="0"/>
              <a:t>Ayuda </a:t>
            </a:r>
            <a:r>
              <a:rPr lang="es-MX" dirty="0"/>
              <a:t>en el mantenimiento de la disciplina en hora de recreo.</a:t>
            </a:r>
          </a:p>
        </p:txBody>
      </p:sp>
    </p:spTree>
    <p:extLst>
      <p:ext uri="{BB962C8B-B14F-4D97-AF65-F5344CB8AC3E}">
        <p14:creationId xmlns:p14="http://schemas.microsoft.com/office/powerpoint/2010/main" val="3251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923</Words>
  <Application>Microsoft Office PowerPoint</Application>
  <PresentationFormat>Presentación en pantalla (4:3)</PresentationFormat>
  <Paragraphs>147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Instituto  Marx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PUESTO: Docente </vt:lpstr>
      <vt:lpstr>TAREAS DE LA SECRETARIA: </vt:lpstr>
      <vt:lpstr>PUESTO: Conserje </vt:lpstr>
      <vt:lpstr>Presentación de PowerPoint</vt:lpstr>
      <vt:lpstr>Todos los educandos tienen los siguientes deberes: </vt:lpstr>
      <vt:lpstr>Derechos y deberes de los educandos. Todos los educandos tienen los siguientes derechos:</vt:lpstr>
      <vt:lpstr>Presentación de PowerPoint</vt:lpstr>
      <vt:lpstr>Presentación de PowerPoint</vt:lpstr>
      <vt:lpstr>Presentación de PowerPoint</vt:lpstr>
      <vt:lpstr>Plano planta baja </vt:lpstr>
      <vt:lpstr>Plano planta alta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Instituto Marx</dc:title>
  <dc:creator>Belen Zapata</dc:creator>
  <cp:lastModifiedBy>Belen Zapata</cp:lastModifiedBy>
  <cp:revision>59</cp:revision>
  <dcterms:created xsi:type="dcterms:W3CDTF">2018-06-04T01:26:18Z</dcterms:created>
  <dcterms:modified xsi:type="dcterms:W3CDTF">2018-06-05T15:16:50Z</dcterms:modified>
</cp:coreProperties>
</file>