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8" r:id="rId4"/>
    <p:sldId id="264" r:id="rId5"/>
    <p:sldId id="265" r:id="rId6"/>
    <p:sldId id="266" r:id="rId7"/>
    <p:sldId id="270" r:id="rId8"/>
    <p:sldId id="269" r:id="rId9"/>
    <p:sldId id="267" r:id="rId10"/>
    <p:sldId id="260" r:id="rId11"/>
    <p:sldId id="261" r:id="rId12"/>
    <p:sldId id="259"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B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91" autoAdjust="0"/>
  </p:normalViewPr>
  <p:slideViewPr>
    <p:cSldViewPr>
      <p:cViewPr varScale="1">
        <p:scale>
          <a:sx n="72" d="100"/>
          <a:sy n="72" d="100"/>
        </p:scale>
        <p:origin x="12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15324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321990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148054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103979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340792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423590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292783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16151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240037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20130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34631AF-0ED8-4E35-94D0-6233C9DA0EDF}" type="datetimeFigureOut">
              <a:rPr lang="es-ES" smtClean="0"/>
              <a:t>03/06/2018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CC66138-D8A1-4211-9AAC-2E525D70C53D}" type="slidenum">
              <a:rPr lang="es-ES" smtClean="0"/>
              <a:t>‹Nº›</a:t>
            </a:fld>
            <a:endParaRPr lang="es-ES"/>
          </a:p>
        </p:txBody>
      </p:sp>
    </p:spTree>
    <p:extLst>
      <p:ext uri="{BB962C8B-B14F-4D97-AF65-F5344CB8AC3E}">
        <p14:creationId xmlns:p14="http://schemas.microsoft.com/office/powerpoint/2010/main" val="217224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31AF-0ED8-4E35-94D0-6233C9DA0EDF}" type="datetimeFigureOut">
              <a:rPr lang="es-ES" smtClean="0"/>
              <a:t>03/06/2018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66138-D8A1-4211-9AAC-2E525D70C53D}" type="slidenum">
              <a:rPr lang="es-ES" smtClean="0"/>
              <a:t>‹Nº›</a:t>
            </a:fld>
            <a:endParaRPr lang="es-ES"/>
          </a:p>
        </p:txBody>
      </p:sp>
    </p:spTree>
    <p:extLst>
      <p:ext uri="{BB962C8B-B14F-4D97-AF65-F5344CB8AC3E}">
        <p14:creationId xmlns:p14="http://schemas.microsoft.com/office/powerpoint/2010/main" val="393448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D99D7A8-D041-4AD7-81DF-8EFCD48A23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643" y="1988840"/>
            <a:ext cx="3096714" cy="2116088"/>
          </a:xfrm>
          <a:prstGeom prst="rect">
            <a:avLst/>
          </a:prstGeom>
        </p:spPr>
      </p:pic>
      <p:sp>
        <p:nvSpPr>
          <p:cNvPr id="13" name="CuadroTexto 12">
            <a:extLst>
              <a:ext uri="{FF2B5EF4-FFF2-40B4-BE49-F238E27FC236}">
                <a16:creationId xmlns:a16="http://schemas.microsoft.com/office/drawing/2014/main" id="{62DCBF29-D4CE-4E6A-995C-D4A534F932FF}"/>
              </a:ext>
            </a:extLst>
          </p:cNvPr>
          <p:cNvSpPr txBox="1"/>
          <p:nvPr/>
        </p:nvSpPr>
        <p:spPr>
          <a:xfrm>
            <a:off x="647564" y="323055"/>
            <a:ext cx="7848872" cy="1846659"/>
          </a:xfrm>
          <a:prstGeom prst="rect">
            <a:avLst/>
          </a:prstGeom>
          <a:noFill/>
        </p:spPr>
        <p:txBody>
          <a:bodyPr wrap="square" rtlCol="0">
            <a:spAutoFit/>
          </a:bodyPr>
          <a:lstStyle/>
          <a:p>
            <a:pPr algn="ctr"/>
            <a:r>
              <a:rPr lang="es-ES" sz="4800" dirty="0">
                <a:latin typeface="Berlin Sans FB" panose="020E0602020502020306" pitchFamily="34" charset="0"/>
              </a:rPr>
              <a:t>Instituto de Educación Preescolar ‘’Keller’’</a:t>
            </a:r>
          </a:p>
          <a:p>
            <a:endParaRPr lang="es-ES" dirty="0"/>
          </a:p>
        </p:txBody>
      </p:sp>
      <p:sp>
        <p:nvSpPr>
          <p:cNvPr id="14" name="CuadroTexto 13">
            <a:extLst>
              <a:ext uri="{FF2B5EF4-FFF2-40B4-BE49-F238E27FC236}">
                <a16:creationId xmlns:a16="http://schemas.microsoft.com/office/drawing/2014/main" id="{203817C1-DE13-4C2B-9DA2-73E0D2E4730B}"/>
              </a:ext>
            </a:extLst>
          </p:cNvPr>
          <p:cNvSpPr txBox="1"/>
          <p:nvPr/>
        </p:nvSpPr>
        <p:spPr>
          <a:xfrm>
            <a:off x="2843808" y="4149070"/>
            <a:ext cx="3384376" cy="923330"/>
          </a:xfrm>
          <a:prstGeom prst="rect">
            <a:avLst/>
          </a:prstGeom>
          <a:noFill/>
        </p:spPr>
        <p:txBody>
          <a:bodyPr wrap="square" rtlCol="0">
            <a:spAutoFit/>
          </a:bodyPr>
          <a:lstStyle/>
          <a:p>
            <a:pPr algn="ctr"/>
            <a:r>
              <a:rPr lang="es-ES" i="1" dirty="0">
                <a:latin typeface="Berlin Sans FB" panose="020E0602020502020306" pitchFamily="34" charset="0"/>
              </a:rPr>
              <a:t>‘’</a:t>
            </a:r>
            <a:r>
              <a:rPr lang="es-ES" i="1" dirty="0" err="1">
                <a:latin typeface="Berlin Sans FB" panose="020E0602020502020306" pitchFamily="34" charset="0"/>
              </a:rPr>
              <a:t>Pedes</a:t>
            </a:r>
            <a:r>
              <a:rPr lang="es-ES" i="1" dirty="0">
                <a:latin typeface="Berlin Sans FB" panose="020E0602020502020306" pitchFamily="34" charset="0"/>
              </a:rPr>
              <a:t> in </a:t>
            </a:r>
            <a:r>
              <a:rPr lang="es-ES" i="1" dirty="0" err="1">
                <a:latin typeface="Berlin Sans FB" panose="020E0602020502020306" pitchFamily="34" charset="0"/>
              </a:rPr>
              <a:t>terra</a:t>
            </a:r>
            <a:r>
              <a:rPr lang="es-ES" i="1" dirty="0">
                <a:latin typeface="Berlin Sans FB" panose="020E0602020502020306" pitchFamily="34" charset="0"/>
              </a:rPr>
              <a:t> ad </a:t>
            </a:r>
            <a:r>
              <a:rPr lang="es-ES" i="1" dirty="0" err="1">
                <a:latin typeface="Berlin Sans FB" panose="020E0602020502020306" pitchFamily="34" charset="0"/>
              </a:rPr>
              <a:t>sidera</a:t>
            </a:r>
            <a:r>
              <a:rPr lang="es-ES" i="1" dirty="0">
                <a:latin typeface="Berlin Sans FB" panose="020E0602020502020306" pitchFamily="34" charset="0"/>
              </a:rPr>
              <a:t> </a:t>
            </a:r>
            <a:r>
              <a:rPr lang="es-ES" i="1" dirty="0" err="1">
                <a:latin typeface="Berlin Sans FB" panose="020E0602020502020306" pitchFamily="34" charset="0"/>
              </a:rPr>
              <a:t>visus</a:t>
            </a:r>
            <a:r>
              <a:rPr lang="es-ES" i="1" dirty="0">
                <a:latin typeface="Berlin Sans FB" panose="020E0602020502020306" pitchFamily="34" charset="0"/>
              </a:rPr>
              <a:t>’’</a:t>
            </a:r>
          </a:p>
          <a:p>
            <a:pPr algn="ctr"/>
            <a:r>
              <a:rPr lang="es-ES" i="1" dirty="0">
                <a:latin typeface="Berlin Sans FB" panose="020E0602020502020306" pitchFamily="34" charset="0"/>
              </a:rPr>
              <a:t>Pies en la tierra, mirada al infinito </a:t>
            </a:r>
          </a:p>
        </p:txBody>
      </p:sp>
      <p:sp>
        <p:nvSpPr>
          <p:cNvPr id="15" name="CuadroTexto 14">
            <a:extLst>
              <a:ext uri="{FF2B5EF4-FFF2-40B4-BE49-F238E27FC236}">
                <a16:creationId xmlns:a16="http://schemas.microsoft.com/office/drawing/2014/main" id="{5874F78E-294C-4F35-9C6C-7A31435921E4}"/>
              </a:ext>
            </a:extLst>
          </p:cNvPr>
          <p:cNvSpPr txBox="1"/>
          <p:nvPr/>
        </p:nvSpPr>
        <p:spPr>
          <a:xfrm>
            <a:off x="1043608" y="5301208"/>
            <a:ext cx="6984776" cy="646331"/>
          </a:xfrm>
          <a:prstGeom prst="rect">
            <a:avLst/>
          </a:prstGeom>
          <a:noFill/>
        </p:spPr>
        <p:txBody>
          <a:bodyPr wrap="square" rtlCol="0">
            <a:spAutoFit/>
          </a:bodyPr>
          <a:lstStyle/>
          <a:p>
            <a:r>
              <a:rPr lang="es-ES" dirty="0">
                <a:latin typeface="Berlin Sans FB" panose="020E0602020502020306" pitchFamily="34" charset="0"/>
              </a:rPr>
              <a:t>Daniela Espinoza Villarreal                            Fernanda González Méndez  </a:t>
            </a:r>
          </a:p>
          <a:p>
            <a:r>
              <a:rPr lang="es-ES" dirty="0">
                <a:latin typeface="Berlin Sans FB" panose="020E0602020502020306" pitchFamily="34" charset="0"/>
              </a:rPr>
              <a:t>Daniela González Escobedo                           Yadira Palomo Rodríguez</a:t>
            </a:r>
          </a:p>
        </p:txBody>
      </p:sp>
    </p:spTree>
    <p:extLst>
      <p:ext uri="{BB962C8B-B14F-4D97-AF65-F5344CB8AC3E}">
        <p14:creationId xmlns:p14="http://schemas.microsoft.com/office/powerpoint/2010/main" val="212923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nos"/>
          <p:cNvSpPr/>
          <p:nvPr/>
        </p:nvSpPr>
        <p:spPr>
          <a:xfrm rot="5400000">
            <a:off x="-1480579" y="3038815"/>
            <a:ext cx="2961156" cy="267485"/>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ranja diagonal"/>
          <p:cNvSpPr/>
          <p:nvPr/>
        </p:nvSpPr>
        <p:spPr>
          <a:xfrm rot="13428389">
            <a:off x="561901" y="-1076787"/>
            <a:ext cx="2188130" cy="2116819"/>
          </a:xfrm>
          <a:prstGeom prst="diagStrip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Marco"/>
          <p:cNvSpPr/>
          <p:nvPr/>
        </p:nvSpPr>
        <p:spPr>
          <a:xfrm>
            <a:off x="421193" y="1309176"/>
            <a:ext cx="2638639" cy="3888433"/>
          </a:xfrm>
          <a:prstGeom prst="fram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Rectángulo"/>
          <p:cNvSpPr/>
          <p:nvPr/>
        </p:nvSpPr>
        <p:spPr>
          <a:xfrm>
            <a:off x="3419873" y="-27384"/>
            <a:ext cx="1152128" cy="21923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1453" y="5805264"/>
            <a:ext cx="1214160" cy="10527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rot="5400000">
            <a:off x="6865214" y="5403122"/>
            <a:ext cx="1660391"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rot="5400000">
            <a:off x="5615851" y="5403123"/>
            <a:ext cx="1660390"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rot="5400000">
            <a:off x="4366487" y="5403123"/>
            <a:ext cx="1660390"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rot="5400000">
            <a:off x="6865214" y="163716"/>
            <a:ext cx="1660391"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rot="5400000">
            <a:off x="5615851" y="163717"/>
            <a:ext cx="1660390"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rot="5400000">
            <a:off x="4366487" y="163717"/>
            <a:ext cx="1660390" cy="12493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Anillo"/>
          <p:cNvSpPr/>
          <p:nvPr/>
        </p:nvSpPr>
        <p:spPr>
          <a:xfrm>
            <a:off x="5109220" y="2165010"/>
            <a:ext cx="2743844" cy="2272102"/>
          </a:xfrm>
          <a:prstGeom prst="donut">
            <a:avLst>
              <a:gd name="adj" fmla="val 7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Rectángulo"/>
          <p:cNvSpPr/>
          <p:nvPr/>
        </p:nvSpPr>
        <p:spPr>
          <a:xfrm>
            <a:off x="8320092" y="3301061"/>
            <a:ext cx="823908" cy="1896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a:off x="8320092" y="1608083"/>
            <a:ext cx="823908" cy="1845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887" t="20237" r="13978" b="30761"/>
          <a:stretch/>
        </p:blipFill>
        <p:spPr bwMode="auto">
          <a:xfrm>
            <a:off x="8320093" y="3484929"/>
            <a:ext cx="859138" cy="17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57" t="22307" r="61257" b="30810"/>
          <a:stretch/>
        </p:blipFill>
        <p:spPr bwMode="auto">
          <a:xfrm>
            <a:off x="8320094" y="1618593"/>
            <a:ext cx="859138" cy="186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25 Conector recto"/>
          <p:cNvCxnSpPr/>
          <p:nvPr/>
        </p:nvCxnSpPr>
        <p:spPr>
          <a:xfrm>
            <a:off x="4572000" y="2165010"/>
            <a:ext cx="2" cy="3032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rot="16200000">
            <a:off x="3198369" y="653315"/>
            <a:ext cx="1628233" cy="830997"/>
          </a:xfrm>
          <a:prstGeom prst="rect">
            <a:avLst/>
          </a:prstGeom>
          <a:noFill/>
        </p:spPr>
        <p:txBody>
          <a:bodyPr wrap="square" rtlCol="0">
            <a:spAutoFit/>
          </a:bodyPr>
          <a:lstStyle/>
          <a:p>
            <a:pPr algn="ctr"/>
            <a:r>
              <a:rPr lang="es-ES_tradnl" sz="2400" dirty="0"/>
              <a:t>Sala de maestros </a:t>
            </a:r>
            <a:endParaRPr lang="es-ES" sz="2400" dirty="0"/>
          </a:p>
        </p:txBody>
      </p:sp>
      <p:sp>
        <p:nvSpPr>
          <p:cNvPr id="31" name="30 CuadroTexto"/>
          <p:cNvSpPr txBox="1"/>
          <p:nvPr/>
        </p:nvSpPr>
        <p:spPr>
          <a:xfrm>
            <a:off x="-78283" y="6053226"/>
            <a:ext cx="1373631" cy="400110"/>
          </a:xfrm>
          <a:prstGeom prst="rect">
            <a:avLst/>
          </a:prstGeom>
          <a:noFill/>
        </p:spPr>
        <p:txBody>
          <a:bodyPr wrap="square" rtlCol="0">
            <a:spAutoFit/>
          </a:bodyPr>
          <a:lstStyle/>
          <a:p>
            <a:pPr algn="ctr"/>
            <a:r>
              <a:rPr lang="es-ES_tradnl" sz="2000" dirty="0"/>
              <a:t>Dirección</a:t>
            </a:r>
            <a:endParaRPr lang="es-ES" sz="2000" dirty="0"/>
          </a:p>
        </p:txBody>
      </p:sp>
      <p:sp>
        <p:nvSpPr>
          <p:cNvPr id="29" name="28 CuadroTexto"/>
          <p:cNvSpPr txBox="1"/>
          <p:nvPr/>
        </p:nvSpPr>
        <p:spPr>
          <a:xfrm>
            <a:off x="5544119" y="2700896"/>
            <a:ext cx="1874045" cy="1200329"/>
          </a:xfrm>
          <a:prstGeom prst="rect">
            <a:avLst/>
          </a:prstGeom>
          <a:noFill/>
        </p:spPr>
        <p:txBody>
          <a:bodyPr wrap="square" rtlCol="0">
            <a:spAutoFit/>
          </a:bodyPr>
          <a:lstStyle/>
          <a:p>
            <a:pPr algn="ctr"/>
            <a:r>
              <a:rPr lang="es-ES_tradnl" sz="2400" dirty="0"/>
              <a:t>Pista de correr y área de juegos </a:t>
            </a:r>
            <a:endParaRPr lang="es-ES" sz="2400" dirty="0"/>
          </a:p>
        </p:txBody>
      </p:sp>
      <p:sp>
        <p:nvSpPr>
          <p:cNvPr id="30" name="29 CuadroTexto"/>
          <p:cNvSpPr txBox="1"/>
          <p:nvPr/>
        </p:nvSpPr>
        <p:spPr>
          <a:xfrm>
            <a:off x="827584" y="159023"/>
            <a:ext cx="1656184" cy="461665"/>
          </a:xfrm>
          <a:prstGeom prst="rect">
            <a:avLst/>
          </a:prstGeom>
          <a:noFill/>
        </p:spPr>
        <p:txBody>
          <a:bodyPr wrap="square" rtlCol="0">
            <a:spAutoFit/>
          </a:bodyPr>
          <a:lstStyle/>
          <a:p>
            <a:pPr algn="ctr"/>
            <a:r>
              <a:rPr lang="es-ES_tradnl" sz="2400" dirty="0"/>
              <a:t>Foro</a:t>
            </a:r>
            <a:endParaRPr lang="es-ES" dirty="0"/>
          </a:p>
        </p:txBody>
      </p:sp>
      <p:sp>
        <p:nvSpPr>
          <p:cNvPr id="2048" name="2047 CuadroTexto"/>
          <p:cNvSpPr txBox="1"/>
          <p:nvPr/>
        </p:nvSpPr>
        <p:spPr>
          <a:xfrm rot="16200000">
            <a:off x="1007605" y="2477477"/>
            <a:ext cx="1296144" cy="1200329"/>
          </a:xfrm>
          <a:prstGeom prst="rect">
            <a:avLst/>
          </a:prstGeom>
          <a:noFill/>
        </p:spPr>
        <p:txBody>
          <a:bodyPr wrap="square" rtlCol="0">
            <a:spAutoFit/>
          </a:bodyPr>
          <a:lstStyle/>
          <a:p>
            <a:pPr algn="ctr"/>
            <a:r>
              <a:rPr lang="es-ES_tradnl" sz="3600" dirty="0"/>
              <a:t>Patio cívico</a:t>
            </a:r>
            <a:endParaRPr lang="es-ES" sz="3600" dirty="0"/>
          </a:p>
        </p:txBody>
      </p:sp>
      <p:sp>
        <p:nvSpPr>
          <p:cNvPr id="2049" name="2048 Rectángulo"/>
          <p:cNvSpPr/>
          <p:nvPr/>
        </p:nvSpPr>
        <p:spPr>
          <a:xfrm>
            <a:off x="1214158" y="5805264"/>
            <a:ext cx="3357842" cy="10527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53" name="2052 CuadroTexto"/>
          <p:cNvSpPr txBox="1"/>
          <p:nvPr/>
        </p:nvSpPr>
        <p:spPr>
          <a:xfrm>
            <a:off x="1731927" y="5916133"/>
            <a:ext cx="2340261" cy="830997"/>
          </a:xfrm>
          <a:prstGeom prst="rect">
            <a:avLst/>
          </a:prstGeom>
          <a:noFill/>
        </p:spPr>
        <p:txBody>
          <a:bodyPr wrap="square" rtlCol="0">
            <a:spAutoFit/>
          </a:bodyPr>
          <a:lstStyle/>
          <a:p>
            <a:pPr algn="ctr"/>
            <a:r>
              <a:rPr lang="es-ES_tradnl" sz="2400" dirty="0"/>
              <a:t>Centro de computo</a:t>
            </a:r>
            <a:endParaRPr lang="es-ES" sz="2400" dirty="0"/>
          </a:p>
        </p:txBody>
      </p:sp>
      <p:sp>
        <p:nvSpPr>
          <p:cNvPr id="2054" name="2053 CuadroTexto"/>
          <p:cNvSpPr txBox="1"/>
          <p:nvPr/>
        </p:nvSpPr>
        <p:spPr>
          <a:xfrm>
            <a:off x="5484714" y="1588730"/>
            <a:ext cx="1933450" cy="400110"/>
          </a:xfrm>
          <a:prstGeom prst="rect">
            <a:avLst/>
          </a:prstGeom>
          <a:noFill/>
        </p:spPr>
        <p:txBody>
          <a:bodyPr wrap="square" rtlCol="0">
            <a:spAutoFit/>
          </a:bodyPr>
          <a:lstStyle/>
          <a:p>
            <a:pPr algn="ctr"/>
            <a:r>
              <a:rPr lang="es-ES_tradnl" sz="2000" dirty="0"/>
              <a:t>Salones</a:t>
            </a:r>
            <a:endParaRPr lang="es-ES" sz="2000" dirty="0"/>
          </a:p>
        </p:txBody>
      </p:sp>
      <p:sp>
        <p:nvSpPr>
          <p:cNvPr id="39" name="38 CuadroTexto"/>
          <p:cNvSpPr txBox="1"/>
          <p:nvPr/>
        </p:nvSpPr>
        <p:spPr>
          <a:xfrm>
            <a:off x="5544119" y="4797498"/>
            <a:ext cx="1933450" cy="400110"/>
          </a:xfrm>
          <a:prstGeom prst="rect">
            <a:avLst/>
          </a:prstGeom>
          <a:noFill/>
        </p:spPr>
        <p:txBody>
          <a:bodyPr wrap="square" rtlCol="0">
            <a:spAutoFit/>
          </a:bodyPr>
          <a:lstStyle/>
          <a:p>
            <a:pPr algn="ctr"/>
            <a:r>
              <a:rPr lang="es-ES_tradnl" sz="2000" dirty="0"/>
              <a:t>Salones</a:t>
            </a:r>
            <a:endParaRPr lang="es-ES" sz="2000" dirty="0"/>
          </a:p>
        </p:txBody>
      </p:sp>
    </p:spTree>
    <p:extLst>
      <p:ext uri="{BB962C8B-B14F-4D97-AF65-F5344CB8AC3E}">
        <p14:creationId xmlns:p14="http://schemas.microsoft.com/office/powerpoint/2010/main" val="422111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244901"/>
            <a:ext cx="3672408" cy="48965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onector"/>
          <p:cNvSpPr/>
          <p:nvPr/>
        </p:nvSpPr>
        <p:spPr>
          <a:xfrm>
            <a:off x="1727684" y="2937089"/>
            <a:ext cx="1440160" cy="1512168"/>
          </a:xfrm>
          <a:prstGeom prst="flowChartConnector">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a:stCxn id="3" idx="1"/>
          </p:cNvCxnSpPr>
          <p:nvPr/>
        </p:nvCxnSpPr>
        <p:spPr>
          <a:xfrm>
            <a:off x="611560" y="3693173"/>
            <a:ext cx="3672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1259632" y="1244901"/>
            <a:ext cx="2376264" cy="108012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259632" y="5061325"/>
            <a:ext cx="2376264" cy="108012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727684" y="1244901"/>
            <a:ext cx="1440160" cy="54006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727684" y="5601385"/>
            <a:ext cx="1440160" cy="54006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onector"/>
          <p:cNvSpPr/>
          <p:nvPr/>
        </p:nvSpPr>
        <p:spPr>
          <a:xfrm>
            <a:off x="2339752" y="3608589"/>
            <a:ext cx="228600" cy="2286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Igual que"/>
          <p:cNvSpPr/>
          <p:nvPr/>
        </p:nvSpPr>
        <p:spPr>
          <a:xfrm>
            <a:off x="4583033" y="1077026"/>
            <a:ext cx="216024" cy="523229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Igual que"/>
          <p:cNvSpPr/>
          <p:nvPr/>
        </p:nvSpPr>
        <p:spPr>
          <a:xfrm>
            <a:off x="4860032" y="1077026"/>
            <a:ext cx="216024" cy="523229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15 Rectángulo"/>
          <p:cNvSpPr/>
          <p:nvPr/>
        </p:nvSpPr>
        <p:spPr>
          <a:xfrm>
            <a:off x="5554166" y="1295332"/>
            <a:ext cx="3142404" cy="46265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ranja diagonal"/>
          <p:cNvSpPr/>
          <p:nvPr/>
        </p:nvSpPr>
        <p:spPr>
          <a:xfrm rot="13428389">
            <a:off x="6028386" y="273352"/>
            <a:ext cx="2188130" cy="2116819"/>
          </a:xfrm>
          <a:prstGeom prst="diagStrip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18 Rectángulo"/>
          <p:cNvSpPr/>
          <p:nvPr/>
        </p:nvSpPr>
        <p:spPr>
          <a:xfrm>
            <a:off x="5859760" y="2798941"/>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5859760" y="3375005"/>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5859760" y="4005064"/>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5859760" y="4540206"/>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6372200" y="2798941"/>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a:off x="6372200" y="3375005"/>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6372200" y="4005064"/>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Rectángulo"/>
          <p:cNvSpPr/>
          <p:nvPr/>
        </p:nvSpPr>
        <p:spPr>
          <a:xfrm>
            <a:off x="6372200" y="4540206"/>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7515944" y="2799078"/>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Rectángulo"/>
          <p:cNvSpPr/>
          <p:nvPr/>
        </p:nvSpPr>
        <p:spPr>
          <a:xfrm>
            <a:off x="7515944" y="3375142"/>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7515944" y="4005201"/>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Rectángulo"/>
          <p:cNvSpPr/>
          <p:nvPr/>
        </p:nvSpPr>
        <p:spPr>
          <a:xfrm>
            <a:off x="7515944" y="4540343"/>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Rectángulo"/>
          <p:cNvSpPr/>
          <p:nvPr/>
        </p:nvSpPr>
        <p:spPr>
          <a:xfrm>
            <a:off x="8028384" y="2799078"/>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8028384" y="3375142"/>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Rectángulo"/>
          <p:cNvSpPr/>
          <p:nvPr/>
        </p:nvSpPr>
        <p:spPr>
          <a:xfrm>
            <a:off x="8028384" y="4005201"/>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Rectángulo"/>
          <p:cNvSpPr/>
          <p:nvPr/>
        </p:nvSpPr>
        <p:spPr>
          <a:xfrm>
            <a:off x="8028384" y="4540343"/>
            <a:ext cx="360040" cy="3420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6131066" y="5292157"/>
            <a:ext cx="1988604" cy="461665"/>
          </a:xfrm>
          <a:prstGeom prst="rect">
            <a:avLst/>
          </a:prstGeom>
          <a:noFill/>
        </p:spPr>
        <p:txBody>
          <a:bodyPr wrap="square" rtlCol="0">
            <a:spAutoFit/>
          </a:bodyPr>
          <a:lstStyle/>
          <a:p>
            <a:pPr algn="ctr"/>
            <a:r>
              <a:rPr lang="es-ES_tradnl" sz="2400" dirty="0"/>
              <a:t>Auditorio</a:t>
            </a:r>
            <a:endParaRPr lang="es-ES" sz="2400" dirty="0"/>
          </a:p>
        </p:txBody>
      </p:sp>
      <p:sp>
        <p:nvSpPr>
          <p:cNvPr id="40" name="39 CuadroTexto"/>
          <p:cNvSpPr txBox="1"/>
          <p:nvPr/>
        </p:nvSpPr>
        <p:spPr>
          <a:xfrm>
            <a:off x="1727684" y="332656"/>
            <a:ext cx="5788260" cy="584775"/>
          </a:xfrm>
          <a:prstGeom prst="rect">
            <a:avLst/>
          </a:prstGeom>
          <a:noFill/>
        </p:spPr>
        <p:txBody>
          <a:bodyPr wrap="square" rtlCol="0">
            <a:spAutoFit/>
          </a:bodyPr>
          <a:lstStyle/>
          <a:p>
            <a:pPr algn="ctr"/>
            <a:r>
              <a:rPr lang="es-ES_tradnl" sz="3200" dirty="0"/>
              <a:t>Clubs y Talleres </a:t>
            </a:r>
            <a:endParaRPr lang="es-ES" sz="3200" dirty="0"/>
          </a:p>
        </p:txBody>
      </p:sp>
    </p:spTree>
    <p:extLst>
      <p:ext uri="{BB962C8B-B14F-4D97-AF65-F5344CB8AC3E}">
        <p14:creationId xmlns:p14="http://schemas.microsoft.com/office/powerpoint/2010/main" val="213880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28480" r="19614"/>
          <a:stretch/>
        </p:blipFill>
        <p:spPr>
          <a:xfrm>
            <a:off x="0" y="-34937"/>
            <a:ext cx="9252520" cy="6989131"/>
          </a:xfrm>
          <a:prstGeom prst="rect">
            <a:avLst/>
          </a:prstGeom>
        </p:spPr>
      </p:pic>
    </p:spTree>
    <p:extLst>
      <p:ext uri="{BB962C8B-B14F-4D97-AF65-F5344CB8AC3E}">
        <p14:creationId xmlns:p14="http://schemas.microsoft.com/office/powerpoint/2010/main" val="2427153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8608F-643E-44EB-978A-0C46B56394FB}"/>
              </a:ext>
            </a:extLst>
          </p:cNvPr>
          <p:cNvSpPr>
            <a:spLocks noGrp="1"/>
          </p:cNvSpPr>
          <p:nvPr>
            <p:ph type="title"/>
          </p:nvPr>
        </p:nvSpPr>
        <p:spPr/>
        <p:txBody>
          <a:bodyPr/>
          <a:lstStyle/>
          <a:p>
            <a:r>
              <a:rPr lang="es-ES" dirty="0">
                <a:solidFill>
                  <a:srgbClr val="0070C0"/>
                </a:solidFill>
                <a:latin typeface="Berlin Sans FB" panose="020E0602020502020306" pitchFamily="34" charset="0"/>
              </a:rPr>
              <a:t>Objetivo </a:t>
            </a:r>
          </a:p>
        </p:txBody>
      </p:sp>
      <p:sp>
        <p:nvSpPr>
          <p:cNvPr id="3" name="Marcador de contenido 2">
            <a:extLst>
              <a:ext uri="{FF2B5EF4-FFF2-40B4-BE49-F238E27FC236}">
                <a16:creationId xmlns:a16="http://schemas.microsoft.com/office/drawing/2014/main" id="{C81EC1B2-6DEA-4AE5-B7B9-51E569DCE267}"/>
              </a:ext>
            </a:extLst>
          </p:cNvPr>
          <p:cNvSpPr>
            <a:spLocks noGrp="1"/>
          </p:cNvSpPr>
          <p:nvPr>
            <p:ph idx="1"/>
          </p:nvPr>
        </p:nvSpPr>
        <p:spPr/>
        <p:txBody>
          <a:bodyPr/>
          <a:lstStyle/>
          <a:p>
            <a:pPr marL="0" indent="0">
              <a:buNone/>
            </a:pPr>
            <a:r>
              <a:rPr lang="es-ES_tradnl" dirty="0">
                <a:latin typeface="Berlin Sans FB" panose="020E0602020502020306" pitchFamily="34" charset="0"/>
              </a:rPr>
              <a:t>Desarrollar en nuestros alumnos un sentido de pertenencia para asumir distintos roles en actividades planeadas para potenciar su desarrollo y positivismo logrando autonomía desarrollando habilidades comunicativas para la socialización, así como desarrollar el pensamiento matemático para la resolución de problemas.</a:t>
            </a:r>
            <a:endParaRPr lang="es-ES" dirty="0">
              <a:latin typeface="Berlin Sans FB" panose="020E0602020502020306" pitchFamily="34" charset="0"/>
            </a:endParaRPr>
          </a:p>
          <a:p>
            <a:endParaRPr lang="es-ES" dirty="0"/>
          </a:p>
        </p:txBody>
      </p:sp>
    </p:spTree>
    <p:extLst>
      <p:ext uri="{BB962C8B-B14F-4D97-AF65-F5344CB8AC3E}">
        <p14:creationId xmlns:p14="http://schemas.microsoft.com/office/powerpoint/2010/main" val="371559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84AE2-0646-4FC1-827D-46DE1BF8B1DD}"/>
              </a:ext>
            </a:extLst>
          </p:cNvPr>
          <p:cNvSpPr>
            <a:spLocks noGrp="1"/>
          </p:cNvSpPr>
          <p:nvPr>
            <p:ph type="title"/>
          </p:nvPr>
        </p:nvSpPr>
        <p:spPr/>
        <p:txBody>
          <a:bodyPr/>
          <a:lstStyle/>
          <a:p>
            <a:r>
              <a:rPr lang="es-ES" dirty="0">
                <a:solidFill>
                  <a:srgbClr val="0070C0"/>
                </a:solidFill>
                <a:latin typeface="Berlin Sans FB" panose="020E0602020502020306" pitchFamily="34" charset="0"/>
              </a:rPr>
              <a:t>VALORES</a:t>
            </a:r>
          </a:p>
        </p:txBody>
      </p:sp>
      <p:sp>
        <p:nvSpPr>
          <p:cNvPr id="3" name="Marcador de contenido 2">
            <a:extLst>
              <a:ext uri="{FF2B5EF4-FFF2-40B4-BE49-F238E27FC236}">
                <a16:creationId xmlns:a16="http://schemas.microsoft.com/office/drawing/2014/main" id="{67353954-1177-4695-973C-E6AF4C1ED2AC}"/>
              </a:ext>
            </a:extLst>
          </p:cNvPr>
          <p:cNvSpPr>
            <a:spLocks noGrp="1"/>
          </p:cNvSpPr>
          <p:nvPr>
            <p:ph idx="1"/>
          </p:nvPr>
        </p:nvSpPr>
        <p:spPr>
          <a:xfrm>
            <a:off x="950912" y="1772816"/>
            <a:ext cx="8229600" cy="4217639"/>
          </a:xfrm>
        </p:spPr>
        <p:txBody>
          <a:bodyPr>
            <a:normAutofit/>
          </a:bodyPr>
          <a:lstStyle/>
          <a:p>
            <a:r>
              <a:rPr lang="es-ES" sz="3600" dirty="0">
                <a:latin typeface="Berlin Sans FB" panose="020E0602020502020306" pitchFamily="34" charset="0"/>
              </a:rPr>
              <a:t>Amor</a:t>
            </a:r>
          </a:p>
          <a:p>
            <a:r>
              <a:rPr lang="es-ES" sz="3600" dirty="0">
                <a:latin typeface="Berlin Sans FB" panose="020E0602020502020306" pitchFamily="34" charset="0"/>
              </a:rPr>
              <a:t>Justicia</a:t>
            </a:r>
          </a:p>
          <a:p>
            <a:r>
              <a:rPr lang="es-ES" sz="3600" dirty="0">
                <a:latin typeface="Berlin Sans FB" panose="020E0602020502020306" pitchFamily="34" charset="0"/>
              </a:rPr>
              <a:t>Equidad</a:t>
            </a:r>
          </a:p>
          <a:p>
            <a:r>
              <a:rPr lang="es-ES" sz="3600" dirty="0">
                <a:latin typeface="Berlin Sans FB" panose="020E0602020502020306" pitchFamily="34" charset="0"/>
              </a:rPr>
              <a:t>Respeto</a:t>
            </a:r>
          </a:p>
          <a:p>
            <a:r>
              <a:rPr lang="es-ES" sz="3600" dirty="0">
                <a:latin typeface="Berlin Sans FB" panose="020E0602020502020306" pitchFamily="34" charset="0"/>
              </a:rPr>
              <a:t>Compromiso</a:t>
            </a:r>
          </a:p>
          <a:p>
            <a:r>
              <a:rPr lang="es-ES" sz="3600" dirty="0">
                <a:latin typeface="Berlin Sans FB" panose="020E0602020502020306" pitchFamily="34" charset="0"/>
              </a:rPr>
              <a:t>Solidaridad </a:t>
            </a:r>
          </a:p>
        </p:txBody>
      </p:sp>
      <p:pic>
        <p:nvPicPr>
          <p:cNvPr id="4" name="Imagen 3">
            <a:extLst>
              <a:ext uri="{FF2B5EF4-FFF2-40B4-BE49-F238E27FC236}">
                <a16:creationId xmlns:a16="http://schemas.microsoft.com/office/drawing/2014/main" id="{AFEE61C7-C5C4-475E-9A5C-699E01FF16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385" b="96044" l="5312" r="93764">
                        <a14:foregroundMark x1="33025" y1="41758" x2="30023" y2="33187"/>
                        <a14:foregroundMark x1="51963" y1="35165" x2="48961" y2="22857"/>
                        <a14:foregroundMark x1="66975" y1="46374" x2="76905" y2="29670"/>
                        <a14:foregroundMark x1="51501" y1="15604" x2="51501" y2="15604"/>
                        <a14:foregroundMark x1="41109" y1="32747" x2="41109" y2="32747"/>
                        <a14:foregroundMark x1="38106" y1="32308" x2="44111" y2="30549"/>
                        <a14:foregroundMark x1="60046" y1="30769" x2="60970" y2="30769"/>
                        <a14:foregroundMark x1="58661" y1="31648" x2="61894" y2="31648"/>
                        <a14:foregroundMark x1="69053" y1="53187" x2="69053" y2="58022"/>
                        <a14:foregroundMark x1="78060" y1="58022" x2="81755" y2="56264"/>
                        <a14:foregroundMark x1="51039" y1="80879" x2="50115" y2="89011"/>
                        <a14:foregroundMark x1="33256" y1="73626" x2="20554" y2="82198"/>
                        <a14:foregroundMark x1="27252" y1="55604" x2="5312" y2="54945"/>
                        <a14:foregroundMark x1="25173" y1="47253" x2="25173" y2="44835"/>
                        <a14:foregroundMark x1="48037" y1="93846" x2="51270" y2="96044"/>
                        <a14:foregroundMark x1="26328" y1="69451" x2="23326" y2="63297"/>
                        <a14:foregroundMark x1="23557" y1="48352" x2="23557" y2="49451"/>
                        <a14:foregroundMark x1="52887" y1="17143" x2="48730" y2="16044"/>
                        <a14:foregroundMark x1="51270" y1="86374" x2="49654" y2="81538"/>
                        <a14:foregroundMark x1="77598" y1="63736" x2="75982" y2="67473"/>
                        <a14:foregroundMark x1="58891" y1="81538" x2="62818" y2="79341"/>
                        <a14:foregroundMark x1="48499" y1="75165" x2="48499" y2="75165"/>
                        <a14:foregroundMark x1="49423" y1="76044" x2="51963" y2="76044"/>
                        <a14:foregroundMark x1="41339" y1="80000" x2="40647" y2="80000"/>
                        <a14:foregroundMark x1="55427" y1="76044" x2="48730" y2="76484"/>
                        <a14:foregroundMark x1="52887" y1="74505" x2="51963" y2="76923"/>
                        <a14:foregroundMark x1="75751" y1="47912" x2="75751" y2="45495"/>
                        <a14:foregroundMark x1="93764" y1="52527" x2="93764" y2="56703"/>
                        <a14:foregroundMark x1="51039" y1="88571" x2="51039" y2="85934"/>
                        <a14:foregroundMark x1="35797" y1="65714" x2="35797" y2="64835"/>
                        <a14:foregroundMark x1="41109" y1="71868" x2="40416" y2="70330"/>
                        <a14:foregroundMark x1="67898" y1="58901" x2="67898" y2="58022"/>
                        <a14:foregroundMark x1="67898" y1="53187" x2="67898" y2="52747"/>
                      </a14:backgroundRemoval>
                    </a14:imgEffect>
                  </a14:imgLayer>
                </a14:imgProps>
              </a:ext>
            </a:extLst>
          </a:blip>
          <a:srcRect t="11785"/>
          <a:stretch/>
        </p:blipFill>
        <p:spPr>
          <a:xfrm>
            <a:off x="4355976" y="1772816"/>
            <a:ext cx="4124325" cy="3823121"/>
          </a:xfrm>
          <a:prstGeom prst="rect">
            <a:avLst/>
          </a:prstGeom>
        </p:spPr>
      </p:pic>
    </p:spTree>
    <p:extLst>
      <p:ext uri="{BB962C8B-B14F-4D97-AF65-F5344CB8AC3E}">
        <p14:creationId xmlns:p14="http://schemas.microsoft.com/office/powerpoint/2010/main" val="221903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638D2-30F9-490D-BB6B-E27F1D809827}"/>
              </a:ext>
            </a:extLst>
          </p:cNvPr>
          <p:cNvSpPr>
            <a:spLocks noGrp="1"/>
          </p:cNvSpPr>
          <p:nvPr>
            <p:ph type="title"/>
          </p:nvPr>
        </p:nvSpPr>
        <p:spPr/>
        <p:txBody>
          <a:bodyPr>
            <a:normAutofit/>
          </a:bodyPr>
          <a:lstStyle/>
          <a:p>
            <a:r>
              <a:rPr lang="es-MX" dirty="0">
                <a:solidFill>
                  <a:srgbClr val="0070C0"/>
                </a:solidFill>
                <a:latin typeface="Berlin Sans FB" panose="020E0602020502020306" pitchFamily="34" charset="0"/>
              </a:rPr>
              <a:t>Modelo pedagógico</a:t>
            </a:r>
            <a:endParaRPr lang="es-ES" dirty="0">
              <a:solidFill>
                <a:srgbClr val="0070C0"/>
              </a:solidFill>
              <a:latin typeface="Berlin Sans FB" panose="020E0602020502020306" pitchFamily="34" charset="0"/>
            </a:endParaRPr>
          </a:p>
        </p:txBody>
      </p:sp>
      <p:sp>
        <p:nvSpPr>
          <p:cNvPr id="3" name="Marcador de contenido 2">
            <a:extLst>
              <a:ext uri="{FF2B5EF4-FFF2-40B4-BE49-F238E27FC236}">
                <a16:creationId xmlns:a16="http://schemas.microsoft.com/office/drawing/2014/main" id="{48CC4695-D65F-4300-8F94-AFD496315E9A}"/>
              </a:ext>
            </a:extLst>
          </p:cNvPr>
          <p:cNvSpPr>
            <a:spLocks noGrp="1"/>
          </p:cNvSpPr>
          <p:nvPr>
            <p:ph idx="1"/>
          </p:nvPr>
        </p:nvSpPr>
        <p:spPr>
          <a:xfrm>
            <a:off x="457200" y="1600200"/>
            <a:ext cx="8229600" cy="5141168"/>
          </a:xfrm>
        </p:spPr>
        <p:txBody>
          <a:bodyPr>
            <a:normAutofit fontScale="47500" lnSpcReduction="20000"/>
          </a:bodyPr>
          <a:lstStyle/>
          <a:p>
            <a:pPr marL="0" indent="0">
              <a:buNone/>
            </a:pPr>
            <a:r>
              <a:rPr lang="es-MX" sz="3800" dirty="0">
                <a:solidFill>
                  <a:srgbClr val="0070C0"/>
                </a:solidFill>
                <a:latin typeface="Berlin Sans FB" panose="020E0602020502020306" pitchFamily="34" charset="0"/>
              </a:rPr>
              <a:t>CONECTIVISMO: UNA TEORIA DE APRENDIZAJE  PARA LA ERA DIGITAL</a:t>
            </a:r>
            <a:endParaRPr lang="es-ES" sz="3800" dirty="0">
              <a:solidFill>
                <a:srgbClr val="0070C0"/>
              </a:solidFill>
              <a:latin typeface="Berlin Sans FB" panose="020E0602020502020306" pitchFamily="34" charset="0"/>
            </a:endParaRPr>
          </a:p>
          <a:p>
            <a:pPr marL="0" indent="0">
              <a:buNone/>
            </a:pPr>
            <a:r>
              <a:rPr lang="es-MX" sz="3800" dirty="0">
                <a:latin typeface="Berlin Sans FB" panose="020E0602020502020306" pitchFamily="34" charset="0"/>
              </a:rPr>
              <a:t>El aprendizaje actualmente ha sido impactado por las tecnologías, por lo que la forma de entender el aprendizaje ha cambiado; hemos desarrollado nuevas prácticas entorno al aprendizaje, ahora buscamos tener la información a la mano en todo momento y lugar. Sería importante crear herramientas que respondan a estas nuevas necesidades.</a:t>
            </a:r>
          </a:p>
          <a:p>
            <a:pPr marL="0" indent="0">
              <a:buNone/>
            </a:pPr>
            <a:endParaRPr lang="es-ES" sz="3800" dirty="0">
              <a:latin typeface="Berlin Sans FB" panose="020E0602020502020306" pitchFamily="34" charset="0"/>
            </a:endParaRPr>
          </a:p>
          <a:p>
            <a:pPr marL="0" indent="0">
              <a:buNone/>
            </a:pPr>
            <a:r>
              <a:rPr lang="es-MX" sz="3800" dirty="0">
                <a:solidFill>
                  <a:srgbClr val="0070C0"/>
                </a:solidFill>
                <a:latin typeface="Berlin Sans FB" panose="020E0602020502020306" pitchFamily="34" charset="0"/>
              </a:rPr>
              <a:t>LA VISION DEL APRENDIZAJE HA CAMBIADO</a:t>
            </a:r>
            <a:endParaRPr lang="es-ES" sz="3800" dirty="0">
              <a:solidFill>
                <a:srgbClr val="0070C0"/>
              </a:solidFill>
              <a:latin typeface="Berlin Sans FB" panose="020E0602020502020306" pitchFamily="34" charset="0"/>
            </a:endParaRPr>
          </a:p>
          <a:p>
            <a:pPr marL="0" indent="0">
              <a:buNone/>
            </a:pPr>
            <a:r>
              <a:rPr lang="es-MX" sz="3800" dirty="0">
                <a:latin typeface="Berlin Sans FB" panose="020E0602020502020306" pitchFamily="34" charset="0"/>
              </a:rPr>
              <a:t>Las teorías del aprendizaje y las perspectivas cambian, ya que no son suficientes para poder seguir dando una explicación convincente sobre la educación.</a:t>
            </a:r>
            <a:endParaRPr lang="es-ES" sz="3800" dirty="0">
              <a:latin typeface="Berlin Sans FB" panose="020E0602020502020306" pitchFamily="34" charset="0"/>
            </a:endParaRPr>
          </a:p>
          <a:p>
            <a:pPr marL="0" indent="0">
              <a:buNone/>
            </a:pPr>
            <a:r>
              <a:rPr lang="es-MX" sz="3800" dirty="0">
                <a:latin typeface="Berlin Sans FB" panose="020E0602020502020306" pitchFamily="34" charset="0"/>
              </a:rPr>
              <a:t>Actualmente, en un mundo interconectado, es vital explorar el cómo adquirimos la información, que importancia / pertinencia tiene ésta para nosotros.</a:t>
            </a:r>
            <a:endParaRPr lang="es-ES" sz="3800" dirty="0">
              <a:latin typeface="Berlin Sans FB" panose="020E0602020502020306" pitchFamily="34" charset="0"/>
            </a:endParaRPr>
          </a:p>
          <a:p>
            <a:pPr marL="0" indent="0">
              <a:buNone/>
            </a:pPr>
            <a:r>
              <a:rPr lang="es-MX" sz="3800" dirty="0">
                <a:latin typeface="Berlin Sans FB" panose="020E0602020502020306" pitchFamily="34" charset="0"/>
              </a:rPr>
              <a:t>Es importante mencionar que en el entorno actual, a menudo se requiere acción sin aprendizaje personal, es decir, necesitamos actuar a partir de la obtención de información externa a nuestro conocimiento primario. La capacidad de sintetizar y reconocer conexiones y patrones se ha convertido en una habilidad valiosa.</a:t>
            </a:r>
            <a:endParaRPr lang="es-ES" sz="3800" dirty="0">
              <a:latin typeface="Berlin Sans FB" panose="020E0602020502020306" pitchFamily="34" charset="0"/>
            </a:endParaRPr>
          </a:p>
          <a:p>
            <a:pPr marL="0" indent="0">
              <a:buNone/>
            </a:pPr>
            <a:r>
              <a:rPr lang="es-MX" sz="3800" dirty="0">
                <a:latin typeface="Berlin Sans FB" panose="020E0602020502020306" pitchFamily="34" charset="0"/>
              </a:rPr>
              <a:t>Se crea el conectivismo, para dar respuesta a las carencias de las otras posturas, ésta nos dice que: el aprendizaje es algo más que la adquisición de conocimientos. Es un proceso de varias etapas con componentes distintos. En la cual todo el aprendizaje está conectado por medio de redes de información.</a:t>
            </a:r>
            <a:endParaRPr lang="es-ES" sz="3800" dirty="0">
              <a:latin typeface="Berlin Sans FB" panose="020E0602020502020306" pitchFamily="34" charset="0"/>
            </a:endParaRPr>
          </a:p>
          <a:p>
            <a:pPr marL="0" indent="0">
              <a:buNone/>
            </a:pPr>
            <a:endParaRPr lang="es-ES" dirty="0"/>
          </a:p>
        </p:txBody>
      </p:sp>
    </p:spTree>
    <p:extLst>
      <p:ext uri="{BB962C8B-B14F-4D97-AF65-F5344CB8AC3E}">
        <p14:creationId xmlns:p14="http://schemas.microsoft.com/office/powerpoint/2010/main" val="341820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93A42-E2AE-4376-B32A-6F90D5D75D5E}"/>
              </a:ext>
            </a:extLst>
          </p:cNvPr>
          <p:cNvSpPr>
            <a:spLocks noGrp="1"/>
          </p:cNvSpPr>
          <p:nvPr>
            <p:ph type="title"/>
          </p:nvPr>
        </p:nvSpPr>
        <p:spPr>
          <a:xfrm>
            <a:off x="457200" y="557808"/>
            <a:ext cx="8229600" cy="1143000"/>
          </a:xfrm>
        </p:spPr>
        <p:txBody>
          <a:bodyPr>
            <a:normAutofit fontScale="90000"/>
          </a:bodyPr>
          <a:lstStyle/>
          <a:p>
            <a:r>
              <a:rPr lang="es-MX" dirty="0">
                <a:solidFill>
                  <a:srgbClr val="0070C0"/>
                </a:solidFill>
                <a:latin typeface="Berlin Sans FB" panose="020E0602020502020306" pitchFamily="34" charset="0"/>
              </a:rPr>
              <a:t>EL CONECTIVISMO </a:t>
            </a:r>
            <a:br>
              <a:rPr lang="es-MX" dirty="0">
                <a:solidFill>
                  <a:srgbClr val="0070C0"/>
                </a:solidFill>
                <a:latin typeface="Berlin Sans FB" panose="020E0602020502020306" pitchFamily="34" charset="0"/>
              </a:rPr>
            </a:br>
            <a:r>
              <a:rPr lang="es-MX" dirty="0">
                <a:solidFill>
                  <a:srgbClr val="0070C0"/>
                </a:solidFill>
                <a:latin typeface="Berlin Sans FB" panose="020E0602020502020306" pitchFamily="34" charset="0"/>
              </a:rPr>
              <a:t>UNA TEORIA ALTERNATIVA</a:t>
            </a:r>
            <a:br>
              <a:rPr lang="es-ES" dirty="0"/>
            </a:br>
            <a:endParaRPr lang="es-ES" dirty="0"/>
          </a:p>
        </p:txBody>
      </p:sp>
      <p:sp>
        <p:nvSpPr>
          <p:cNvPr id="3" name="Marcador de contenido 2">
            <a:extLst>
              <a:ext uri="{FF2B5EF4-FFF2-40B4-BE49-F238E27FC236}">
                <a16:creationId xmlns:a16="http://schemas.microsoft.com/office/drawing/2014/main" id="{7F781D1F-D652-4524-9054-0E641858A9B5}"/>
              </a:ext>
            </a:extLst>
          </p:cNvPr>
          <p:cNvSpPr>
            <a:spLocks noGrp="1"/>
          </p:cNvSpPr>
          <p:nvPr>
            <p:ph idx="1"/>
          </p:nvPr>
        </p:nvSpPr>
        <p:spPr/>
        <p:txBody>
          <a:bodyPr>
            <a:normAutofit fontScale="55000" lnSpcReduction="20000"/>
          </a:bodyPr>
          <a:lstStyle/>
          <a:p>
            <a:pPr marL="0" indent="0">
              <a:buNone/>
            </a:pPr>
            <a:r>
              <a:rPr lang="es-MX" dirty="0">
                <a:latin typeface="Berlin Sans FB" panose="020E0602020502020306" pitchFamily="34" charset="0"/>
              </a:rPr>
              <a:t>La inclusión de la tecnología y la identificación de conexiones como actividades de aprendizaje, empieza a mover a las teorías de aprendizaje hacia la era digital. Ya no es posible experimentar y adquirir personalmente el aprendizaje que necesitamos para actuar. Ahora derivamos nuestra competencia de la formación de conexiones.</a:t>
            </a:r>
            <a:endParaRPr lang="es-ES" dirty="0">
              <a:latin typeface="Berlin Sans FB" panose="020E0602020502020306" pitchFamily="34" charset="0"/>
            </a:endParaRPr>
          </a:p>
          <a:p>
            <a:pPr marL="0" indent="0">
              <a:buNone/>
            </a:pPr>
            <a:r>
              <a:rPr lang="es-MX" dirty="0">
                <a:latin typeface="Berlin Sans FB" panose="020E0602020502020306" pitchFamily="34" charset="0"/>
              </a:rPr>
              <a:t> </a:t>
            </a:r>
            <a:endParaRPr lang="es-ES" dirty="0">
              <a:latin typeface="Berlin Sans FB" panose="020E0602020502020306" pitchFamily="34" charset="0"/>
            </a:endParaRPr>
          </a:p>
          <a:p>
            <a:pPr marL="0" indent="0">
              <a:buNone/>
            </a:pPr>
            <a:r>
              <a:rPr lang="es-MX" dirty="0">
                <a:latin typeface="Berlin Sans FB" panose="020E0602020502020306" pitchFamily="34" charset="0"/>
              </a:rPr>
              <a:t>La construcción del significado y la formación de conexiones entre comunidades especializadas son actividades importantes.</a:t>
            </a:r>
            <a:endParaRPr lang="es-ES" dirty="0">
              <a:latin typeface="Berlin Sans FB" panose="020E0602020502020306" pitchFamily="34" charset="0"/>
            </a:endParaRPr>
          </a:p>
          <a:p>
            <a:pPr marL="0" indent="0">
              <a:buNone/>
            </a:pPr>
            <a:r>
              <a:rPr lang="es-MX" dirty="0">
                <a:latin typeface="Berlin Sans FB" panose="020E0602020502020306" pitchFamily="34" charset="0"/>
              </a:rPr>
              <a:t>La habilidad de reconocer y ajustarse a cambios en los patrones es una actividad de aprendizaje clave.</a:t>
            </a:r>
            <a:endParaRPr lang="es-ES" dirty="0">
              <a:latin typeface="Berlin Sans FB" panose="020E0602020502020306" pitchFamily="34" charset="0"/>
            </a:endParaRPr>
          </a:p>
          <a:p>
            <a:pPr marL="0" indent="0">
              <a:buNone/>
            </a:pPr>
            <a:r>
              <a:rPr lang="es-MX" dirty="0">
                <a:latin typeface="Berlin Sans FB" panose="020E0602020502020306" pitchFamily="34" charset="0"/>
              </a:rPr>
              <a:t> </a:t>
            </a:r>
            <a:endParaRPr lang="es-ES" dirty="0">
              <a:latin typeface="Berlin Sans FB" panose="020E0602020502020306" pitchFamily="34" charset="0"/>
            </a:endParaRPr>
          </a:p>
          <a:p>
            <a:pPr marL="0" indent="0">
              <a:buNone/>
            </a:pPr>
            <a:r>
              <a:rPr lang="es-MX" dirty="0">
                <a:latin typeface="Berlin Sans FB" panose="020E0602020502020306" pitchFamily="34" charset="0"/>
              </a:rPr>
              <a:t>El aprendizaje, como un proceso de auto-organización, requiere que el sistema sea informativamente abierto, esto es, para que los individuos y/u organizaciones sean capaces de clasificar su propia interacción con un ambiente y si se desea puedan cambiar su estructura.</a:t>
            </a:r>
            <a:endParaRPr lang="es-ES" dirty="0">
              <a:latin typeface="Berlin Sans FB" panose="020E0602020502020306" pitchFamily="34" charset="0"/>
            </a:endParaRPr>
          </a:p>
          <a:p>
            <a:pPr marL="0" indent="0">
              <a:buNone/>
            </a:pPr>
            <a:r>
              <a:rPr lang="es-MX" dirty="0">
                <a:latin typeface="Berlin Sans FB" panose="020E0602020502020306" pitchFamily="34" charset="0"/>
              </a:rPr>
              <a:t> </a:t>
            </a:r>
            <a:endParaRPr lang="es-ES" dirty="0">
              <a:latin typeface="Berlin Sans FB" panose="020E0602020502020306" pitchFamily="34" charset="0"/>
            </a:endParaRPr>
          </a:p>
          <a:p>
            <a:pPr marL="0" indent="0">
              <a:buNone/>
            </a:pPr>
            <a:r>
              <a:rPr lang="es-MX" dirty="0">
                <a:latin typeface="Berlin Sans FB" panose="020E0602020502020306" pitchFamily="34" charset="0"/>
              </a:rPr>
              <a:t>La capacidad de formar conexiones entre fuentes de información, para crear así patrones de información útiles, es requerida para aprender en esta nueva era digital.</a:t>
            </a:r>
            <a:endParaRPr lang="es-ES" dirty="0">
              <a:latin typeface="Berlin Sans FB" panose="020E0602020502020306" pitchFamily="34" charset="0"/>
            </a:endParaRPr>
          </a:p>
          <a:p>
            <a:endParaRPr lang="es-ES" dirty="0"/>
          </a:p>
        </p:txBody>
      </p:sp>
    </p:spTree>
    <p:extLst>
      <p:ext uri="{BB962C8B-B14F-4D97-AF65-F5344CB8AC3E}">
        <p14:creationId xmlns:p14="http://schemas.microsoft.com/office/powerpoint/2010/main" val="80815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552DE-650C-420A-811F-5F758F5CFDFB}"/>
              </a:ext>
            </a:extLst>
          </p:cNvPr>
          <p:cNvSpPr>
            <a:spLocks noGrp="1"/>
          </p:cNvSpPr>
          <p:nvPr>
            <p:ph type="title"/>
          </p:nvPr>
        </p:nvSpPr>
        <p:spPr/>
        <p:txBody>
          <a:bodyPr>
            <a:normAutofit fontScale="90000"/>
          </a:bodyPr>
          <a:lstStyle/>
          <a:p>
            <a:r>
              <a:rPr lang="es-MX" b="1" dirty="0">
                <a:solidFill>
                  <a:srgbClr val="0070C0"/>
                </a:solidFill>
              </a:rPr>
              <a:t>NUESTRO PAPEL COMO PEDAGOGOS</a:t>
            </a:r>
            <a:endParaRPr lang="es-ES" dirty="0">
              <a:solidFill>
                <a:srgbClr val="0070C0"/>
              </a:solidFill>
            </a:endParaRPr>
          </a:p>
        </p:txBody>
      </p:sp>
      <p:sp>
        <p:nvSpPr>
          <p:cNvPr id="3" name="Marcador de contenido 2">
            <a:extLst>
              <a:ext uri="{FF2B5EF4-FFF2-40B4-BE49-F238E27FC236}">
                <a16:creationId xmlns:a16="http://schemas.microsoft.com/office/drawing/2014/main" id="{C326FFD2-111E-4667-8B6A-96443D04AD34}"/>
              </a:ext>
            </a:extLst>
          </p:cNvPr>
          <p:cNvSpPr>
            <a:spLocks noGrp="1"/>
          </p:cNvSpPr>
          <p:nvPr>
            <p:ph idx="1"/>
          </p:nvPr>
        </p:nvSpPr>
        <p:spPr/>
        <p:txBody>
          <a:bodyPr>
            <a:normAutofit fontScale="70000" lnSpcReduction="20000"/>
          </a:bodyPr>
          <a:lstStyle/>
          <a:p>
            <a:pPr marL="0" indent="0">
              <a:buNone/>
            </a:pPr>
            <a:r>
              <a:rPr lang="es-MX" dirty="0">
                <a:latin typeface="Berlin Sans FB" panose="020E0602020502020306" pitchFamily="34" charset="0"/>
              </a:rPr>
              <a:t>Como pedagogos debemos gestionar espacios de aprendizaje en donde las personas puedan desarrollar o ampliar sus redes de información, ayudarlos a crear redes con información actualizada, y confiable, ya que va a ser vital para el desarrollo personal. Por otro lado también deberíamos de ser profesionales que concienticen a las personas de la importancia de cuidar lo que suben a la red, de en qué lugares navegan y que conexiones tienen, ya que en un futuro no muy lejano esto podría llegar a afectarlos.</a:t>
            </a:r>
            <a:endParaRPr lang="es-ES" dirty="0">
              <a:latin typeface="Berlin Sans FB" panose="020E0602020502020306" pitchFamily="34" charset="0"/>
            </a:endParaRPr>
          </a:p>
          <a:p>
            <a:pPr marL="0" indent="0">
              <a:buNone/>
            </a:pPr>
            <a:endParaRPr lang="es-MX" dirty="0">
              <a:latin typeface="Berlin Sans FB" panose="020E0602020502020306" pitchFamily="34" charset="0"/>
            </a:endParaRPr>
          </a:p>
          <a:p>
            <a:pPr marL="0" indent="0">
              <a:buNone/>
            </a:pPr>
            <a:r>
              <a:rPr lang="es-MX" dirty="0">
                <a:latin typeface="Berlin Sans FB" panose="020E0602020502020306" pitchFamily="34" charset="0"/>
              </a:rPr>
              <a:t>Otro papel fundamental que jugaremos o deberíamos ya estar jugando los pedagogos es el ayudar a las personas a que se inserten en lo digital, pero no de una forma superficial, sino ir más allá y ayudarles a que puedan ellos gestionar su propio aprendizaje, y además puedan crear nuevas fuentes de información y herramientas de difusión masiva de éste.</a:t>
            </a:r>
            <a:endParaRPr lang="es-ES" dirty="0">
              <a:latin typeface="Berlin Sans FB" panose="020E0602020502020306" pitchFamily="34" charset="0"/>
            </a:endParaRPr>
          </a:p>
          <a:p>
            <a:pPr marL="0" indent="0">
              <a:buNone/>
            </a:pPr>
            <a:endParaRPr lang="es-ES" dirty="0"/>
          </a:p>
          <a:p>
            <a:pPr marL="0" indent="0">
              <a:buNone/>
            </a:pPr>
            <a:endParaRPr lang="es-ES" dirty="0"/>
          </a:p>
        </p:txBody>
      </p:sp>
    </p:spTree>
    <p:extLst>
      <p:ext uri="{BB962C8B-B14F-4D97-AF65-F5344CB8AC3E}">
        <p14:creationId xmlns:p14="http://schemas.microsoft.com/office/powerpoint/2010/main" val="87527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8E8B7-661A-4B23-A265-1CCEFF7E05F1}"/>
              </a:ext>
            </a:extLst>
          </p:cNvPr>
          <p:cNvSpPr>
            <a:spLocks noGrp="1"/>
          </p:cNvSpPr>
          <p:nvPr>
            <p:ph type="title"/>
          </p:nvPr>
        </p:nvSpPr>
        <p:spPr>
          <a:xfrm>
            <a:off x="457200" y="188640"/>
            <a:ext cx="8229600" cy="1143000"/>
          </a:xfrm>
        </p:spPr>
        <p:txBody>
          <a:bodyPr/>
          <a:lstStyle/>
          <a:p>
            <a:r>
              <a:rPr lang="es-ES" dirty="0">
                <a:solidFill>
                  <a:srgbClr val="0070C0"/>
                </a:solidFill>
                <a:latin typeface="Berlin Sans FB" panose="020E0602020502020306" pitchFamily="34" charset="0"/>
              </a:rPr>
              <a:t>Servicios </a:t>
            </a:r>
          </a:p>
        </p:txBody>
      </p:sp>
      <p:sp>
        <p:nvSpPr>
          <p:cNvPr id="3" name="Marcador de contenido 2">
            <a:extLst>
              <a:ext uri="{FF2B5EF4-FFF2-40B4-BE49-F238E27FC236}">
                <a16:creationId xmlns:a16="http://schemas.microsoft.com/office/drawing/2014/main" id="{5B506937-0A42-4E5B-BD7F-1C4476C6FA9A}"/>
              </a:ext>
            </a:extLst>
          </p:cNvPr>
          <p:cNvSpPr>
            <a:spLocks noGrp="1"/>
          </p:cNvSpPr>
          <p:nvPr>
            <p:ph idx="1"/>
          </p:nvPr>
        </p:nvSpPr>
        <p:spPr>
          <a:xfrm>
            <a:off x="457200" y="1196752"/>
            <a:ext cx="8229600" cy="4525963"/>
          </a:xfrm>
        </p:spPr>
        <p:txBody>
          <a:bodyPr/>
          <a:lstStyle/>
          <a:p>
            <a:pPr marL="0" indent="0">
              <a:buNone/>
            </a:pPr>
            <a:r>
              <a:rPr lang="es-ES" dirty="0"/>
              <a:t>La institución cuenta con Aula digital para la clase de computación, campo de futbol donde se imparten los clubs deportivos y auditorio para el taller de teatro musical y área de juegos con pista para correr utilizada en la clase de educación física y atletismo.</a:t>
            </a:r>
          </a:p>
        </p:txBody>
      </p:sp>
      <p:pic>
        <p:nvPicPr>
          <p:cNvPr id="6" name="Imagen 5">
            <a:extLst>
              <a:ext uri="{FF2B5EF4-FFF2-40B4-BE49-F238E27FC236}">
                <a16:creationId xmlns:a16="http://schemas.microsoft.com/office/drawing/2014/main" id="{F1E0DD1F-8FA9-4611-973B-00D3CB5D75C9}"/>
              </a:ext>
            </a:extLst>
          </p:cNvPr>
          <p:cNvPicPr>
            <a:picLocks noChangeAspect="1"/>
          </p:cNvPicPr>
          <p:nvPr/>
        </p:nvPicPr>
        <p:blipFill rotWithShape="1">
          <a:blip r:embed="rId2"/>
          <a:srcRect l="4109" t="4766" r="1694" b="8940"/>
          <a:stretch/>
        </p:blipFill>
        <p:spPr>
          <a:xfrm rot="1452141">
            <a:off x="5886380" y="4004892"/>
            <a:ext cx="2448272" cy="2242882"/>
          </a:xfrm>
          <a:prstGeom prst="rect">
            <a:avLst/>
          </a:prstGeom>
        </p:spPr>
      </p:pic>
      <p:pic>
        <p:nvPicPr>
          <p:cNvPr id="4" name="Imagen 3">
            <a:extLst>
              <a:ext uri="{FF2B5EF4-FFF2-40B4-BE49-F238E27FC236}">
                <a16:creationId xmlns:a16="http://schemas.microsoft.com/office/drawing/2014/main" id="{39DB85B9-56C2-487B-9BF6-B97533029468}"/>
              </a:ext>
            </a:extLst>
          </p:cNvPr>
          <p:cNvPicPr>
            <a:picLocks noChangeAspect="1"/>
          </p:cNvPicPr>
          <p:nvPr/>
        </p:nvPicPr>
        <p:blipFill rotWithShape="1">
          <a:blip r:embed="rId3"/>
          <a:srcRect l="4110" t="11355" r="486" b="8940"/>
          <a:stretch/>
        </p:blipFill>
        <p:spPr>
          <a:xfrm rot="20830815">
            <a:off x="1265809" y="4437180"/>
            <a:ext cx="1872208" cy="1564123"/>
          </a:xfrm>
          <a:prstGeom prst="rect">
            <a:avLst/>
          </a:prstGeom>
        </p:spPr>
      </p:pic>
      <p:pic>
        <p:nvPicPr>
          <p:cNvPr id="5" name="Imagen 4">
            <a:extLst>
              <a:ext uri="{FF2B5EF4-FFF2-40B4-BE49-F238E27FC236}">
                <a16:creationId xmlns:a16="http://schemas.microsoft.com/office/drawing/2014/main" id="{98CB4222-38AD-46E1-B794-156436D45832}"/>
              </a:ext>
            </a:extLst>
          </p:cNvPr>
          <p:cNvPicPr>
            <a:picLocks noChangeAspect="1"/>
          </p:cNvPicPr>
          <p:nvPr/>
        </p:nvPicPr>
        <p:blipFill>
          <a:blip r:embed="rId4"/>
          <a:stretch>
            <a:fillRect/>
          </a:stretch>
        </p:blipFill>
        <p:spPr>
          <a:xfrm rot="21117872">
            <a:off x="3262881" y="4581972"/>
            <a:ext cx="2618234" cy="1489685"/>
          </a:xfrm>
          <a:prstGeom prst="rect">
            <a:avLst/>
          </a:prstGeom>
        </p:spPr>
      </p:pic>
    </p:spTree>
    <p:extLst>
      <p:ext uri="{BB962C8B-B14F-4D97-AF65-F5344CB8AC3E}">
        <p14:creationId xmlns:p14="http://schemas.microsoft.com/office/powerpoint/2010/main" val="218488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6CCB0-6327-4CF7-99C5-5FC3BC1F3A2D}"/>
              </a:ext>
            </a:extLst>
          </p:cNvPr>
          <p:cNvSpPr>
            <a:spLocks noGrp="1"/>
          </p:cNvSpPr>
          <p:nvPr>
            <p:ph type="title"/>
          </p:nvPr>
        </p:nvSpPr>
        <p:spPr>
          <a:xfrm>
            <a:off x="457200" y="44624"/>
            <a:ext cx="8229600" cy="1143000"/>
          </a:xfrm>
        </p:spPr>
        <p:txBody>
          <a:bodyPr/>
          <a:lstStyle/>
          <a:p>
            <a:r>
              <a:rPr lang="es-ES" dirty="0">
                <a:solidFill>
                  <a:srgbClr val="0070C0"/>
                </a:solidFill>
                <a:latin typeface="Berlin Sans FB" panose="020E0602020502020306" pitchFamily="34" charset="0"/>
              </a:rPr>
              <a:t>Modelo de equipamiento</a:t>
            </a:r>
          </a:p>
        </p:txBody>
      </p:sp>
      <p:sp>
        <p:nvSpPr>
          <p:cNvPr id="3" name="Marcador de contenido 2">
            <a:extLst>
              <a:ext uri="{FF2B5EF4-FFF2-40B4-BE49-F238E27FC236}">
                <a16:creationId xmlns:a16="http://schemas.microsoft.com/office/drawing/2014/main" id="{F5E86C52-C5CB-4A80-B12E-66B3D03DC6F5}"/>
              </a:ext>
            </a:extLst>
          </p:cNvPr>
          <p:cNvSpPr>
            <a:spLocks noGrp="1"/>
          </p:cNvSpPr>
          <p:nvPr>
            <p:ph idx="1"/>
          </p:nvPr>
        </p:nvSpPr>
        <p:spPr>
          <a:xfrm>
            <a:off x="457200" y="1370186"/>
            <a:ext cx="8229600" cy="4525963"/>
          </a:xfrm>
        </p:spPr>
        <p:txBody>
          <a:bodyPr>
            <a:normAutofit/>
          </a:bodyPr>
          <a:lstStyle/>
          <a:p>
            <a:pPr marL="0" indent="0">
              <a:buNone/>
            </a:pPr>
            <a:r>
              <a:rPr lang="es-ES" sz="2800" dirty="0">
                <a:latin typeface="Berlin Sans FB" panose="020E0602020502020306" pitchFamily="34" charset="0"/>
              </a:rPr>
              <a:t>En el centro de computo contamos con el Modelo 1:1, que nos garantiza el aprendizaje en cada uno de nuestros alumnos por medio de software educativos.</a:t>
            </a:r>
          </a:p>
          <a:p>
            <a:pPr marL="0" indent="0">
              <a:buNone/>
            </a:pPr>
            <a:endParaRPr lang="es-ES" sz="1000" dirty="0">
              <a:latin typeface="Berlin Sans FB" panose="020E0602020502020306" pitchFamily="34" charset="0"/>
            </a:endParaRPr>
          </a:p>
          <a:p>
            <a:pPr marL="0" indent="0">
              <a:buNone/>
            </a:pPr>
            <a:r>
              <a:rPr lang="es-ES" sz="2800" dirty="0">
                <a:latin typeface="Berlin Sans FB" panose="020E0602020502020306" pitchFamily="34" charset="0"/>
              </a:rPr>
              <a:t>Cada salón cuenta con una computadora para la educadora y un proyector interactivo para realizar actividades en grupo.</a:t>
            </a:r>
          </a:p>
        </p:txBody>
      </p:sp>
      <p:pic>
        <p:nvPicPr>
          <p:cNvPr id="4" name="Imagen 3">
            <a:extLst>
              <a:ext uri="{FF2B5EF4-FFF2-40B4-BE49-F238E27FC236}">
                <a16:creationId xmlns:a16="http://schemas.microsoft.com/office/drawing/2014/main" id="{DFAB1D4D-40FA-4FEA-9C41-7A88E992FF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979" b="93191" l="1412" r="96706">
                        <a14:foregroundMark x1="46824" y1="2340" x2="28000" y2="7660"/>
                        <a14:foregroundMark x1="28000" y1="7660" x2="28000" y2="7660"/>
                        <a14:foregroundMark x1="7529" y1="19362" x2="10118" y2="39787"/>
                        <a14:foregroundMark x1="10118" y1="39787" x2="10118" y2="39787"/>
                        <a14:foregroundMark x1="6824" y1="55745" x2="21412" y2="63617"/>
                        <a14:foregroundMark x1="21412" y1="63617" x2="21412" y2="63617"/>
                        <a14:foregroundMark x1="4235" y1="72553" x2="38118" y2="75532"/>
                        <a14:foregroundMark x1="71059" y1="68511" x2="32235" y2="66383"/>
                        <a14:foregroundMark x1="32235" y1="66383" x2="32235" y2="66383"/>
                        <a14:foregroundMark x1="18588" y1="9149" x2="28471" y2="3404"/>
                        <a14:foregroundMark x1="28471" y1="3404" x2="30588" y2="2979"/>
                        <a14:foregroundMark x1="2588" y1="20213" x2="1882" y2="27234"/>
                        <a14:foregroundMark x1="1882" y1="52340" x2="2824" y2="58085"/>
                        <a14:foregroundMark x1="64000" y1="89149" x2="71294" y2="87447"/>
                        <a14:foregroundMark x1="80706" y1="84043" x2="87765" y2="80638"/>
                        <a14:foregroundMark x1="95529" y1="75532" x2="96706" y2="73404"/>
                        <a14:foregroundMark x1="63059" y1="93191" x2="63059" y2="93191"/>
                      </a14:backgroundRemoval>
                    </a14:imgEffect>
                  </a14:imgLayer>
                </a14:imgProps>
              </a:ext>
            </a:extLst>
          </a:blip>
          <a:srcRect b="3354"/>
          <a:stretch/>
        </p:blipFill>
        <p:spPr>
          <a:xfrm flipH="1">
            <a:off x="4403884" y="4005064"/>
            <a:ext cx="2460066" cy="2629301"/>
          </a:xfrm>
          <a:prstGeom prst="rect">
            <a:avLst/>
          </a:prstGeom>
        </p:spPr>
      </p:pic>
      <p:pic>
        <p:nvPicPr>
          <p:cNvPr id="5" name="Imagen 4">
            <a:extLst>
              <a:ext uri="{FF2B5EF4-FFF2-40B4-BE49-F238E27FC236}">
                <a16:creationId xmlns:a16="http://schemas.microsoft.com/office/drawing/2014/main" id="{0AD4C0E4-60B4-49C5-A51F-A2D509BA3DA2}"/>
              </a:ext>
            </a:extLst>
          </p:cNvPr>
          <p:cNvPicPr>
            <a:picLocks noChangeAspect="1"/>
          </p:cNvPicPr>
          <p:nvPr/>
        </p:nvPicPr>
        <p:blipFill rotWithShape="1">
          <a:blip r:embed="rId4"/>
          <a:srcRect l="19550" t="25850" r="18500" b="26900"/>
          <a:stretch/>
        </p:blipFill>
        <p:spPr>
          <a:xfrm>
            <a:off x="1830460" y="4432846"/>
            <a:ext cx="2592288" cy="1977169"/>
          </a:xfrm>
          <a:prstGeom prst="rect">
            <a:avLst/>
          </a:prstGeom>
        </p:spPr>
      </p:pic>
    </p:spTree>
    <p:extLst>
      <p:ext uri="{BB962C8B-B14F-4D97-AF65-F5344CB8AC3E}">
        <p14:creationId xmlns:p14="http://schemas.microsoft.com/office/powerpoint/2010/main" val="100912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F87ACA-B219-46FA-AF2D-E336504F75C6}"/>
              </a:ext>
            </a:extLst>
          </p:cNvPr>
          <p:cNvSpPr txBox="1"/>
          <p:nvPr/>
        </p:nvSpPr>
        <p:spPr>
          <a:xfrm>
            <a:off x="228359" y="206486"/>
            <a:ext cx="8856984" cy="1569660"/>
          </a:xfrm>
          <a:prstGeom prst="rect">
            <a:avLst/>
          </a:prstGeom>
          <a:noFill/>
        </p:spPr>
        <p:txBody>
          <a:bodyPr wrap="square" rtlCol="0">
            <a:spAutoFit/>
          </a:bodyPr>
          <a:lstStyle/>
          <a:p>
            <a:pPr algn="ctr"/>
            <a:r>
              <a:rPr lang="es-ES" sz="9600" dirty="0">
                <a:solidFill>
                  <a:srgbClr val="0070C0"/>
                </a:solidFill>
                <a:latin typeface="Berlin Sans FB" panose="020E0602020502020306" pitchFamily="34" charset="0"/>
              </a:rPr>
              <a:t>INSTALACIONES</a:t>
            </a:r>
          </a:p>
        </p:txBody>
      </p:sp>
      <p:pic>
        <p:nvPicPr>
          <p:cNvPr id="5" name="Imagen 4">
            <a:extLst>
              <a:ext uri="{FF2B5EF4-FFF2-40B4-BE49-F238E27FC236}">
                <a16:creationId xmlns:a16="http://schemas.microsoft.com/office/drawing/2014/main" id="{D266E431-5EB5-4150-8000-69CFA66BB6AB}"/>
              </a:ext>
            </a:extLst>
          </p:cNvPr>
          <p:cNvPicPr>
            <a:picLocks noChangeAspect="1"/>
          </p:cNvPicPr>
          <p:nvPr/>
        </p:nvPicPr>
        <p:blipFill>
          <a:blip r:embed="rId2"/>
          <a:stretch>
            <a:fillRect/>
          </a:stretch>
        </p:blipFill>
        <p:spPr>
          <a:xfrm>
            <a:off x="2699792" y="2204864"/>
            <a:ext cx="3914118" cy="4263891"/>
          </a:xfrm>
          <a:prstGeom prst="rect">
            <a:avLst/>
          </a:prstGeom>
        </p:spPr>
      </p:pic>
    </p:spTree>
    <p:extLst>
      <p:ext uri="{BB962C8B-B14F-4D97-AF65-F5344CB8AC3E}">
        <p14:creationId xmlns:p14="http://schemas.microsoft.com/office/powerpoint/2010/main" val="18634260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616</Words>
  <Application>Microsoft Office PowerPoint</Application>
  <PresentationFormat>Presentación en pantalla (4:3)</PresentationFormat>
  <Paragraphs>53</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Berlin Sans FB</vt:lpstr>
      <vt:lpstr>Calibri</vt:lpstr>
      <vt:lpstr>Tema de Office</vt:lpstr>
      <vt:lpstr>Presentación de PowerPoint</vt:lpstr>
      <vt:lpstr>Objetivo </vt:lpstr>
      <vt:lpstr>VALORES</vt:lpstr>
      <vt:lpstr>Modelo pedagógico</vt:lpstr>
      <vt:lpstr>EL CONECTIVISMO  UNA TEORIA ALTERNATIVA </vt:lpstr>
      <vt:lpstr>NUESTRO PAPEL COMO PEDAGOGOS</vt:lpstr>
      <vt:lpstr>Servicios </vt:lpstr>
      <vt:lpstr>Modelo de equipamiento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Familia</cp:lastModifiedBy>
  <cp:revision>28</cp:revision>
  <dcterms:created xsi:type="dcterms:W3CDTF">2018-05-31T18:44:04Z</dcterms:created>
  <dcterms:modified xsi:type="dcterms:W3CDTF">2018-06-03T15:03:46Z</dcterms:modified>
</cp:coreProperties>
</file>