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4D5"/>
    <a:srgbClr val="53D2FF"/>
    <a:srgbClr val="79D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AF8B7A29-2B30-434F-B861-CC08F7191415}" type="datetimeFigureOut">
              <a:rPr lang="es-MX" smtClean="0"/>
              <a:t>03/06/2018</a:t>
            </a:fld>
            <a:endParaRPr lang="es-MX"/>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s-MX"/>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BB7BAC1-DEE6-4D0C-BB07-FFA55C4B6174}" type="slidenum">
              <a:rPr lang="es-MX" smtClean="0"/>
              <a:t>‹Nº›</a:t>
            </a:fld>
            <a:endParaRPr lang="es-MX"/>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9304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F8B7A29-2B30-434F-B861-CC08F7191415}" type="datetimeFigureOut">
              <a:rPr lang="es-MX" smtClean="0"/>
              <a:t>03/06/2018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B7BAC1-DEE6-4D0C-BB07-FFA55C4B6174}" type="slidenum">
              <a:rPr lang="es-MX" smtClean="0"/>
              <a:t>‹Nº›</a:t>
            </a:fld>
            <a:endParaRPr lang="es-MX"/>
          </a:p>
        </p:txBody>
      </p:sp>
    </p:spTree>
    <p:extLst>
      <p:ext uri="{BB962C8B-B14F-4D97-AF65-F5344CB8AC3E}">
        <p14:creationId xmlns:p14="http://schemas.microsoft.com/office/powerpoint/2010/main" val="379241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F8B7A29-2B30-434F-B861-CC08F7191415}" type="datetimeFigureOut">
              <a:rPr lang="es-MX" smtClean="0"/>
              <a:t>03/06/2018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B7BAC1-DEE6-4D0C-BB07-FFA55C4B6174}" type="slidenum">
              <a:rPr lang="es-MX" smtClean="0"/>
              <a:t>‹Nº›</a:t>
            </a:fld>
            <a:endParaRPr lang="es-MX"/>
          </a:p>
        </p:txBody>
      </p:sp>
    </p:spTree>
    <p:extLst>
      <p:ext uri="{BB962C8B-B14F-4D97-AF65-F5344CB8AC3E}">
        <p14:creationId xmlns:p14="http://schemas.microsoft.com/office/powerpoint/2010/main" val="86651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F8B7A29-2B30-434F-B861-CC08F7191415}" type="datetimeFigureOut">
              <a:rPr lang="es-MX" smtClean="0"/>
              <a:t>03/06/2018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BB7BAC1-DEE6-4D0C-BB07-FFA55C4B6174}" type="slidenum">
              <a:rPr lang="es-MX" smtClean="0"/>
              <a:t>‹Nº›</a:t>
            </a:fld>
            <a:endParaRPr lang="es-MX"/>
          </a:p>
        </p:txBody>
      </p:sp>
    </p:spTree>
    <p:extLst>
      <p:ext uri="{BB962C8B-B14F-4D97-AF65-F5344CB8AC3E}">
        <p14:creationId xmlns:p14="http://schemas.microsoft.com/office/powerpoint/2010/main" val="4094959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AF8B7A29-2B30-434F-B861-CC08F7191415}" type="datetimeFigureOut">
              <a:rPr lang="es-MX" smtClean="0"/>
              <a:t>03/06/2018</a:t>
            </a:fld>
            <a:endParaRPr lang="es-MX"/>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s-MX"/>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BB7BAC1-DEE6-4D0C-BB07-FFA55C4B6174}" type="slidenum">
              <a:rPr lang="es-MX" smtClean="0"/>
              <a:t>‹Nº›</a:t>
            </a:fld>
            <a:endParaRPr lang="es-MX"/>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02815131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F8B7A29-2B30-434F-B861-CC08F7191415}" type="datetimeFigureOut">
              <a:rPr lang="es-MX" smtClean="0"/>
              <a:t>03/06/2018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BB7BAC1-DEE6-4D0C-BB07-FFA55C4B6174}" type="slidenum">
              <a:rPr lang="es-MX" smtClean="0"/>
              <a:t>‹Nº›</a:t>
            </a:fld>
            <a:endParaRPr lang="es-MX"/>
          </a:p>
        </p:txBody>
      </p:sp>
    </p:spTree>
    <p:extLst>
      <p:ext uri="{BB962C8B-B14F-4D97-AF65-F5344CB8AC3E}">
        <p14:creationId xmlns:p14="http://schemas.microsoft.com/office/powerpoint/2010/main" val="413117635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F8B7A29-2B30-434F-B861-CC08F7191415}" type="datetimeFigureOut">
              <a:rPr lang="es-MX" smtClean="0"/>
              <a:t>03/06/2018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BB7BAC1-DEE6-4D0C-BB07-FFA55C4B6174}" type="slidenum">
              <a:rPr lang="es-MX" smtClean="0"/>
              <a:t>‹Nº›</a:t>
            </a:fld>
            <a:endParaRPr lang="es-MX"/>
          </a:p>
        </p:txBody>
      </p:sp>
    </p:spTree>
    <p:extLst>
      <p:ext uri="{BB962C8B-B14F-4D97-AF65-F5344CB8AC3E}">
        <p14:creationId xmlns:p14="http://schemas.microsoft.com/office/powerpoint/2010/main" val="93643183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F8B7A29-2B30-434F-B861-CC08F7191415}" type="datetimeFigureOut">
              <a:rPr lang="es-MX" smtClean="0"/>
              <a:t>03/06/2018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BB7BAC1-DEE6-4D0C-BB07-FFA55C4B6174}" type="slidenum">
              <a:rPr lang="es-MX" smtClean="0"/>
              <a:t>‹Nº›</a:t>
            </a:fld>
            <a:endParaRPr lang="es-MX"/>
          </a:p>
        </p:txBody>
      </p:sp>
    </p:spTree>
    <p:extLst>
      <p:ext uri="{BB962C8B-B14F-4D97-AF65-F5344CB8AC3E}">
        <p14:creationId xmlns:p14="http://schemas.microsoft.com/office/powerpoint/2010/main" val="412731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B7A29-2B30-434F-B861-CC08F7191415}" type="datetimeFigureOut">
              <a:rPr lang="es-MX" smtClean="0"/>
              <a:t>03/06/2018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BB7BAC1-DEE6-4D0C-BB07-FFA55C4B6174}" type="slidenum">
              <a:rPr lang="es-MX" smtClean="0"/>
              <a:t>‹Nº›</a:t>
            </a:fld>
            <a:endParaRPr lang="es-MX"/>
          </a:p>
        </p:txBody>
      </p:sp>
    </p:spTree>
    <p:extLst>
      <p:ext uri="{BB962C8B-B14F-4D97-AF65-F5344CB8AC3E}">
        <p14:creationId xmlns:p14="http://schemas.microsoft.com/office/powerpoint/2010/main" val="1932763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765051" y="6375679"/>
            <a:ext cx="1233355" cy="348462"/>
          </a:xfrm>
        </p:spPr>
        <p:txBody>
          <a:bodyPr/>
          <a:lstStyle/>
          <a:p>
            <a:fld id="{AF8B7A29-2B30-434F-B861-CC08F7191415}" type="datetimeFigureOut">
              <a:rPr lang="es-MX" smtClean="0"/>
              <a:t>03/06/2018</a:t>
            </a:fld>
            <a:endParaRPr lang="es-MX"/>
          </a:p>
        </p:txBody>
      </p:sp>
      <p:sp>
        <p:nvSpPr>
          <p:cNvPr id="6" name="Footer Placeholder 5"/>
          <p:cNvSpPr>
            <a:spLocks noGrp="1"/>
          </p:cNvSpPr>
          <p:nvPr>
            <p:ph type="ftr" sz="quarter" idx="11"/>
          </p:nvPr>
        </p:nvSpPr>
        <p:spPr>
          <a:xfrm>
            <a:off x="2103620" y="6375679"/>
            <a:ext cx="3482179" cy="345796"/>
          </a:xfrm>
        </p:spPr>
        <p:txBody>
          <a:bodyPr/>
          <a:lstStyle/>
          <a:p>
            <a:endParaRPr lang="es-MX"/>
          </a:p>
        </p:txBody>
      </p:sp>
      <p:sp>
        <p:nvSpPr>
          <p:cNvPr id="7" name="Slide Number Placeholder 6"/>
          <p:cNvSpPr>
            <a:spLocks noGrp="1"/>
          </p:cNvSpPr>
          <p:nvPr>
            <p:ph type="sldNum" sz="quarter" idx="12"/>
          </p:nvPr>
        </p:nvSpPr>
        <p:spPr>
          <a:xfrm>
            <a:off x="5691014" y="6375679"/>
            <a:ext cx="1232456" cy="345796"/>
          </a:xfrm>
        </p:spPr>
        <p:txBody>
          <a:bodyPr/>
          <a:lstStyle/>
          <a:p>
            <a:fld id="{4BB7BAC1-DEE6-4D0C-BB07-FFA55C4B6174}" type="slidenum">
              <a:rPr lang="es-MX" smtClean="0"/>
              <a:t>‹Nº›</a:t>
            </a:fld>
            <a:endParaRPr lang="es-MX"/>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25612070"/>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765950" y="6375679"/>
            <a:ext cx="1232456" cy="348462"/>
          </a:xfrm>
        </p:spPr>
        <p:txBody>
          <a:bodyPr/>
          <a:lstStyle/>
          <a:p>
            <a:fld id="{AF8B7A29-2B30-434F-B861-CC08F7191415}" type="datetimeFigureOut">
              <a:rPr lang="es-MX" smtClean="0"/>
              <a:t>03/06/2018</a:t>
            </a:fld>
            <a:endParaRPr lang="es-MX"/>
          </a:p>
        </p:txBody>
      </p:sp>
      <p:sp>
        <p:nvSpPr>
          <p:cNvPr id="6" name="Footer Placeholder 5"/>
          <p:cNvSpPr>
            <a:spLocks noGrp="1"/>
          </p:cNvSpPr>
          <p:nvPr>
            <p:ph type="ftr" sz="quarter" idx="11"/>
          </p:nvPr>
        </p:nvSpPr>
        <p:spPr>
          <a:xfrm>
            <a:off x="2103621" y="6375679"/>
            <a:ext cx="3482178" cy="345796"/>
          </a:xfrm>
        </p:spPr>
        <p:txBody>
          <a:bodyPr/>
          <a:lstStyle/>
          <a:p>
            <a:endParaRPr lang="es-MX"/>
          </a:p>
        </p:txBody>
      </p:sp>
      <p:sp>
        <p:nvSpPr>
          <p:cNvPr id="7" name="Slide Number Placeholder 6"/>
          <p:cNvSpPr>
            <a:spLocks noGrp="1"/>
          </p:cNvSpPr>
          <p:nvPr>
            <p:ph type="sldNum" sz="quarter" idx="12"/>
          </p:nvPr>
        </p:nvSpPr>
        <p:spPr>
          <a:xfrm>
            <a:off x="5687568" y="6375679"/>
            <a:ext cx="1234440" cy="345796"/>
          </a:xfrm>
        </p:spPr>
        <p:txBody>
          <a:bodyPr/>
          <a:lstStyle/>
          <a:p>
            <a:fld id="{4BB7BAC1-DEE6-4D0C-BB07-FFA55C4B6174}" type="slidenum">
              <a:rPr lang="es-MX" smtClean="0"/>
              <a:t>‹Nº›</a:t>
            </a:fld>
            <a:endParaRPr lang="es-MX"/>
          </a:p>
        </p:txBody>
      </p:sp>
    </p:spTree>
    <p:extLst>
      <p:ext uri="{BB962C8B-B14F-4D97-AF65-F5344CB8AC3E}">
        <p14:creationId xmlns:p14="http://schemas.microsoft.com/office/powerpoint/2010/main" val="4177926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AF8B7A29-2B30-434F-B861-CC08F7191415}" type="datetimeFigureOut">
              <a:rPr lang="es-MX" smtClean="0"/>
              <a:t>03/06/2018</a:t>
            </a:fld>
            <a:endParaRPr lang="es-MX"/>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s-MX"/>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BB7BAC1-DEE6-4D0C-BB07-FFA55C4B6174}" type="slidenum">
              <a:rPr lang="es-MX" smtClean="0"/>
              <a:t>‹Nº›</a:t>
            </a:fld>
            <a:endParaRPr lang="es-MX"/>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290002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8000"/>
          </a:xfrm>
          <a:prstGeom prst="rect">
            <a:avLst/>
          </a:prstGeom>
        </p:spPr>
      </p:pic>
      <p:sp>
        <p:nvSpPr>
          <p:cNvPr id="3" name="CuadroTexto 2"/>
          <p:cNvSpPr txBox="1"/>
          <p:nvPr/>
        </p:nvSpPr>
        <p:spPr>
          <a:xfrm>
            <a:off x="1234225" y="334850"/>
            <a:ext cx="9723549" cy="1015663"/>
          </a:xfrm>
          <a:prstGeom prst="rect">
            <a:avLst/>
          </a:prstGeom>
          <a:noFill/>
        </p:spPr>
        <p:txBody>
          <a:bodyPr wrap="square" rtlCol="0">
            <a:spAutoFit/>
          </a:bodyPr>
          <a:lstStyle/>
          <a:p>
            <a:pPr algn="ctr"/>
            <a:r>
              <a:rPr lang="es-MX" sz="6000" b="1" dirty="0">
                <a:solidFill>
                  <a:schemeClr val="accent1">
                    <a:lumMod val="50000"/>
                  </a:schemeClr>
                </a:solidFill>
                <a:latin typeface="Broadway" panose="04040905080B02020502" pitchFamily="82" charset="0"/>
              </a:rPr>
              <a:t>Creando mi escuela </a:t>
            </a:r>
          </a:p>
        </p:txBody>
      </p:sp>
      <p:sp>
        <p:nvSpPr>
          <p:cNvPr id="4" name="CuadroTexto 3"/>
          <p:cNvSpPr txBox="1"/>
          <p:nvPr/>
        </p:nvSpPr>
        <p:spPr>
          <a:xfrm>
            <a:off x="1845970" y="4956987"/>
            <a:ext cx="8242479" cy="2123658"/>
          </a:xfrm>
          <a:prstGeom prst="rect">
            <a:avLst/>
          </a:prstGeom>
          <a:noFill/>
        </p:spPr>
        <p:txBody>
          <a:bodyPr wrap="square" rtlCol="0">
            <a:spAutoFit/>
          </a:bodyPr>
          <a:lstStyle/>
          <a:p>
            <a:pPr algn="ctr"/>
            <a:r>
              <a:rPr lang="es-MX" sz="2200" b="1" dirty="0">
                <a:latin typeface="Century Gothic" panose="020B0502020202020204" pitchFamily="34" charset="0"/>
              </a:rPr>
              <a:t>Integrantes:</a:t>
            </a:r>
          </a:p>
          <a:p>
            <a:pPr algn="ctr"/>
            <a:r>
              <a:rPr lang="es-MX" sz="2200" dirty="0">
                <a:latin typeface="Century Gothic" panose="020B0502020202020204" pitchFamily="34" charset="0"/>
              </a:rPr>
              <a:t>Ana Lilia </a:t>
            </a:r>
            <a:r>
              <a:rPr lang="es-MX" sz="2200" dirty="0" err="1">
                <a:latin typeface="Century Gothic" panose="020B0502020202020204" pitchFamily="34" charset="0"/>
              </a:rPr>
              <a:t>Retta</a:t>
            </a:r>
            <a:r>
              <a:rPr lang="es-MX" sz="2200" dirty="0">
                <a:latin typeface="Century Gothic" panose="020B0502020202020204" pitchFamily="34" charset="0"/>
              </a:rPr>
              <a:t> Riojas </a:t>
            </a:r>
            <a:r>
              <a:rPr lang="es-MX" sz="2200" dirty="0" smtClean="0">
                <a:latin typeface="Century Gothic" panose="020B0502020202020204" pitchFamily="34" charset="0"/>
              </a:rPr>
              <a:t>·16</a:t>
            </a:r>
            <a:endParaRPr lang="es-MX" sz="2200" b="1" dirty="0">
              <a:latin typeface="Century Gothic" panose="020B0502020202020204" pitchFamily="34" charset="0"/>
            </a:endParaRPr>
          </a:p>
          <a:p>
            <a:pPr algn="ctr"/>
            <a:r>
              <a:rPr lang="es-MX" sz="2200" dirty="0" err="1">
                <a:latin typeface="Century Gothic" panose="020B0502020202020204" pitchFamily="34" charset="0"/>
              </a:rPr>
              <a:t>Dennise</a:t>
            </a:r>
            <a:r>
              <a:rPr lang="es-MX" sz="2200" dirty="0">
                <a:latin typeface="Century Gothic" panose="020B0502020202020204" pitchFamily="34" charset="0"/>
              </a:rPr>
              <a:t> Arizpe </a:t>
            </a:r>
            <a:r>
              <a:rPr lang="es-MX" sz="2200" dirty="0" smtClean="0">
                <a:latin typeface="Century Gothic" panose="020B0502020202020204" pitchFamily="34" charset="0"/>
              </a:rPr>
              <a:t>Mezquitic·1</a:t>
            </a:r>
            <a:endParaRPr lang="es-MX" sz="2200" dirty="0">
              <a:latin typeface="Century Gothic" panose="020B0502020202020204" pitchFamily="34" charset="0"/>
            </a:endParaRPr>
          </a:p>
          <a:p>
            <a:pPr algn="ctr"/>
            <a:r>
              <a:rPr lang="es-MX" sz="2200" dirty="0">
                <a:latin typeface="Century Gothic" panose="020B0502020202020204" pitchFamily="34" charset="0"/>
              </a:rPr>
              <a:t>Rocio Elizabeth García </a:t>
            </a:r>
            <a:r>
              <a:rPr lang="es-MX" sz="2200" dirty="0" smtClean="0">
                <a:latin typeface="Century Gothic" panose="020B0502020202020204" pitchFamily="34" charset="0"/>
              </a:rPr>
              <a:t>Vega·8 </a:t>
            </a:r>
            <a:endParaRPr lang="es-MX" sz="2200" dirty="0">
              <a:latin typeface="Century Gothic" panose="020B0502020202020204" pitchFamily="34" charset="0"/>
            </a:endParaRPr>
          </a:p>
          <a:p>
            <a:pPr algn="ctr"/>
            <a:r>
              <a:rPr lang="es-MX" sz="2200" dirty="0">
                <a:latin typeface="Century Gothic" panose="020B0502020202020204" pitchFamily="34" charset="0"/>
              </a:rPr>
              <a:t>Alejandra Abigail Bustos </a:t>
            </a:r>
            <a:r>
              <a:rPr lang="es-MX" sz="2200" dirty="0" smtClean="0">
                <a:latin typeface="Century Gothic" panose="020B0502020202020204" pitchFamily="34" charset="0"/>
              </a:rPr>
              <a:t>Gutiérrez·3</a:t>
            </a:r>
            <a:endParaRPr lang="es-MX" sz="2200" dirty="0">
              <a:latin typeface="Century Gothic" panose="020B0502020202020204" pitchFamily="34" charset="0"/>
            </a:endParaRPr>
          </a:p>
          <a:p>
            <a:pPr algn="ctr"/>
            <a:endParaRPr lang="es-MX" sz="2200" dirty="0">
              <a:latin typeface="Century Gothic" panose="020B0502020202020204" pitchFamily="34" charset="0"/>
            </a:endParaRPr>
          </a:p>
        </p:txBody>
      </p:sp>
    </p:spTree>
    <p:extLst>
      <p:ext uri="{BB962C8B-B14F-4D97-AF65-F5344CB8AC3E}">
        <p14:creationId xmlns:p14="http://schemas.microsoft.com/office/powerpoint/2010/main" val="2717330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74253" y="643944"/>
            <a:ext cx="9350064" cy="1046440"/>
          </a:xfrm>
          <a:prstGeom prst="rect">
            <a:avLst/>
          </a:prstGeom>
          <a:noFill/>
          <a:ln w="57150">
            <a:solidFill>
              <a:srgbClr val="53D2FF"/>
            </a:solidFill>
            <a:prstDash val="dash"/>
          </a:ln>
        </p:spPr>
        <p:txBody>
          <a:bodyPr wrap="square" rtlCol="0">
            <a:spAutoFit/>
          </a:bodyPr>
          <a:lstStyle/>
          <a:p>
            <a:pPr algn="ctr"/>
            <a:r>
              <a:rPr lang="es-MX" sz="4400" b="1" dirty="0">
                <a:solidFill>
                  <a:srgbClr val="0070C0"/>
                </a:solidFill>
                <a:latin typeface="Century Gothic" panose="020B0502020202020204" pitchFamily="34" charset="0"/>
              </a:rPr>
              <a:t>Modelo de equipamiento:  </a:t>
            </a:r>
            <a:r>
              <a:rPr lang="es-MX" sz="4400" dirty="0">
                <a:solidFill>
                  <a:srgbClr val="0070C0"/>
                </a:solidFill>
                <a:latin typeface="Century Gothic" panose="020B0502020202020204" pitchFamily="34" charset="0"/>
              </a:rPr>
              <a:t> </a:t>
            </a:r>
            <a:endParaRPr lang="es-MX" dirty="0">
              <a:solidFill>
                <a:srgbClr val="0070C0"/>
              </a:solidFill>
              <a:latin typeface="Century Gothic" panose="020B0502020202020204" pitchFamily="34" charset="0"/>
            </a:endParaRPr>
          </a:p>
          <a:p>
            <a:endParaRPr lang="es-MX" dirty="0"/>
          </a:p>
        </p:txBody>
      </p:sp>
      <p:pic>
        <p:nvPicPr>
          <p:cNvPr id="2050" name="Picture 2" descr="Resultado de imagen para aula de clases para niÃ±os anim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536" y="2604614"/>
            <a:ext cx="4597759" cy="266092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362215" y="2211525"/>
            <a:ext cx="5600288" cy="3447098"/>
          </a:xfrm>
          <a:prstGeom prst="rect">
            <a:avLst/>
          </a:prstGeom>
          <a:noFill/>
          <a:ln w="57150">
            <a:solidFill>
              <a:srgbClr val="53D2FF"/>
            </a:solidFill>
            <a:prstDash val="dash"/>
          </a:ln>
        </p:spPr>
        <p:txBody>
          <a:bodyPr wrap="square" rtlCol="0">
            <a:spAutoFit/>
          </a:bodyPr>
          <a:lstStyle/>
          <a:p>
            <a:pPr algn="ctr"/>
            <a:r>
              <a:rPr lang="es-MX" sz="2000" dirty="0" smtClean="0"/>
              <a:t>*8 aulas</a:t>
            </a:r>
          </a:p>
          <a:p>
            <a:pPr algn="ctr"/>
            <a:r>
              <a:rPr lang="es-MX" sz="2000" dirty="0" smtClean="0"/>
              <a:t>*Baño de niños</a:t>
            </a:r>
          </a:p>
          <a:p>
            <a:pPr algn="ctr"/>
            <a:r>
              <a:rPr lang="es-MX" sz="2000" dirty="0" smtClean="0"/>
              <a:t>*Baño de niñas</a:t>
            </a:r>
          </a:p>
          <a:p>
            <a:pPr algn="ctr"/>
            <a:r>
              <a:rPr lang="es-MX" sz="2000" dirty="0" smtClean="0"/>
              <a:t>*</a:t>
            </a:r>
            <a:r>
              <a:rPr lang="es-MX" sz="2000" dirty="0"/>
              <a:t>D</a:t>
            </a:r>
            <a:r>
              <a:rPr lang="es-MX" sz="2000" dirty="0" smtClean="0"/>
              <a:t>irección</a:t>
            </a:r>
          </a:p>
          <a:p>
            <a:pPr algn="ctr"/>
            <a:r>
              <a:rPr lang="es-MX" sz="2000" dirty="0" smtClean="0"/>
              <a:t>*Bodega</a:t>
            </a:r>
          </a:p>
          <a:p>
            <a:pPr algn="ctr"/>
            <a:r>
              <a:rPr lang="es-MX" sz="2000" dirty="0" smtClean="0"/>
              <a:t>*Salón de usos múltiples</a:t>
            </a:r>
          </a:p>
          <a:p>
            <a:pPr algn="ctr"/>
            <a:r>
              <a:rPr lang="es-MX" sz="2000" dirty="0" smtClean="0"/>
              <a:t>*Patio de juegos</a:t>
            </a:r>
          </a:p>
          <a:p>
            <a:pPr algn="ctr"/>
            <a:r>
              <a:rPr lang="es-MX" sz="2000" dirty="0" smtClean="0"/>
              <a:t>*Patio cívico</a:t>
            </a:r>
          </a:p>
          <a:p>
            <a:pPr algn="ctr"/>
            <a:r>
              <a:rPr lang="es-MX" sz="2000" dirty="0" smtClean="0"/>
              <a:t>*Entrada</a:t>
            </a:r>
          </a:p>
          <a:p>
            <a:pPr algn="ctr"/>
            <a:r>
              <a:rPr lang="es-MX" sz="2000" dirty="0" smtClean="0"/>
              <a:t>*Estacionamiento</a:t>
            </a:r>
            <a:r>
              <a:rPr lang="es-MX" sz="4400" dirty="0" smtClean="0"/>
              <a:t/>
            </a:r>
            <a:br>
              <a:rPr lang="es-MX" sz="4400" dirty="0" smtClean="0"/>
            </a:br>
            <a:endParaRPr lang="es-MX" dirty="0" smtClean="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2515705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03042" y="618187"/>
            <a:ext cx="8873545" cy="1056066"/>
          </a:xfrm>
          <a:prstGeom prst="rect">
            <a:avLst/>
          </a:prstGeom>
          <a:noFill/>
          <a:ln w="57150">
            <a:solidFill>
              <a:srgbClr val="53D2FF"/>
            </a:solidFill>
            <a:prstDash val="dash"/>
          </a:ln>
        </p:spPr>
        <p:txBody>
          <a:bodyPr wrap="square" rtlCol="0">
            <a:spAutoFit/>
          </a:bodyPr>
          <a:lstStyle/>
          <a:p>
            <a:pPr algn="ctr"/>
            <a:r>
              <a:rPr lang="es-MX" sz="4400" b="1" dirty="0">
                <a:solidFill>
                  <a:srgbClr val="0070C0"/>
                </a:solidFill>
                <a:latin typeface="Century Gothic" panose="020B0502020202020204" pitchFamily="34" charset="0"/>
              </a:rPr>
              <a:t>Instalaciones:  </a:t>
            </a:r>
            <a:r>
              <a:rPr lang="es-MX" sz="4400" dirty="0">
                <a:solidFill>
                  <a:srgbClr val="0070C0"/>
                </a:solidFill>
                <a:latin typeface="Century Gothic" panose="020B0502020202020204" pitchFamily="34" charset="0"/>
              </a:rPr>
              <a:t> </a:t>
            </a:r>
            <a:endParaRPr lang="es-MX" dirty="0">
              <a:solidFill>
                <a:srgbClr val="0070C0"/>
              </a:solidFill>
              <a:latin typeface="Century Gothic" panose="020B0502020202020204" pitchFamily="34" charset="0"/>
            </a:endParaRPr>
          </a:p>
          <a:p>
            <a:endParaRPr lang="es-MX" dirty="0"/>
          </a:p>
        </p:txBody>
      </p:sp>
      <p:pic>
        <p:nvPicPr>
          <p:cNvPr id="6" name="Imagen 5" descr="Imagen que contiene captura de pantalla&#10;&#10;Descripción generada con confianza muy alta">
            <a:extLst>
              <a:ext uri="{FF2B5EF4-FFF2-40B4-BE49-F238E27FC236}">
                <a16:creationId xmlns:a16="http://schemas.microsoft.com/office/drawing/2014/main" id="{AD921B24-99C0-4175-88AD-93CC01493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0792" y="1906945"/>
            <a:ext cx="3947960" cy="4951055"/>
          </a:xfrm>
          <a:prstGeom prst="rect">
            <a:avLst/>
          </a:prstGeom>
        </p:spPr>
      </p:pic>
    </p:spTree>
    <p:extLst>
      <p:ext uri="{BB962C8B-B14F-4D97-AF65-F5344CB8AC3E}">
        <p14:creationId xmlns:p14="http://schemas.microsoft.com/office/powerpoint/2010/main" val="269663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36371" y="888643"/>
            <a:ext cx="10174311" cy="1723549"/>
          </a:xfrm>
          <a:prstGeom prst="rect">
            <a:avLst/>
          </a:prstGeom>
          <a:noFill/>
          <a:ln w="57150">
            <a:solidFill>
              <a:srgbClr val="53D2FF"/>
            </a:solidFill>
            <a:prstDash val="dash"/>
          </a:ln>
        </p:spPr>
        <p:txBody>
          <a:bodyPr wrap="square" rtlCol="0">
            <a:spAutoFit/>
          </a:bodyPr>
          <a:lstStyle/>
          <a:p>
            <a:pPr algn="ctr"/>
            <a:r>
              <a:rPr lang="es-MX" sz="4400" b="1" dirty="0">
                <a:solidFill>
                  <a:srgbClr val="0070C0"/>
                </a:solidFill>
                <a:latin typeface="Century Gothic" panose="020B0502020202020204" pitchFamily="34" charset="0"/>
              </a:rPr>
              <a:t>Nombre de la institución educativa</a:t>
            </a:r>
            <a:r>
              <a:rPr lang="es-MX" sz="4400" b="1" dirty="0" smtClean="0">
                <a:solidFill>
                  <a:srgbClr val="0070C0"/>
                </a:solidFill>
                <a:latin typeface="Century Gothic" panose="020B0502020202020204" pitchFamily="34" charset="0"/>
              </a:rPr>
              <a:t>:</a:t>
            </a:r>
          </a:p>
          <a:p>
            <a:pPr algn="ctr"/>
            <a:r>
              <a:rPr lang="es-MX" sz="4400" b="1" dirty="0" smtClean="0">
                <a:latin typeface="Century Gothic" panose="020B0502020202020204" pitchFamily="34" charset="0"/>
              </a:rPr>
              <a:t>Colegio San Martin</a:t>
            </a:r>
            <a:r>
              <a:rPr lang="es-MX" sz="4400" b="1" dirty="0" smtClean="0">
                <a:solidFill>
                  <a:srgbClr val="0070C0"/>
                </a:solidFill>
                <a:latin typeface="Century Gothic" panose="020B0502020202020204" pitchFamily="34" charset="0"/>
              </a:rPr>
              <a:t>  </a:t>
            </a:r>
            <a:r>
              <a:rPr lang="es-MX" sz="4400" dirty="0" smtClean="0">
                <a:solidFill>
                  <a:srgbClr val="0070C0"/>
                </a:solidFill>
                <a:latin typeface="Century Gothic" panose="020B0502020202020204" pitchFamily="34" charset="0"/>
              </a:rPr>
              <a:t> </a:t>
            </a:r>
            <a:endParaRPr lang="es-MX" dirty="0">
              <a:solidFill>
                <a:srgbClr val="0070C0"/>
              </a:solidFill>
              <a:latin typeface="Century Gothic" panose="020B0502020202020204" pitchFamily="34" charset="0"/>
            </a:endParaRPr>
          </a:p>
          <a:p>
            <a:endParaRPr lang="es-MX" dirty="0"/>
          </a:p>
        </p:txBody>
      </p:sp>
      <p:pic>
        <p:nvPicPr>
          <p:cNvPr id="5" name="Imagen 4"/>
          <p:cNvPicPr>
            <a:picLocks noChangeAspect="1"/>
          </p:cNvPicPr>
          <p:nvPr/>
        </p:nvPicPr>
        <p:blipFill>
          <a:blip r:embed="rId2"/>
          <a:stretch>
            <a:fillRect/>
          </a:stretch>
        </p:blipFill>
        <p:spPr>
          <a:xfrm>
            <a:off x="3998890" y="3475033"/>
            <a:ext cx="4179194" cy="2897747"/>
          </a:xfrm>
          <a:prstGeom prst="rect">
            <a:avLst/>
          </a:prstGeom>
        </p:spPr>
      </p:pic>
    </p:spTree>
    <p:extLst>
      <p:ext uri="{BB962C8B-B14F-4D97-AF65-F5344CB8AC3E}">
        <p14:creationId xmlns:p14="http://schemas.microsoft.com/office/powerpoint/2010/main" val="688087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37893" y="1120462"/>
            <a:ext cx="8075054" cy="1723549"/>
          </a:xfrm>
          <a:prstGeom prst="rect">
            <a:avLst/>
          </a:prstGeom>
          <a:noFill/>
          <a:ln w="57150">
            <a:solidFill>
              <a:srgbClr val="53D2FF"/>
            </a:solidFill>
            <a:prstDash val="dash"/>
          </a:ln>
        </p:spPr>
        <p:txBody>
          <a:bodyPr wrap="square" rtlCol="0">
            <a:spAutoFit/>
          </a:bodyPr>
          <a:lstStyle/>
          <a:p>
            <a:pPr algn="ctr"/>
            <a:r>
              <a:rPr lang="es-MX" sz="4400" b="1" dirty="0">
                <a:solidFill>
                  <a:srgbClr val="0070C0"/>
                </a:solidFill>
                <a:latin typeface="Century Gothic" panose="020B0502020202020204" pitchFamily="34" charset="0"/>
              </a:rPr>
              <a:t>Nivel:</a:t>
            </a:r>
          </a:p>
          <a:p>
            <a:pPr algn="ctr"/>
            <a:r>
              <a:rPr lang="es-MX" sz="4000" dirty="0">
                <a:latin typeface="Century Gothic" panose="020B0502020202020204" pitchFamily="34" charset="0"/>
              </a:rPr>
              <a:t>Preescolar</a:t>
            </a:r>
            <a:r>
              <a:rPr lang="es-MX" sz="4400" b="1" dirty="0">
                <a:solidFill>
                  <a:srgbClr val="0070C0"/>
                </a:solidFill>
                <a:latin typeface="Century Gothic" panose="020B0502020202020204" pitchFamily="34" charset="0"/>
              </a:rPr>
              <a:t>   </a:t>
            </a:r>
            <a:r>
              <a:rPr lang="es-MX" sz="4400" dirty="0">
                <a:solidFill>
                  <a:srgbClr val="0070C0"/>
                </a:solidFill>
                <a:latin typeface="Century Gothic" panose="020B0502020202020204" pitchFamily="34" charset="0"/>
              </a:rPr>
              <a:t> </a:t>
            </a:r>
            <a:endParaRPr lang="es-MX" dirty="0">
              <a:solidFill>
                <a:srgbClr val="0070C0"/>
              </a:solidFill>
              <a:latin typeface="Century Gothic" panose="020B0502020202020204" pitchFamily="34" charset="0"/>
            </a:endParaRPr>
          </a:p>
          <a:p>
            <a:endParaRPr lang="es-MX" dirty="0"/>
          </a:p>
        </p:txBody>
      </p:sp>
      <p:pic>
        <p:nvPicPr>
          <p:cNvPr id="1026" name="Picture 2" descr="Resultado de imagen para nivel preescolar anim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358" y="3490175"/>
            <a:ext cx="4082603" cy="24727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niÃ±os de preescolar animad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5999" y="3490175"/>
            <a:ext cx="4082603" cy="2472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932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99389" y="235316"/>
            <a:ext cx="10174311" cy="1723549"/>
          </a:xfrm>
          <a:prstGeom prst="rect">
            <a:avLst/>
          </a:prstGeom>
          <a:noFill/>
          <a:ln w="57150">
            <a:solidFill>
              <a:srgbClr val="53D2FF"/>
            </a:solidFill>
            <a:prstDash val="dash"/>
          </a:ln>
        </p:spPr>
        <p:txBody>
          <a:bodyPr wrap="square" rtlCol="0">
            <a:spAutoFit/>
          </a:bodyPr>
          <a:lstStyle/>
          <a:p>
            <a:pPr algn="ctr"/>
            <a:r>
              <a:rPr lang="es-MX" sz="4400" b="1" dirty="0">
                <a:solidFill>
                  <a:srgbClr val="0070C0"/>
                </a:solidFill>
                <a:latin typeface="Century Gothic" panose="020B0502020202020204" pitchFamily="34" charset="0"/>
              </a:rPr>
              <a:t>Escudo: </a:t>
            </a:r>
          </a:p>
          <a:p>
            <a:pPr algn="ctr"/>
            <a:r>
              <a:rPr lang="es-MX" sz="4400" b="1" dirty="0">
                <a:solidFill>
                  <a:srgbClr val="0070C0"/>
                </a:solidFill>
                <a:latin typeface="Century Gothic" panose="020B0502020202020204" pitchFamily="34" charset="0"/>
              </a:rPr>
              <a:t> </a:t>
            </a:r>
            <a:r>
              <a:rPr lang="es-MX" sz="4400" dirty="0">
                <a:solidFill>
                  <a:srgbClr val="0070C0"/>
                </a:solidFill>
                <a:latin typeface="Century Gothic" panose="020B0502020202020204" pitchFamily="34" charset="0"/>
              </a:rPr>
              <a:t> </a:t>
            </a:r>
            <a:endParaRPr lang="es-MX" dirty="0">
              <a:solidFill>
                <a:srgbClr val="0070C0"/>
              </a:solidFill>
              <a:latin typeface="Century Gothic" panose="020B0502020202020204" pitchFamily="34" charset="0"/>
            </a:endParaRPr>
          </a:p>
          <a:p>
            <a:endParaRPr lang="es-MX" dirty="0"/>
          </a:p>
        </p:txBody>
      </p:sp>
      <p:pic>
        <p:nvPicPr>
          <p:cNvPr id="2052" name="Picture 4" descr="Resultado de imagen para escudo de educacion inicial argent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7727" y="2385168"/>
            <a:ext cx="5238207" cy="3526971"/>
          </a:xfrm>
          <a:prstGeom prst="rect">
            <a:avLst/>
          </a:prstGeom>
          <a:noFill/>
          <a:extLst>
            <a:ext uri="{909E8E84-426E-40DD-AFC4-6F175D3DCCD1}">
              <a14:hiddenFill xmlns:a14="http://schemas.microsoft.com/office/drawing/2010/main">
                <a:solidFill>
                  <a:srgbClr val="FFFFFF"/>
                </a:solidFill>
              </a14:hiddenFill>
            </a:ext>
          </a:extLst>
        </p:spPr>
      </p:pic>
      <p:sp>
        <p:nvSpPr>
          <p:cNvPr id="3" name="Elipse 2"/>
          <p:cNvSpPr/>
          <p:nvPr/>
        </p:nvSpPr>
        <p:spPr>
          <a:xfrm>
            <a:off x="3239588" y="2377441"/>
            <a:ext cx="5969726" cy="453281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4" name="CuadroTexto 3"/>
          <p:cNvSpPr txBox="1"/>
          <p:nvPr/>
        </p:nvSpPr>
        <p:spPr>
          <a:xfrm rot="1011247">
            <a:off x="3691104" y="5773640"/>
            <a:ext cx="3762103" cy="276999"/>
          </a:xfrm>
          <a:prstGeom prst="rect">
            <a:avLst/>
          </a:prstGeom>
          <a:noFill/>
        </p:spPr>
        <p:txBody>
          <a:bodyPr wrap="square" rtlCol="0">
            <a:spAutoFit/>
          </a:bodyPr>
          <a:lstStyle/>
          <a:p>
            <a:r>
              <a:rPr lang="es-MX" sz="1200" dirty="0"/>
              <a:t>EL PRINCIPIO DE LA EDUCACION </a:t>
            </a:r>
          </a:p>
        </p:txBody>
      </p:sp>
      <p:sp>
        <p:nvSpPr>
          <p:cNvPr id="5" name="CuadroTexto 4"/>
          <p:cNvSpPr txBox="1"/>
          <p:nvPr/>
        </p:nvSpPr>
        <p:spPr>
          <a:xfrm rot="20541816">
            <a:off x="5998033" y="5515586"/>
            <a:ext cx="3069771" cy="276999"/>
          </a:xfrm>
          <a:prstGeom prst="rect">
            <a:avLst/>
          </a:prstGeom>
          <a:noFill/>
        </p:spPr>
        <p:txBody>
          <a:bodyPr wrap="square" rtlCol="0">
            <a:spAutoFit/>
          </a:bodyPr>
          <a:lstStyle/>
          <a:p>
            <a:r>
              <a:rPr lang="es-MX" sz="1200" dirty="0"/>
              <a:t>ES PREDICAR CON EL EJEMPLO.</a:t>
            </a:r>
          </a:p>
        </p:txBody>
      </p:sp>
    </p:spTree>
    <p:extLst>
      <p:ext uri="{BB962C8B-B14F-4D97-AF65-F5344CB8AC3E}">
        <p14:creationId xmlns:p14="http://schemas.microsoft.com/office/powerpoint/2010/main" val="4185566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78038" y="759855"/>
            <a:ext cx="9594761" cy="3631763"/>
          </a:xfrm>
          <a:prstGeom prst="rect">
            <a:avLst/>
          </a:prstGeom>
          <a:noFill/>
          <a:ln w="57150">
            <a:solidFill>
              <a:srgbClr val="53D2FF"/>
            </a:solidFill>
            <a:prstDash val="dash"/>
          </a:ln>
        </p:spPr>
        <p:txBody>
          <a:bodyPr wrap="square" rtlCol="0">
            <a:spAutoFit/>
          </a:bodyPr>
          <a:lstStyle/>
          <a:p>
            <a:pPr algn="ctr"/>
            <a:r>
              <a:rPr lang="es-MX" sz="4000" b="1" dirty="0">
                <a:solidFill>
                  <a:srgbClr val="0070C0"/>
                </a:solidFill>
                <a:latin typeface="Century Gothic" panose="020B0502020202020204" pitchFamily="34" charset="0"/>
              </a:rPr>
              <a:t>Mascota:</a:t>
            </a:r>
          </a:p>
          <a:p>
            <a:pPr algn="ctr"/>
            <a:r>
              <a:rPr lang="es-MX" sz="2400" b="1" dirty="0">
                <a:latin typeface="Century Gothic" panose="020B0502020202020204" pitchFamily="34" charset="0"/>
              </a:rPr>
              <a:t>El perro</a:t>
            </a:r>
          </a:p>
          <a:p>
            <a:pPr algn="ctr"/>
            <a:r>
              <a:rPr lang="es-MX" sz="2400" dirty="0">
                <a:latin typeface="Century Gothic" panose="020B0502020202020204" pitchFamily="34" charset="0"/>
              </a:rPr>
              <a:t>El perro es el mejor y más fiel amigo del hombre, además de una agradable compañía para toda la vida.</a:t>
            </a:r>
          </a:p>
          <a:p>
            <a:pPr algn="ctr"/>
            <a:r>
              <a:rPr lang="es-MX" sz="2400" dirty="0">
                <a:latin typeface="Century Gothic" panose="020B0502020202020204" pitchFamily="34" charset="0"/>
              </a:rPr>
              <a:t>Cuando un amigo canino entra en nuestras vidas, el tono vital de la casa se eleva, es más positivo, más relajado, más amable y divertido. Ellos afianzan el sentimiento de seguridad y confianza de las personas que los cuidan.</a:t>
            </a:r>
            <a:endParaRPr lang="es-MX" sz="2400" b="1" dirty="0">
              <a:latin typeface="Century Gothic" panose="020B0502020202020204" pitchFamily="34" charset="0"/>
            </a:endParaRPr>
          </a:p>
          <a:p>
            <a:pPr algn="ctr"/>
            <a:endParaRPr lang="es-MX" dirty="0">
              <a:solidFill>
                <a:srgbClr val="0070C0"/>
              </a:solidFill>
              <a:latin typeface="Century Gothic" panose="020B0502020202020204" pitchFamily="34" charset="0"/>
            </a:endParaRPr>
          </a:p>
        </p:txBody>
      </p:sp>
      <p:pic>
        <p:nvPicPr>
          <p:cNvPr id="3" name="Imagen 2"/>
          <p:cNvPicPr>
            <a:picLocks noChangeAspect="1"/>
          </p:cNvPicPr>
          <p:nvPr/>
        </p:nvPicPr>
        <p:blipFill>
          <a:blip r:embed="rId2"/>
          <a:stretch>
            <a:fillRect/>
          </a:stretch>
        </p:blipFill>
        <p:spPr>
          <a:xfrm>
            <a:off x="9002332" y="3515932"/>
            <a:ext cx="2640169" cy="3050194"/>
          </a:xfrm>
          <a:prstGeom prst="rect">
            <a:avLst/>
          </a:prstGeom>
        </p:spPr>
      </p:pic>
    </p:spTree>
    <p:extLst>
      <p:ext uri="{BB962C8B-B14F-4D97-AF65-F5344CB8AC3E}">
        <p14:creationId xmlns:p14="http://schemas.microsoft.com/office/powerpoint/2010/main" val="1182347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35888" y="510188"/>
            <a:ext cx="8693240" cy="3262432"/>
          </a:xfrm>
          <a:prstGeom prst="rect">
            <a:avLst/>
          </a:prstGeom>
          <a:noFill/>
          <a:ln w="57150">
            <a:solidFill>
              <a:srgbClr val="53D2FF"/>
            </a:solidFill>
            <a:prstDash val="dash"/>
          </a:ln>
        </p:spPr>
        <p:txBody>
          <a:bodyPr wrap="square" rtlCol="0">
            <a:spAutoFit/>
          </a:bodyPr>
          <a:lstStyle/>
          <a:p>
            <a:pPr algn="ctr"/>
            <a:r>
              <a:rPr lang="es-MX" sz="4400" b="1" dirty="0">
                <a:solidFill>
                  <a:srgbClr val="0070C0"/>
                </a:solidFill>
                <a:latin typeface="Century Gothic" panose="020B0502020202020204" pitchFamily="34" charset="0"/>
              </a:rPr>
              <a:t>Objetivo: </a:t>
            </a:r>
          </a:p>
          <a:p>
            <a:pPr algn="ctr">
              <a:lnSpc>
                <a:spcPct val="200000"/>
              </a:lnSpc>
            </a:pPr>
            <a:r>
              <a:rPr lang="es-MX" dirty="0"/>
              <a:t>Permitir a todas las personas  que desarrollen todas sus capacidades y talentos sin distinciones, es decir, que todas las personas evolucionen independientemente de sus características evolutivas, personales, sociales y culturales. Tener una educación adecuada al nivel y a la necesidades de la sociedad.</a:t>
            </a:r>
            <a:endParaRPr lang="es-MX" dirty="0">
              <a:solidFill>
                <a:srgbClr val="0070C0"/>
              </a:solidFill>
              <a:latin typeface="Century Gothic" panose="020B0502020202020204" pitchFamily="34" charset="0"/>
            </a:endParaRPr>
          </a:p>
          <a:p>
            <a:endParaRPr lang="es-MX" dirty="0"/>
          </a:p>
        </p:txBody>
      </p:sp>
      <p:pic>
        <p:nvPicPr>
          <p:cNvPr id="1026" name="Picture 2" descr="Resultado de imagen para EDUCACION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829" y="3866606"/>
            <a:ext cx="4524717" cy="2991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958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75009" y="579907"/>
            <a:ext cx="9440215" cy="5878532"/>
          </a:xfrm>
          <a:prstGeom prst="rect">
            <a:avLst/>
          </a:prstGeom>
          <a:noFill/>
          <a:ln w="57150">
            <a:solidFill>
              <a:srgbClr val="53D2FF"/>
            </a:solidFill>
            <a:prstDash val="dash"/>
          </a:ln>
        </p:spPr>
        <p:txBody>
          <a:bodyPr wrap="square" rtlCol="0">
            <a:spAutoFit/>
          </a:bodyPr>
          <a:lstStyle/>
          <a:p>
            <a:pPr algn="ctr"/>
            <a:r>
              <a:rPr lang="es-MX" sz="4000" b="1" dirty="0">
                <a:solidFill>
                  <a:srgbClr val="0070C0"/>
                </a:solidFill>
                <a:latin typeface="Century Gothic" panose="020B0502020202020204" pitchFamily="34" charset="0"/>
              </a:rPr>
              <a:t>Valores:</a:t>
            </a:r>
          </a:p>
          <a:p>
            <a:pPr lvl="0" algn="just">
              <a:lnSpc>
                <a:spcPct val="150000"/>
              </a:lnSpc>
            </a:pPr>
            <a:r>
              <a:rPr lang="es-MX" sz="1600" dirty="0">
                <a:solidFill>
                  <a:prstClr val="black"/>
                </a:solidFill>
                <a:latin typeface="Century Gothic" panose="020B0502020202020204" pitchFamily="34" charset="0"/>
              </a:rPr>
              <a:t>Para nuestra institución son muy importantes los valores porque en el proceso de enseñanza/aprendizaje se transmiten contenidos pero inevitablemente también algún valor, por esta razón consideramos los siguientes valores:  </a:t>
            </a:r>
          </a:p>
          <a:p>
            <a:pPr marL="285750" lvl="0" indent="-285750" algn="just">
              <a:lnSpc>
                <a:spcPct val="150000"/>
              </a:lnSpc>
              <a:buFont typeface="Arial" panose="020B0604020202020204" pitchFamily="34" charset="0"/>
              <a:buChar char="•"/>
            </a:pPr>
            <a:r>
              <a:rPr lang="es-MX" sz="1600" b="1" dirty="0">
                <a:solidFill>
                  <a:prstClr val="black"/>
                </a:solidFill>
                <a:latin typeface="Century Gothic" panose="020B0502020202020204" pitchFamily="34" charset="0"/>
              </a:rPr>
              <a:t>Curiosidad: </a:t>
            </a:r>
            <a:r>
              <a:rPr lang="es-MX" sz="1600" dirty="0">
                <a:solidFill>
                  <a:prstClr val="black"/>
                </a:solidFill>
                <a:latin typeface="Century Gothic" panose="020B0502020202020204" pitchFamily="34" charset="0"/>
              </a:rPr>
              <a:t>Tiene que ver con el espíritu investigador, con las ganas de conocer lo que nos rodea. Es el motor del aprendizaje. “El aburrimiento se cura con curiosidad. La curiosidad no se cura con nada.” </a:t>
            </a:r>
          </a:p>
          <a:p>
            <a:pPr marL="285750" lvl="0" indent="-285750" algn="just">
              <a:lnSpc>
                <a:spcPct val="150000"/>
              </a:lnSpc>
              <a:buFont typeface="Arial" panose="020B0604020202020204" pitchFamily="34" charset="0"/>
              <a:buChar char="•"/>
            </a:pPr>
            <a:r>
              <a:rPr lang="es-MX" sz="1600" b="1" dirty="0">
                <a:solidFill>
                  <a:prstClr val="black"/>
                </a:solidFill>
                <a:latin typeface="Century Gothic" panose="020B0502020202020204" pitchFamily="34" charset="0"/>
              </a:rPr>
              <a:t>Autonomía: </a:t>
            </a:r>
            <a:r>
              <a:rPr lang="es-MX" sz="1600" dirty="0">
                <a:solidFill>
                  <a:prstClr val="black"/>
                </a:solidFill>
                <a:latin typeface="Century Gothic" panose="020B0502020202020204" pitchFamily="34" charset="0"/>
              </a:rPr>
              <a:t>Ser capaz de hacer ciertas cosas por uno mismo, sin depender de nadie. También tiene que ver con tener ideas propias. </a:t>
            </a:r>
          </a:p>
          <a:p>
            <a:pPr marL="285750" lvl="0" indent="-285750" algn="just">
              <a:lnSpc>
                <a:spcPct val="150000"/>
              </a:lnSpc>
              <a:buFont typeface="Arial" panose="020B0604020202020204" pitchFamily="34" charset="0"/>
              <a:buChar char="•"/>
            </a:pPr>
            <a:r>
              <a:rPr lang="es-MX" sz="1600" b="1" dirty="0">
                <a:solidFill>
                  <a:prstClr val="black"/>
                </a:solidFill>
                <a:latin typeface="Century Gothic" panose="020B0502020202020204" pitchFamily="34" charset="0"/>
              </a:rPr>
              <a:t>Creatividad: </a:t>
            </a:r>
            <a:r>
              <a:rPr lang="es-MX" sz="1600" dirty="0">
                <a:solidFill>
                  <a:prstClr val="black"/>
                </a:solidFill>
                <a:latin typeface="Century Gothic" panose="020B0502020202020204" pitchFamily="34" charset="0"/>
              </a:rPr>
              <a:t>Dar soluciones distintas a situaciones comunes o buscar respuestas a nuevas situaciones. Significa buscar nuevos caminos, cambiar la mirada o la perspectiva.</a:t>
            </a:r>
          </a:p>
          <a:p>
            <a:pPr marL="285750" lvl="0" indent="-285750" algn="just">
              <a:lnSpc>
                <a:spcPct val="150000"/>
              </a:lnSpc>
              <a:buFont typeface="Arial" panose="020B0604020202020204" pitchFamily="34" charset="0"/>
              <a:buChar char="•"/>
            </a:pPr>
            <a:r>
              <a:rPr lang="es-MX" sz="1600" b="1" dirty="0">
                <a:solidFill>
                  <a:prstClr val="black"/>
                </a:solidFill>
                <a:latin typeface="Century Gothic" panose="020B0502020202020204" pitchFamily="34" charset="0"/>
              </a:rPr>
              <a:t>Tolerancia: </a:t>
            </a:r>
            <a:r>
              <a:rPr lang="es-MX" sz="1600" dirty="0">
                <a:solidFill>
                  <a:prstClr val="black"/>
                </a:solidFill>
                <a:latin typeface="Century Gothic" panose="020B0502020202020204" pitchFamily="34" charset="0"/>
              </a:rPr>
              <a:t>Es la base para la vida en sociedad. Es tener respeto por las personas con las que convivimos aunque puedan tener diferente cultura, religión, opiniones políticas, etc. </a:t>
            </a:r>
          </a:p>
          <a:p>
            <a:pPr marL="285750" lvl="0" indent="-285750" algn="just">
              <a:lnSpc>
                <a:spcPct val="150000"/>
              </a:lnSpc>
              <a:buFont typeface="Arial" panose="020B0604020202020204" pitchFamily="34" charset="0"/>
              <a:buChar char="•"/>
            </a:pPr>
            <a:r>
              <a:rPr lang="es-MX" sz="1600" b="1" dirty="0">
                <a:solidFill>
                  <a:prstClr val="black"/>
                </a:solidFill>
                <a:latin typeface="Century Gothic" panose="020B0502020202020204" pitchFamily="34" charset="0"/>
              </a:rPr>
              <a:t>Responsabilidad: </a:t>
            </a:r>
            <a:r>
              <a:rPr lang="es-MX" sz="1600" dirty="0">
                <a:solidFill>
                  <a:prstClr val="black"/>
                </a:solidFill>
                <a:latin typeface="Century Gothic" panose="020B0502020202020204" pitchFamily="34" charset="0"/>
              </a:rPr>
              <a:t>Ser conscientes de que lo que hacemos o lo que dejamos de hacer puede tener sobre los demás o sobre uno mismo ciertas consecuencias.</a:t>
            </a:r>
          </a:p>
        </p:txBody>
      </p:sp>
      <p:pic>
        <p:nvPicPr>
          <p:cNvPr id="3074" name="Picture 2" descr="Resultado de imagen para niÃ±o creativo anima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14" y="119502"/>
            <a:ext cx="1678081" cy="11941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responsabilidad anim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9103" y="119502"/>
            <a:ext cx="1752192" cy="16835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2623" y="4984124"/>
            <a:ext cx="1575513" cy="1764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9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04858" y="422695"/>
            <a:ext cx="10157339" cy="4278094"/>
          </a:xfrm>
          <a:prstGeom prst="rect">
            <a:avLst/>
          </a:prstGeom>
          <a:noFill/>
          <a:ln w="57150">
            <a:solidFill>
              <a:srgbClr val="53D2FF"/>
            </a:solidFill>
            <a:prstDash val="dash"/>
          </a:ln>
        </p:spPr>
        <p:txBody>
          <a:bodyPr wrap="square" rtlCol="0">
            <a:spAutoFit/>
          </a:bodyPr>
          <a:lstStyle/>
          <a:p>
            <a:pPr algn="ctr"/>
            <a:r>
              <a:rPr lang="es-MX" sz="4400" b="1" dirty="0">
                <a:solidFill>
                  <a:srgbClr val="0070C0"/>
                </a:solidFill>
                <a:latin typeface="Century Gothic" panose="020B0502020202020204" pitchFamily="34" charset="0"/>
              </a:rPr>
              <a:t>Servicios</a:t>
            </a:r>
          </a:p>
          <a:p>
            <a:pPr algn="just">
              <a:lnSpc>
                <a:spcPct val="150000"/>
              </a:lnSpc>
            </a:pPr>
            <a:r>
              <a:rPr lang="es-MX" sz="2000" dirty="0">
                <a:latin typeface="Century Gothic" panose="020B0502020202020204" pitchFamily="34" charset="0"/>
              </a:rPr>
              <a:t>Además de las clases curriculares la institución ofrece diferentes talleres para un mejor desempeño físico e intelectual de los alumnos.</a:t>
            </a:r>
          </a:p>
          <a:p>
            <a:pPr marL="342900" indent="-342900" algn="just">
              <a:lnSpc>
                <a:spcPct val="150000"/>
              </a:lnSpc>
              <a:buFont typeface="Arial" panose="020B0604020202020204" pitchFamily="34" charset="0"/>
              <a:buChar char="•"/>
            </a:pPr>
            <a:r>
              <a:rPr lang="es-MX" sz="2000" dirty="0">
                <a:latin typeface="Century Gothic" panose="020B0502020202020204" pitchFamily="34" charset="0"/>
              </a:rPr>
              <a:t>Clases de ingles y computación impartidas dentro del horario escolar</a:t>
            </a:r>
          </a:p>
          <a:p>
            <a:pPr marL="342900" indent="-342900" algn="just">
              <a:lnSpc>
                <a:spcPct val="150000"/>
              </a:lnSpc>
              <a:buFont typeface="Arial" panose="020B0604020202020204" pitchFamily="34" charset="0"/>
              <a:buChar char="•"/>
            </a:pPr>
            <a:r>
              <a:rPr lang="es-MX" sz="2000" dirty="0">
                <a:latin typeface="Century Gothic" panose="020B0502020202020204" pitchFamily="34" charset="0"/>
              </a:rPr>
              <a:t>Talleres de futbol y basquetbol para los niños y para las niñas clases de ballet, estas serán después del horario escolar y tienen un costo de recuperación</a:t>
            </a:r>
          </a:p>
          <a:p>
            <a:pPr marL="342900" indent="-342900" algn="just">
              <a:lnSpc>
                <a:spcPct val="150000"/>
              </a:lnSpc>
              <a:buFont typeface="Arial" panose="020B0604020202020204" pitchFamily="34" charset="0"/>
              <a:buChar char="•"/>
            </a:pPr>
            <a:r>
              <a:rPr lang="es-MX" sz="2000" dirty="0">
                <a:latin typeface="Century Gothic" panose="020B0502020202020204" pitchFamily="34" charset="0"/>
              </a:rPr>
              <a:t>Además se cuenta con un horario de estancia para los padres de familia que no pueden recoger a sus hijos a la hora marcada</a:t>
            </a:r>
            <a:endParaRPr lang="es-MX" dirty="0">
              <a:latin typeface="Century Gothic" panose="020B0502020202020204" pitchFamily="34" charset="0"/>
            </a:endParaRPr>
          </a:p>
          <a:p>
            <a:endParaRPr lang="es-MX" dirty="0"/>
          </a:p>
        </p:txBody>
      </p:sp>
      <p:pic>
        <p:nvPicPr>
          <p:cNvPr id="3" name="Imagen 2"/>
          <p:cNvPicPr>
            <a:picLocks noChangeAspect="1"/>
          </p:cNvPicPr>
          <p:nvPr/>
        </p:nvPicPr>
        <p:blipFill>
          <a:blip r:embed="rId2"/>
          <a:stretch>
            <a:fillRect/>
          </a:stretch>
        </p:blipFill>
        <p:spPr>
          <a:xfrm>
            <a:off x="1159097" y="4337855"/>
            <a:ext cx="2398154" cy="2398154"/>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866" y="4304206"/>
            <a:ext cx="1953295" cy="2465451"/>
          </a:xfrm>
          <a:prstGeom prst="rect">
            <a:avLst/>
          </a:prstGeom>
        </p:spPr>
      </p:pic>
      <p:pic>
        <p:nvPicPr>
          <p:cNvPr id="5" name="Imagen 4"/>
          <p:cNvPicPr>
            <a:picLocks noChangeAspect="1"/>
          </p:cNvPicPr>
          <p:nvPr/>
        </p:nvPicPr>
        <p:blipFill>
          <a:blip r:embed="rId4"/>
          <a:stretch>
            <a:fillRect/>
          </a:stretch>
        </p:blipFill>
        <p:spPr>
          <a:xfrm>
            <a:off x="9019706" y="4375508"/>
            <a:ext cx="2927596" cy="2205824"/>
          </a:xfrm>
          <a:prstGeom prst="rect">
            <a:avLst/>
          </a:prstGeom>
        </p:spPr>
      </p:pic>
    </p:spTree>
    <p:extLst>
      <p:ext uri="{BB962C8B-B14F-4D97-AF65-F5344CB8AC3E}">
        <p14:creationId xmlns:p14="http://schemas.microsoft.com/office/powerpoint/2010/main" val="4286035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12890" y="695460"/>
            <a:ext cx="9156880" cy="4616648"/>
          </a:xfrm>
          <a:prstGeom prst="rect">
            <a:avLst/>
          </a:prstGeom>
          <a:noFill/>
          <a:ln w="57150">
            <a:solidFill>
              <a:srgbClr val="53D2FF"/>
            </a:solidFill>
            <a:prstDash val="dash"/>
          </a:ln>
        </p:spPr>
        <p:txBody>
          <a:bodyPr wrap="square" rtlCol="0">
            <a:spAutoFit/>
          </a:bodyPr>
          <a:lstStyle/>
          <a:p>
            <a:pPr algn="ctr"/>
            <a:r>
              <a:rPr lang="es-MX" sz="4400" b="1" dirty="0">
                <a:solidFill>
                  <a:srgbClr val="0070C0"/>
                </a:solidFill>
                <a:latin typeface="Century Gothic" panose="020B0502020202020204" pitchFamily="34" charset="0"/>
              </a:rPr>
              <a:t>Modelo pedagógico: </a:t>
            </a:r>
          </a:p>
          <a:p>
            <a:pPr algn="ctr"/>
            <a:r>
              <a:rPr lang="es-MX" dirty="0"/>
              <a:t>EDUCACIÓN INICIAL:</a:t>
            </a:r>
            <a:r>
              <a:rPr lang="es-MX" sz="4400" dirty="0"/>
              <a:t/>
            </a:r>
            <a:br>
              <a:rPr lang="es-MX" sz="4400" dirty="0"/>
            </a:br>
            <a:r>
              <a:rPr lang="es-MX" dirty="0"/>
              <a:t>Sólo las salas de 4 y 5 años son obligatorias.</a:t>
            </a:r>
            <a:r>
              <a:rPr lang="es-MX" sz="4400" dirty="0"/>
              <a:t/>
            </a:r>
            <a:br>
              <a:rPr lang="es-MX" sz="4400" dirty="0"/>
            </a:br>
            <a:r>
              <a:rPr lang="es-MX" dirty="0"/>
              <a:t>Universal para las instituciones de enseñanza pública o privada:</a:t>
            </a:r>
            <a:r>
              <a:rPr lang="es-MX" sz="4400" dirty="0"/>
              <a:t/>
            </a:r>
            <a:br>
              <a:rPr lang="es-MX" sz="4400" dirty="0"/>
            </a:br>
            <a:r>
              <a:rPr lang="es-MX" sz="4400" dirty="0"/>
              <a:t/>
            </a:r>
            <a:br>
              <a:rPr lang="es-MX" sz="4400" dirty="0"/>
            </a:br>
            <a:r>
              <a:rPr lang="es-MX" dirty="0"/>
              <a:t>Lactantes (45 días - 1 año)</a:t>
            </a:r>
            <a:r>
              <a:rPr lang="es-MX" sz="4400" dirty="0"/>
              <a:t/>
            </a:r>
            <a:br>
              <a:rPr lang="es-MX" sz="4400" dirty="0"/>
            </a:br>
            <a:r>
              <a:rPr lang="es-MX" dirty="0"/>
              <a:t>Deambuladores (1 año - 2 años)</a:t>
            </a:r>
            <a:r>
              <a:rPr lang="es-MX" sz="4400" dirty="0"/>
              <a:t/>
            </a:r>
            <a:br>
              <a:rPr lang="es-MX" sz="4400" dirty="0"/>
            </a:br>
            <a:r>
              <a:rPr lang="es-MX" dirty="0"/>
              <a:t>Sala de 2 años</a:t>
            </a:r>
            <a:r>
              <a:rPr lang="es-MX" sz="4400" dirty="0"/>
              <a:t/>
            </a:r>
            <a:br>
              <a:rPr lang="es-MX" sz="4400" dirty="0"/>
            </a:br>
            <a:r>
              <a:rPr lang="es-MX" dirty="0"/>
              <a:t>Sala de 3 años (primera sala del "jardín de infantes")</a:t>
            </a:r>
            <a:r>
              <a:rPr lang="es-MX" sz="4400" dirty="0"/>
              <a:t/>
            </a:r>
            <a:br>
              <a:rPr lang="es-MX" sz="4400" dirty="0"/>
            </a:br>
            <a:r>
              <a:rPr lang="es-MX" dirty="0"/>
              <a:t>Sala de 4 años (obligatoria)</a:t>
            </a:r>
            <a:r>
              <a:rPr lang="es-MX" sz="4400" dirty="0"/>
              <a:t/>
            </a:r>
            <a:br>
              <a:rPr lang="es-MX" sz="4400" dirty="0"/>
            </a:br>
            <a:r>
              <a:rPr lang="es-MX" dirty="0"/>
              <a:t>Sala de 5 años (obligatoria)Sólo las salas de 4 y 5 años son obligatorias.</a:t>
            </a:r>
            <a:r>
              <a:rPr lang="es-MX" sz="4400" b="1" dirty="0">
                <a:solidFill>
                  <a:srgbClr val="0070C0"/>
                </a:solidFill>
                <a:latin typeface="Century Gothic" panose="020B0502020202020204" pitchFamily="34" charset="0"/>
              </a:rPr>
              <a:t> </a:t>
            </a:r>
            <a:r>
              <a:rPr lang="es-MX" sz="4400" dirty="0">
                <a:solidFill>
                  <a:srgbClr val="0070C0"/>
                </a:solidFill>
                <a:latin typeface="Century Gothic" panose="020B0502020202020204" pitchFamily="34" charset="0"/>
              </a:rPr>
              <a:t> </a:t>
            </a:r>
            <a:endParaRPr lang="es-MX" dirty="0">
              <a:solidFill>
                <a:srgbClr val="0070C0"/>
              </a:solidFill>
              <a:latin typeface="Century Gothic" panose="020B0502020202020204" pitchFamily="34" charset="0"/>
            </a:endParaRPr>
          </a:p>
          <a:p>
            <a:endParaRPr lang="es-MX" dirty="0"/>
          </a:p>
        </p:txBody>
      </p:sp>
    </p:spTree>
    <p:extLst>
      <p:ext uri="{BB962C8B-B14F-4D97-AF65-F5344CB8AC3E}">
        <p14:creationId xmlns:p14="http://schemas.microsoft.com/office/powerpoint/2010/main" val="742469047"/>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Distintivo</Template>
  <TotalTime>222</TotalTime>
  <Words>421</Words>
  <Application>Microsoft Office PowerPoint</Application>
  <PresentationFormat>Panorámica</PresentationFormat>
  <Paragraphs>46</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Broadway</vt:lpstr>
      <vt:lpstr>Century Gothic</vt:lpstr>
      <vt:lpstr>Gill Sans MT</vt:lpstr>
      <vt:lpstr>Impact</vt:lpstr>
      <vt:lpstr>Badge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aagtz</dc:creator>
  <cp:lastModifiedBy>ana lilia</cp:lastModifiedBy>
  <cp:revision>24</cp:revision>
  <dcterms:created xsi:type="dcterms:W3CDTF">2018-06-03T18:26:40Z</dcterms:created>
  <dcterms:modified xsi:type="dcterms:W3CDTF">2018-06-04T03:27:46Z</dcterms:modified>
</cp:coreProperties>
</file>