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3" r:id="rId4"/>
    <p:sldId id="264" r:id="rId5"/>
    <p:sldId id="258" r:id="rId6"/>
    <p:sldId id="259" r:id="rId7"/>
    <p:sldId id="260" r:id="rId8"/>
    <p:sldId id="261" r:id="rId9"/>
    <p:sldId id="262"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529" autoAdjust="0"/>
    <p:restoredTop sz="94660"/>
  </p:normalViewPr>
  <p:slideViewPr>
    <p:cSldViewPr>
      <p:cViewPr>
        <p:scale>
          <a:sx n="60" d="100"/>
          <a:sy n="60" d="100"/>
        </p:scale>
        <p:origin x="-1536" y="-2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931804D1-BBF9-420E-BBCD-354EC7FB69C6}" type="datetimeFigureOut">
              <a:rPr lang="es-MX" smtClean="0"/>
              <a:pPr/>
              <a:t>12/06/2018</a:t>
            </a:fld>
            <a:endParaRPr lang="es-MX"/>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MX"/>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8FC011D2-6A17-4153-90A5-E10FD12A8F31}"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31804D1-BBF9-420E-BBCD-354EC7FB69C6}" type="datetimeFigureOut">
              <a:rPr lang="es-MX" smtClean="0"/>
              <a:pPr/>
              <a:t>12/06/2018</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8FC011D2-6A17-4153-90A5-E10FD12A8F31}"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31804D1-BBF9-420E-BBCD-354EC7FB69C6}" type="datetimeFigureOut">
              <a:rPr lang="es-MX" smtClean="0"/>
              <a:pPr/>
              <a:t>12/06/2018</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8FC011D2-6A17-4153-90A5-E10FD12A8F31}"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31804D1-BBF9-420E-BBCD-354EC7FB69C6}" type="datetimeFigureOut">
              <a:rPr lang="es-MX" smtClean="0"/>
              <a:pPr/>
              <a:t>12/06/2018</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8FC011D2-6A17-4153-90A5-E10FD12A8F31}" type="slidenum">
              <a:rPr lang="es-MX" smtClean="0"/>
              <a:pPr/>
              <a:t>‹Nº›</a:t>
            </a:fld>
            <a:endParaRPr lang="es-MX"/>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931804D1-BBF9-420E-BBCD-354EC7FB69C6}" type="datetimeFigureOut">
              <a:rPr lang="es-MX" smtClean="0"/>
              <a:pPr/>
              <a:t>12/06/2018</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8FC011D2-6A17-4153-90A5-E10FD12A8F31}" type="slidenum">
              <a:rPr lang="es-MX" smtClean="0"/>
              <a:pPr/>
              <a:t>‹Nº›</a:t>
            </a:fld>
            <a:endParaRPr lang="es-MX"/>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931804D1-BBF9-420E-BBCD-354EC7FB69C6}" type="datetimeFigureOut">
              <a:rPr lang="es-MX" smtClean="0"/>
              <a:pPr/>
              <a:t>12/06/2018</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8FC011D2-6A17-4153-90A5-E10FD12A8F31}" type="slidenum">
              <a:rPr lang="es-MX" smtClean="0"/>
              <a:pPr/>
              <a:t>‹Nº›</a:t>
            </a:fld>
            <a:endParaRPr lang="es-MX"/>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931804D1-BBF9-420E-BBCD-354EC7FB69C6}" type="datetimeFigureOut">
              <a:rPr lang="es-MX" smtClean="0"/>
              <a:pPr/>
              <a:t>12/06/2018</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8FC011D2-6A17-4153-90A5-E10FD12A8F31}"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931804D1-BBF9-420E-BBCD-354EC7FB69C6}" type="datetimeFigureOut">
              <a:rPr lang="es-MX" smtClean="0"/>
              <a:pPr/>
              <a:t>12/06/2018</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8FC011D2-6A17-4153-90A5-E10FD12A8F31}" type="slidenum">
              <a:rPr lang="es-MX" smtClean="0"/>
              <a:pPr/>
              <a:t>‹Nº›</a:t>
            </a:fld>
            <a:endParaRPr lang="es-MX"/>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931804D1-BBF9-420E-BBCD-354EC7FB69C6}" type="datetimeFigureOut">
              <a:rPr lang="es-MX" smtClean="0"/>
              <a:pPr/>
              <a:t>12/06/2018</a:t>
            </a:fld>
            <a:endParaRPr lang="es-MX"/>
          </a:p>
        </p:txBody>
      </p:sp>
      <p:sp>
        <p:nvSpPr>
          <p:cNvPr id="3" name="2 Marcador de pie de página"/>
          <p:cNvSpPr>
            <a:spLocks noGrp="1"/>
          </p:cNvSpPr>
          <p:nvPr>
            <p:ph type="ftr" sz="quarter" idx="11"/>
          </p:nvPr>
        </p:nvSpPr>
        <p:spPr/>
        <p:txBody>
          <a:bodyPr/>
          <a:lstStyle>
            <a:extLst/>
          </a:lstStyle>
          <a:p>
            <a:endParaRPr lang="es-MX"/>
          </a:p>
        </p:txBody>
      </p:sp>
      <p:sp>
        <p:nvSpPr>
          <p:cNvPr id="4" name="3 Marcador de número de diapositiva"/>
          <p:cNvSpPr>
            <a:spLocks noGrp="1"/>
          </p:cNvSpPr>
          <p:nvPr>
            <p:ph type="sldNum" sz="quarter" idx="12"/>
          </p:nvPr>
        </p:nvSpPr>
        <p:spPr/>
        <p:txBody>
          <a:bodyPr/>
          <a:lstStyle>
            <a:extLst/>
          </a:lstStyle>
          <a:p>
            <a:fld id="{8FC011D2-6A17-4153-90A5-E10FD12A8F31}"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931804D1-BBF9-420E-BBCD-354EC7FB69C6}" type="datetimeFigureOut">
              <a:rPr lang="es-MX" smtClean="0"/>
              <a:pPr/>
              <a:t>12/06/2018</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8FC011D2-6A17-4153-90A5-E10FD12A8F31}"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931804D1-BBF9-420E-BBCD-354EC7FB69C6}" type="datetimeFigureOut">
              <a:rPr lang="es-MX" smtClean="0"/>
              <a:pPr/>
              <a:t>12/06/2018</a:t>
            </a:fld>
            <a:endParaRPr lang="es-MX"/>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MX"/>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8FC011D2-6A17-4153-90A5-E10FD12A8F31}" type="slidenum">
              <a:rPr lang="es-MX" smtClean="0"/>
              <a:pPr/>
              <a:t>‹Nº›</a:t>
            </a:fld>
            <a:endParaRPr lang="es-MX"/>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31804D1-BBF9-420E-BBCD-354EC7FB69C6}" type="datetimeFigureOut">
              <a:rPr lang="es-MX" smtClean="0"/>
              <a:pPr/>
              <a:t>12/06/2018</a:t>
            </a:fld>
            <a:endParaRPr lang="es-MX"/>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MX"/>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FC011D2-6A17-4153-90A5-E10FD12A8F31}"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file:///C:\Users\PC\Desktop\SEXTO%20SEMESTRE\proyectos\global.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428596" y="357166"/>
            <a:ext cx="8429684" cy="6309420"/>
          </a:xfrm>
          <a:prstGeom prst="rect">
            <a:avLst/>
          </a:prstGeom>
          <a:noFill/>
        </p:spPr>
        <p:txBody>
          <a:bodyPr wrap="square" rtlCol="0">
            <a:spAutoFit/>
          </a:bodyPr>
          <a:lstStyle/>
          <a:p>
            <a:pPr algn="ctr"/>
            <a:r>
              <a:rPr lang="es-MX" sz="2000" b="1" dirty="0">
                <a:latin typeface="Arial" pitchFamily="34" charset="0"/>
                <a:cs typeface="Arial" pitchFamily="34" charset="0"/>
              </a:rPr>
              <a:t>ESCUELA NORMAL DE EDUCACIÓN </a:t>
            </a:r>
            <a:r>
              <a:rPr lang="es-MX" sz="2000" b="1" dirty="0" smtClean="0">
                <a:latin typeface="Arial" pitchFamily="34" charset="0"/>
                <a:cs typeface="Arial" pitchFamily="34" charset="0"/>
              </a:rPr>
              <a:t>PREESCOLAR</a:t>
            </a:r>
          </a:p>
          <a:p>
            <a:pPr algn="ctr"/>
            <a:endParaRPr lang="es-MX" sz="2000" dirty="0">
              <a:latin typeface="Arial" pitchFamily="34" charset="0"/>
              <a:cs typeface="Arial" pitchFamily="34" charset="0"/>
            </a:endParaRPr>
          </a:p>
          <a:p>
            <a:pPr algn="ctr"/>
            <a:endParaRPr lang="es-MX" sz="2000" dirty="0" smtClean="0">
              <a:latin typeface="Arial" pitchFamily="34" charset="0"/>
              <a:cs typeface="Arial" pitchFamily="34" charset="0"/>
            </a:endParaRPr>
          </a:p>
          <a:p>
            <a:pPr algn="ctr"/>
            <a:r>
              <a:rPr lang="es-MX" sz="2000" dirty="0" smtClean="0">
                <a:latin typeface="Arial" pitchFamily="34" charset="0"/>
                <a:cs typeface="Arial" pitchFamily="34" charset="0"/>
              </a:rPr>
              <a:t>OPTATIVO </a:t>
            </a:r>
            <a:endParaRPr lang="es-MX" sz="2000" dirty="0">
              <a:latin typeface="Arial" pitchFamily="34" charset="0"/>
              <a:cs typeface="Arial" pitchFamily="34" charset="0"/>
            </a:endParaRPr>
          </a:p>
          <a:p>
            <a:pPr algn="ctr"/>
            <a:r>
              <a:rPr lang="es-MX" sz="2000" dirty="0">
                <a:latin typeface="Arial" pitchFamily="34" charset="0"/>
                <a:cs typeface="Arial" pitchFamily="34" charset="0"/>
              </a:rPr>
              <a:t> </a:t>
            </a:r>
          </a:p>
          <a:p>
            <a:pPr algn="ctr"/>
            <a:endParaRPr lang="es-MX" sz="2000" dirty="0" smtClean="0">
              <a:latin typeface="Arial" pitchFamily="34" charset="0"/>
              <a:cs typeface="Arial" pitchFamily="34" charset="0"/>
            </a:endParaRPr>
          </a:p>
          <a:p>
            <a:pPr algn="ctr"/>
            <a:r>
              <a:rPr lang="es-MX" sz="2000" dirty="0" smtClean="0">
                <a:latin typeface="Arial" pitchFamily="34" charset="0"/>
                <a:cs typeface="Arial" pitchFamily="34" charset="0"/>
              </a:rPr>
              <a:t>TRABAJO </a:t>
            </a:r>
            <a:r>
              <a:rPr lang="es-MX" sz="2000" dirty="0">
                <a:latin typeface="Arial" pitchFamily="34" charset="0"/>
                <a:cs typeface="Arial" pitchFamily="34" charset="0"/>
              </a:rPr>
              <a:t>GLOBAL</a:t>
            </a:r>
          </a:p>
          <a:p>
            <a:pPr algn="ctr"/>
            <a:r>
              <a:rPr lang="es-MX" sz="2000" dirty="0">
                <a:latin typeface="Arial" pitchFamily="34" charset="0"/>
                <a:cs typeface="Arial" pitchFamily="34" charset="0"/>
              </a:rPr>
              <a:t> </a:t>
            </a:r>
          </a:p>
          <a:p>
            <a:pPr algn="ctr"/>
            <a:endParaRPr lang="es-MX" sz="2000" dirty="0" smtClean="0">
              <a:latin typeface="Arial" pitchFamily="34" charset="0"/>
              <a:cs typeface="Arial" pitchFamily="34" charset="0"/>
            </a:endParaRPr>
          </a:p>
          <a:p>
            <a:pPr algn="ctr"/>
            <a:r>
              <a:rPr lang="es-MX" sz="2000" dirty="0" smtClean="0">
                <a:latin typeface="Arial" pitchFamily="34" charset="0"/>
                <a:cs typeface="Arial" pitchFamily="34" charset="0"/>
              </a:rPr>
              <a:t>DOCENTE</a:t>
            </a:r>
            <a:r>
              <a:rPr lang="es-MX" sz="2000" dirty="0">
                <a:latin typeface="Arial" pitchFamily="34" charset="0"/>
                <a:cs typeface="Arial" pitchFamily="34" charset="0"/>
              </a:rPr>
              <a:t>: ROSA VELIA DEL RIO TIJERINA</a:t>
            </a:r>
          </a:p>
          <a:p>
            <a:pPr algn="ctr"/>
            <a:r>
              <a:rPr lang="es-MX" sz="2000" dirty="0">
                <a:latin typeface="Arial" pitchFamily="34" charset="0"/>
                <a:cs typeface="Arial" pitchFamily="34" charset="0"/>
              </a:rPr>
              <a:t> </a:t>
            </a:r>
            <a:endParaRPr lang="es-MX" sz="2000" dirty="0" smtClean="0">
              <a:latin typeface="Arial" pitchFamily="34" charset="0"/>
              <a:cs typeface="Arial" pitchFamily="34" charset="0"/>
            </a:endParaRPr>
          </a:p>
          <a:p>
            <a:pPr algn="ctr"/>
            <a:endParaRPr lang="es-MX" sz="2000" dirty="0">
              <a:latin typeface="Arial" pitchFamily="34" charset="0"/>
              <a:cs typeface="Arial" pitchFamily="34" charset="0"/>
            </a:endParaRPr>
          </a:p>
          <a:p>
            <a:pPr algn="ctr"/>
            <a:r>
              <a:rPr lang="es-MX" sz="2000" dirty="0">
                <a:latin typeface="Arial" pitchFamily="34" charset="0"/>
                <a:cs typeface="Arial" pitchFamily="34" charset="0"/>
              </a:rPr>
              <a:t>ALUMNA: ALEJANDRA HAYDEE LÓPEZ SECA</a:t>
            </a:r>
          </a:p>
          <a:p>
            <a:pPr algn="ctr"/>
            <a:r>
              <a:rPr lang="es-MX" b="1" dirty="0">
                <a:latin typeface="Arial" pitchFamily="34" charset="0"/>
                <a:cs typeface="Arial" pitchFamily="34" charset="0"/>
              </a:rPr>
              <a:t> </a:t>
            </a:r>
            <a:endParaRPr lang="es-MX" dirty="0">
              <a:latin typeface="Arial" pitchFamily="34" charset="0"/>
              <a:cs typeface="Arial" pitchFamily="34" charset="0"/>
            </a:endParaRPr>
          </a:p>
          <a:p>
            <a:pPr algn="ctr"/>
            <a:endParaRPr lang="es-MX" b="1" dirty="0" smtClean="0">
              <a:latin typeface="Arial" pitchFamily="34" charset="0"/>
              <a:cs typeface="Arial" pitchFamily="34" charset="0"/>
            </a:endParaRPr>
          </a:p>
          <a:p>
            <a:pPr algn="ctr"/>
            <a:endParaRPr lang="es-MX" b="1" dirty="0">
              <a:latin typeface="Arial" pitchFamily="34" charset="0"/>
              <a:cs typeface="Arial" pitchFamily="34" charset="0"/>
            </a:endParaRPr>
          </a:p>
          <a:p>
            <a:pPr algn="ctr"/>
            <a:endParaRPr lang="es-MX" b="1" dirty="0" smtClean="0">
              <a:latin typeface="Arial" pitchFamily="34" charset="0"/>
              <a:cs typeface="Arial" pitchFamily="34" charset="0"/>
            </a:endParaRPr>
          </a:p>
          <a:p>
            <a:pPr algn="ctr"/>
            <a:endParaRPr lang="es-MX" b="1" dirty="0">
              <a:latin typeface="Arial" pitchFamily="34" charset="0"/>
              <a:cs typeface="Arial" pitchFamily="34" charset="0"/>
            </a:endParaRPr>
          </a:p>
          <a:p>
            <a:pPr algn="ctr"/>
            <a:endParaRPr lang="es-MX" b="1" dirty="0" smtClean="0">
              <a:latin typeface="Arial" pitchFamily="34" charset="0"/>
              <a:cs typeface="Arial" pitchFamily="34" charset="0"/>
            </a:endParaRPr>
          </a:p>
          <a:p>
            <a:pPr algn="ctr"/>
            <a:endParaRPr lang="es-MX" b="1" dirty="0" smtClean="0">
              <a:latin typeface="Arial" pitchFamily="34" charset="0"/>
              <a:cs typeface="Arial" pitchFamily="34" charset="0"/>
            </a:endParaRPr>
          </a:p>
          <a:p>
            <a:endParaRPr lang="es-MX" dirty="0"/>
          </a:p>
        </p:txBody>
      </p:sp>
      <p:pic>
        <p:nvPicPr>
          <p:cNvPr id="8" name="7 Imagen" descr="escuela-normal-de-educacic3b3n-preescolar-del-estado-de-coahuila.gif"/>
          <p:cNvPicPr>
            <a:picLocks noChangeAspect="1"/>
          </p:cNvPicPr>
          <p:nvPr/>
        </p:nvPicPr>
        <p:blipFill>
          <a:blip r:embed="rId2"/>
          <a:stretch>
            <a:fillRect/>
          </a:stretch>
        </p:blipFill>
        <p:spPr>
          <a:xfrm>
            <a:off x="214282" y="1142984"/>
            <a:ext cx="1857375" cy="1381125"/>
          </a:xfrm>
          <a:prstGeom prst="rect">
            <a:avLst/>
          </a:prstGeom>
        </p:spPr>
      </p:pic>
      <p:sp>
        <p:nvSpPr>
          <p:cNvPr id="9" name="8 CuadroTexto"/>
          <p:cNvSpPr txBox="1"/>
          <p:nvPr/>
        </p:nvSpPr>
        <p:spPr>
          <a:xfrm>
            <a:off x="500034" y="5643578"/>
            <a:ext cx="8143932" cy="1015663"/>
          </a:xfrm>
          <a:prstGeom prst="rect">
            <a:avLst/>
          </a:prstGeom>
          <a:noFill/>
        </p:spPr>
        <p:txBody>
          <a:bodyPr wrap="square" rtlCol="0">
            <a:spAutoFit/>
          </a:bodyPr>
          <a:lstStyle/>
          <a:p>
            <a:pPr algn="ctr"/>
            <a:r>
              <a:rPr lang="es-MX" sz="1200" b="1" dirty="0" smtClean="0">
                <a:solidFill>
                  <a:schemeClr val="bg1"/>
                </a:solidFill>
                <a:latin typeface="Arial" pitchFamily="34" charset="0"/>
                <a:cs typeface="Arial" pitchFamily="34" charset="0"/>
              </a:rPr>
              <a:t>Competencias del curso:</a:t>
            </a:r>
            <a:endParaRPr lang="es-MX" sz="1200" dirty="0" smtClean="0">
              <a:solidFill>
                <a:schemeClr val="bg1"/>
              </a:solidFill>
              <a:latin typeface="Arial" pitchFamily="34" charset="0"/>
              <a:cs typeface="Arial" pitchFamily="34" charset="0"/>
            </a:endParaRPr>
          </a:p>
          <a:p>
            <a:pPr lvl="0" algn="ctr"/>
            <a:r>
              <a:rPr lang="es-MX" sz="1200" b="1" dirty="0" smtClean="0">
                <a:solidFill>
                  <a:schemeClr val="bg1"/>
                </a:solidFill>
                <a:latin typeface="Arial" pitchFamily="34" charset="0"/>
                <a:cs typeface="Arial" pitchFamily="34" charset="0"/>
              </a:rPr>
              <a:t>Utiliza la comprensión lectora para ampliar sus conocimientos y como insumo para la producción de textos académicos. </a:t>
            </a:r>
            <a:endParaRPr lang="es-MX" sz="1200" dirty="0" smtClean="0">
              <a:solidFill>
                <a:schemeClr val="bg1"/>
              </a:solidFill>
              <a:latin typeface="Arial" pitchFamily="34" charset="0"/>
              <a:cs typeface="Arial" pitchFamily="34" charset="0"/>
            </a:endParaRPr>
          </a:p>
          <a:p>
            <a:pPr lvl="0" algn="ctr"/>
            <a:r>
              <a:rPr lang="es-MX" sz="1200" b="1" dirty="0" smtClean="0">
                <a:solidFill>
                  <a:schemeClr val="bg1"/>
                </a:solidFill>
                <a:latin typeface="Arial" pitchFamily="34" charset="0"/>
                <a:cs typeface="Arial" pitchFamily="34" charset="0"/>
              </a:rPr>
              <a:t>Diferencia las características particulares de los géneros discursivos que se utilizan en el ámbito de la actividad académica para orientar la elaboración de sus producciones escritas</a:t>
            </a:r>
            <a:endParaRPr lang="es-MX" sz="1200" dirty="0" smtClean="0">
              <a:solidFill>
                <a:schemeClr val="bg1"/>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481329"/>
            <a:ext cx="8229600" cy="4162250"/>
          </a:xfrm>
        </p:spPr>
        <p:txBody>
          <a:bodyPr>
            <a:normAutofit fontScale="92500"/>
          </a:bodyPr>
          <a:lstStyle/>
          <a:p>
            <a:pPr algn="just">
              <a:lnSpc>
                <a:spcPct val="150000"/>
              </a:lnSpc>
            </a:pPr>
            <a:r>
              <a:rPr lang="es-MX" sz="2000" dirty="0" smtClean="0">
                <a:latin typeface="Arial" pitchFamily="34" charset="0"/>
                <a:cs typeface="Arial" pitchFamily="34" charset="0"/>
              </a:rPr>
              <a:t>El presente trabajo ser realiza con la finalidad de diferenciar e identificar las características de los escritos en este caso, el proyecto. Se analiza el proyecto “Cuidemos nuestro jardín” realizado para el curso de proyectos de intervención socioeducativa destacando los puntos que debe contener este tipo de escrito, además de la importancia y la manera de diferenciar este escrito de los otros. </a:t>
            </a:r>
            <a:endParaRPr lang="es-MX" sz="2000" dirty="0" smtClean="0">
              <a:latin typeface="Arial" pitchFamily="34" charset="0"/>
              <a:cs typeface="Arial" pitchFamily="34" charset="0"/>
            </a:endParaRPr>
          </a:p>
          <a:p>
            <a:pPr algn="just">
              <a:lnSpc>
                <a:spcPct val="150000"/>
              </a:lnSpc>
            </a:pPr>
            <a:r>
              <a:rPr lang="es-MX" sz="2000" dirty="0" smtClean="0">
                <a:latin typeface="Arial" pitchFamily="34" charset="0"/>
                <a:cs typeface="Arial" pitchFamily="34" charset="0"/>
              </a:rPr>
              <a:t>Los conocimientos adquiridos de los temas que se abordaron en clase tuvieron gran importancia ya que fueron base para realizar y analizar estos escritos.</a:t>
            </a:r>
            <a:endParaRPr lang="es-MX" sz="2000" dirty="0">
              <a:latin typeface="Arial" pitchFamily="34" charset="0"/>
              <a:cs typeface="Arial" pitchFamily="34" charset="0"/>
            </a:endParaRPr>
          </a:p>
        </p:txBody>
      </p:sp>
      <p:sp>
        <p:nvSpPr>
          <p:cNvPr id="3" name="2 Título"/>
          <p:cNvSpPr>
            <a:spLocks noGrp="1"/>
          </p:cNvSpPr>
          <p:nvPr>
            <p:ph type="title"/>
          </p:nvPr>
        </p:nvSpPr>
        <p:spPr/>
        <p:txBody>
          <a:bodyPr/>
          <a:lstStyle/>
          <a:p>
            <a:r>
              <a:rPr lang="es-MX" dirty="0" smtClean="0">
                <a:solidFill>
                  <a:schemeClr val="tx1"/>
                </a:solidFill>
              </a:rPr>
              <a:t>Introducción </a:t>
            </a:r>
            <a:endParaRPr lang="es-MX"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pPr algn="ctr"/>
            <a:r>
              <a:rPr lang="es-MX" dirty="0" smtClean="0">
                <a:solidFill>
                  <a:schemeClr val="tx1"/>
                </a:solidFill>
              </a:rPr>
              <a:t>¿Qué es un proyecto ?</a:t>
            </a:r>
            <a:endParaRPr lang="es-MX" dirty="0">
              <a:solidFill>
                <a:schemeClr val="tx1"/>
              </a:solidFill>
            </a:endParaRPr>
          </a:p>
        </p:txBody>
      </p:sp>
      <p:sp>
        <p:nvSpPr>
          <p:cNvPr id="6" name="5 CuadroTexto"/>
          <p:cNvSpPr txBox="1"/>
          <p:nvPr/>
        </p:nvSpPr>
        <p:spPr>
          <a:xfrm>
            <a:off x="714348" y="1214422"/>
            <a:ext cx="7786742" cy="4339650"/>
          </a:xfrm>
          <a:prstGeom prst="rect">
            <a:avLst/>
          </a:prstGeom>
          <a:noFill/>
        </p:spPr>
        <p:txBody>
          <a:bodyPr wrap="square" rtlCol="0">
            <a:spAutoFit/>
          </a:bodyPr>
          <a:lstStyle/>
          <a:p>
            <a:pPr algn="just"/>
            <a:r>
              <a:rPr lang="es-MX" dirty="0" smtClean="0">
                <a:latin typeface="Arial" pitchFamily="34" charset="0"/>
                <a:cs typeface="Arial" pitchFamily="34" charset="0"/>
              </a:rPr>
              <a:t>Para conocer la definición de un proyecto de intervención socioeducativo es primordial conocer el significado de proyecto, como nos lo mencionan los siguientes autores: </a:t>
            </a:r>
            <a:endParaRPr lang="es-MX" dirty="0" smtClean="0">
              <a:latin typeface="Arial" pitchFamily="34" charset="0"/>
              <a:cs typeface="Arial" pitchFamily="34" charset="0"/>
            </a:endParaRPr>
          </a:p>
          <a:p>
            <a:endParaRPr lang="es-MX" dirty="0" smtClean="0">
              <a:latin typeface="Arial" pitchFamily="34" charset="0"/>
              <a:cs typeface="Arial" pitchFamily="34" charset="0"/>
            </a:endParaRPr>
          </a:p>
          <a:p>
            <a:r>
              <a:rPr lang="es-MX" sz="1600" i="1" dirty="0" smtClean="0">
                <a:latin typeface="Arial" pitchFamily="34" charset="0"/>
                <a:cs typeface="Arial" pitchFamily="34" charset="0"/>
              </a:rPr>
              <a:t>“Consiste, pues, en la previsión, ordenamiento o premeditación que se hace para realizar algo o ejecutar una obra u operación… se trata de la ordenación de un conjunto de actividades que, combinando recursos humanos, materiales, financieros y técnicos, se realizan con el propósito de conseguir un determinado objetivo o resultado. Estas actividades se articulan, se interrelacionan y coordinan entre sí... ” </a:t>
            </a:r>
            <a:r>
              <a:rPr lang="es-MX" sz="1600" dirty="0" smtClean="0">
                <a:latin typeface="Arial" pitchFamily="34" charset="0"/>
                <a:cs typeface="Arial" pitchFamily="34" charset="0"/>
              </a:rPr>
              <a:t>(</a:t>
            </a:r>
            <a:r>
              <a:rPr lang="es-MX" sz="1600" dirty="0" err="1" smtClean="0">
                <a:latin typeface="Arial" pitchFamily="34" charset="0"/>
                <a:cs typeface="Arial" pitchFamily="34" charset="0"/>
              </a:rPr>
              <a:t>Ander-Egg</a:t>
            </a:r>
            <a:r>
              <a:rPr lang="es-MX" sz="1600" dirty="0" smtClean="0">
                <a:latin typeface="Arial" pitchFamily="34" charset="0"/>
                <a:cs typeface="Arial" pitchFamily="34" charset="0"/>
              </a:rPr>
              <a:t> &amp; </a:t>
            </a:r>
            <a:r>
              <a:rPr lang="es-MX" sz="1600" dirty="0" err="1" smtClean="0">
                <a:latin typeface="Arial" pitchFamily="34" charset="0"/>
                <a:cs typeface="Arial" pitchFamily="34" charset="0"/>
              </a:rPr>
              <a:t>Idáñez</a:t>
            </a:r>
            <a:r>
              <a:rPr lang="es-MX" sz="1600" dirty="0" smtClean="0">
                <a:latin typeface="Arial" pitchFamily="34" charset="0"/>
                <a:cs typeface="Arial" pitchFamily="34" charset="0"/>
              </a:rPr>
              <a:t>, 1998</a:t>
            </a:r>
            <a:r>
              <a:rPr lang="es-MX" sz="1600" dirty="0" smtClean="0">
                <a:latin typeface="Arial" pitchFamily="34" charset="0"/>
                <a:cs typeface="Arial" pitchFamily="34" charset="0"/>
              </a:rPr>
              <a:t>)</a:t>
            </a:r>
          </a:p>
          <a:p>
            <a:endParaRPr lang="es-MX" dirty="0" smtClean="0">
              <a:latin typeface="Arial" pitchFamily="34" charset="0"/>
              <a:cs typeface="Arial" pitchFamily="34" charset="0"/>
            </a:endParaRPr>
          </a:p>
          <a:p>
            <a:pPr algn="just"/>
            <a:r>
              <a:rPr lang="es-MX" dirty="0" smtClean="0">
                <a:latin typeface="Arial" pitchFamily="34" charset="0"/>
                <a:cs typeface="Arial" pitchFamily="34" charset="0"/>
              </a:rPr>
              <a:t>Es decir, que un proyecto está conformado por una serie de actividades ordenadas y realizadas con el propósito de conseguir un objetivo, tomando en cuenta diferentes variables como lo son los recursos humanos, materiales financieros y técnicos.</a:t>
            </a:r>
          </a:p>
          <a:p>
            <a:endParaRPr lang="es-MX"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42910" y="381587"/>
            <a:ext cx="8286808" cy="6047809"/>
          </a:xfrm>
          <a:prstGeom prst="rect">
            <a:avLst/>
          </a:prstGeom>
          <a:noFill/>
        </p:spPr>
        <p:txBody>
          <a:bodyPr wrap="square" rtlCol="0">
            <a:spAutoFit/>
          </a:bodyPr>
          <a:lstStyle/>
          <a:p>
            <a:pPr>
              <a:lnSpc>
                <a:spcPct val="150000"/>
              </a:lnSpc>
            </a:pPr>
            <a:r>
              <a:rPr lang="es-MX" dirty="0" smtClean="0">
                <a:latin typeface="Arial" pitchFamily="34" charset="0"/>
                <a:cs typeface="Arial" pitchFamily="34" charset="0"/>
              </a:rPr>
              <a:t>Los autores (</a:t>
            </a:r>
            <a:r>
              <a:rPr lang="es-MX" dirty="0" err="1" smtClean="0">
                <a:latin typeface="Arial" pitchFamily="34" charset="0"/>
                <a:cs typeface="Arial" pitchFamily="34" charset="0"/>
              </a:rPr>
              <a:t>Ander-Egg</a:t>
            </a:r>
            <a:r>
              <a:rPr lang="es-MX" dirty="0" smtClean="0">
                <a:latin typeface="Arial" pitchFamily="34" charset="0"/>
                <a:cs typeface="Arial" pitchFamily="34" charset="0"/>
              </a:rPr>
              <a:t> &amp; </a:t>
            </a:r>
            <a:r>
              <a:rPr lang="es-MX" dirty="0" err="1" smtClean="0">
                <a:latin typeface="Arial" pitchFamily="34" charset="0"/>
                <a:cs typeface="Arial" pitchFamily="34" charset="0"/>
              </a:rPr>
              <a:t>Idáñez</a:t>
            </a:r>
            <a:r>
              <a:rPr lang="es-MX" dirty="0" smtClean="0">
                <a:latin typeface="Arial" pitchFamily="34" charset="0"/>
                <a:cs typeface="Arial" pitchFamily="34" charset="0"/>
              </a:rPr>
              <a:t>, 1998) nos manejan una serie de cuestiones que sirven para elaborar y justificar el proyecto como lo son: </a:t>
            </a:r>
          </a:p>
          <a:p>
            <a:pPr>
              <a:lnSpc>
                <a:spcPct val="150000"/>
              </a:lnSpc>
              <a:buFont typeface="Arial" pitchFamily="34" charset="0"/>
              <a:buChar char="•"/>
            </a:pPr>
            <a:r>
              <a:rPr lang="es-MX" dirty="0" smtClean="0">
                <a:latin typeface="Arial" pitchFamily="34" charset="0"/>
                <a:cs typeface="Arial" pitchFamily="34" charset="0"/>
              </a:rPr>
              <a:t>Descripción del proyecto (qué se quiere hacer). </a:t>
            </a:r>
            <a:endParaRPr lang="es-MX" dirty="0" smtClean="0">
              <a:latin typeface="Arial" pitchFamily="34" charset="0"/>
              <a:cs typeface="Arial" pitchFamily="34" charset="0"/>
            </a:endParaRPr>
          </a:p>
          <a:p>
            <a:pPr>
              <a:lnSpc>
                <a:spcPct val="150000"/>
              </a:lnSpc>
              <a:buFont typeface="Arial" pitchFamily="34" charset="0"/>
              <a:buChar char="•"/>
            </a:pPr>
            <a:r>
              <a:rPr lang="es-MX" dirty="0" smtClean="0">
                <a:latin typeface="Arial" pitchFamily="34" charset="0"/>
                <a:cs typeface="Arial" pitchFamily="34" charset="0"/>
              </a:rPr>
              <a:t>Fundamentación o justificación (por qué se hace, razón de ser y origen del proyecto). </a:t>
            </a:r>
            <a:endParaRPr lang="es-MX" dirty="0" smtClean="0">
              <a:latin typeface="Arial" pitchFamily="34" charset="0"/>
              <a:cs typeface="Arial" pitchFamily="34" charset="0"/>
            </a:endParaRPr>
          </a:p>
          <a:p>
            <a:pPr>
              <a:lnSpc>
                <a:spcPct val="150000"/>
              </a:lnSpc>
              <a:buFont typeface="Arial" pitchFamily="34" charset="0"/>
              <a:buChar char="•"/>
            </a:pPr>
            <a:r>
              <a:rPr lang="es-MX" dirty="0" smtClean="0">
                <a:latin typeface="Arial" pitchFamily="34" charset="0"/>
                <a:cs typeface="Arial" pitchFamily="34" charset="0"/>
              </a:rPr>
              <a:t>Marco institucional (organización responsable de la ejecución). </a:t>
            </a:r>
            <a:endParaRPr lang="es-MX" dirty="0" smtClean="0">
              <a:latin typeface="Arial" pitchFamily="34" charset="0"/>
              <a:cs typeface="Arial" pitchFamily="34" charset="0"/>
            </a:endParaRPr>
          </a:p>
          <a:p>
            <a:pPr>
              <a:lnSpc>
                <a:spcPct val="150000"/>
              </a:lnSpc>
              <a:buFont typeface="Arial" pitchFamily="34" charset="0"/>
              <a:buChar char="•"/>
            </a:pPr>
            <a:r>
              <a:rPr lang="es-MX" dirty="0" smtClean="0">
                <a:latin typeface="Arial" pitchFamily="34" charset="0"/>
                <a:cs typeface="Arial" pitchFamily="34" charset="0"/>
              </a:rPr>
              <a:t>Finalidad del proyecto (impacto que se espera lograr). </a:t>
            </a:r>
            <a:endParaRPr lang="es-MX" dirty="0" smtClean="0">
              <a:latin typeface="Arial" pitchFamily="34" charset="0"/>
              <a:cs typeface="Arial" pitchFamily="34" charset="0"/>
            </a:endParaRPr>
          </a:p>
          <a:p>
            <a:pPr>
              <a:lnSpc>
                <a:spcPct val="150000"/>
              </a:lnSpc>
              <a:buFont typeface="Arial" pitchFamily="34" charset="0"/>
              <a:buChar char="•"/>
            </a:pPr>
            <a:r>
              <a:rPr lang="es-MX" dirty="0" smtClean="0">
                <a:latin typeface="Arial" pitchFamily="34" charset="0"/>
                <a:cs typeface="Arial" pitchFamily="34" charset="0"/>
              </a:rPr>
              <a:t>Objetivos</a:t>
            </a:r>
            <a:r>
              <a:rPr lang="es-MX" dirty="0" smtClean="0">
                <a:latin typeface="Arial" pitchFamily="34" charset="0"/>
                <a:cs typeface="Arial" pitchFamily="34" charset="0"/>
              </a:rPr>
              <a:t>(para qué se hace, qué se espera obtener). </a:t>
            </a:r>
            <a:endParaRPr lang="es-MX" dirty="0" smtClean="0">
              <a:latin typeface="Arial" pitchFamily="34" charset="0"/>
              <a:cs typeface="Arial" pitchFamily="34" charset="0"/>
            </a:endParaRPr>
          </a:p>
          <a:p>
            <a:pPr>
              <a:lnSpc>
                <a:spcPct val="150000"/>
              </a:lnSpc>
              <a:buFont typeface="Arial" pitchFamily="34" charset="0"/>
              <a:buChar char="•"/>
            </a:pPr>
            <a:r>
              <a:rPr lang="es-MX" dirty="0" smtClean="0">
                <a:latin typeface="Arial" pitchFamily="34" charset="0"/>
                <a:cs typeface="Arial" pitchFamily="34" charset="0"/>
              </a:rPr>
              <a:t>Metas </a:t>
            </a:r>
            <a:r>
              <a:rPr lang="es-MX" dirty="0" smtClean="0">
                <a:latin typeface="Arial" pitchFamily="34" charset="0"/>
                <a:cs typeface="Arial" pitchFamily="34" charset="0"/>
              </a:rPr>
              <a:t>(cuánto se quiere hacer, servicios que se prestarán y necesidades que se cubrirán). </a:t>
            </a:r>
          </a:p>
          <a:p>
            <a:pPr>
              <a:lnSpc>
                <a:spcPct val="150000"/>
              </a:lnSpc>
              <a:buFont typeface="Arial" pitchFamily="34" charset="0"/>
              <a:buChar char="•"/>
            </a:pPr>
            <a:r>
              <a:rPr lang="es-MX" dirty="0" smtClean="0">
                <a:latin typeface="Arial" pitchFamily="34" charset="0"/>
                <a:cs typeface="Arial" pitchFamily="34" charset="0"/>
              </a:rPr>
              <a:t>Beneficiarios</a:t>
            </a:r>
            <a:r>
              <a:rPr lang="es-MX" dirty="0" smtClean="0">
                <a:latin typeface="Arial" pitchFamily="34" charset="0"/>
                <a:cs typeface="Arial" pitchFamily="34" charset="0"/>
              </a:rPr>
              <a:t>(destinatarios del proyecto, a quién va dirigido</a:t>
            </a:r>
            <a:r>
              <a:rPr lang="es-MX" dirty="0" smtClean="0">
                <a:latin typeface="Arial" pitchFamily="34" charset="0"/>
                <a:cs typeface="Arial" pitchFamily="34" charset="0"/>
              </a:rPr>
              <a:t>)</a:t>
            </a:r>
          </a:p>
          <a:p>
            <a:pPr>
              <a:lnSpc>
                <a:spcPct val="150000"/>
              </a:lnSpc>
              <a:buFont typeface="Arial" pitchFamily="34" charset="0"/>
              <a:buChar char="•"/>
            </a:pPr>
            <a:r>
              <a:rPr lang="es-MX" dirty="0" smtClean="0">
                <a:latin typeface="Arial" pitchFamily="34" charset="0"/>
                <a:cs typeface="Arial" pitchFamily="34" charset="0"/>
              </a:rPr>
              <a:t>Productos. (resultados de las </a:t>
            </a:r>
            <a:r>
              <a:rPr lang="es-MX" dirty="0" smtClean="0">
                <a:latin typeface="Arial" pitchFamily="34" charset="0"/>
                <a:cs typeface="Arial" pitchFamily="34" charset="0"/>
              </a:rPr>
              <a:t>actividades</a:t>
            </a:r>
          </a:p>
          <a:p>
            <a:pPr>
              <a:lnSpc>
                <a:spcPct val="150000"/>
              </a:lnSpc>
              <a:buFont typeface="Arial" pitchFamily="34" charset="0"/>
              <a:buChar char="•"/>
            </a:pPr>
            <a:r>
              <a:rPr lang="es-MX" dirty="0" smtClean="0">
                <a:latin typeface="Arial" pitchFamily="34" charset="0"/>
                <a:cs typeface="Arial" pitchFamily="34" charset="0"/>
              </a:rPr>
              <a:t>Localización física y cobertura espacial. (donde se hará, que abarcará). </a:t>
            </a:r>
          </a:p>
          <a:p>
            <a:endParaRPr lang="es-MX" dirty="0" smtClean="0">
              <a:latin typeface="Arial" pitchFamily="34" charset="0"/>
              <a:cs typeface="Arial" pitchFamily="34" charset="0"/>
            </a:endParaRPr>
          </a:p>
          <a:p>
            <a:endParaRPr lang="es-MX"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428596" y="1928802"/>
            <a:ext cx="8215370" cy="3231654"/>
          </a:xfrm>
          <a:prstGeom prst="rect">
            <a:avLst/>
          </a:prstGeom>
          <a:noFill/>
        </p:spPr>
        <p:txBody>
          <a:bodyPr wrap="square" rtlCol="0">
            <a:spAutoFit/>
          </a:bodyPr>
          <a:lstStyle/>
          <a:p>
            <a:pPr algn="just">
              <a:lnSpc>
                <a:spcPct val="150000"/>
              </a:lnSpc>
            </a:pPr>
            <a:r>
              <a:rPr lang="es-MX" sz="2000" dirty="0" smtClean="0">
                <a:latin typeface="Arial" pitchFamily="34" charset="0"/>
                <a:cs typeface="Arial" pitchFamily="34" charset="0"/>
              </a:rPr>
              <a:t>En el siguiente trabajo se muestra un proyecto realizado para el curso de Proyectos de intervención socioeducativa, el cual se aplicó durante las diversas jornadas de práctica con el fin de identificar una problemática y a través de este proyecto realizar una mejora dentro de la institución.</a:t>
            </a:r>
            <a:endParaRPr lang="es-MX" sz="2000" dirty="0" smtClean="0">
              <a:latin typeface="Arial" pitchFamily="34" charset="0"/>
              <a:cs typeface="Arial" pitchFamily="34" charset="0"/>
            </a:endParaRPr>
          </a:p>
          <a:p>
            <a:pPr algn="just"/>
            <a:r>
              <a:rPr lang="es-MX" dirty="0" smtClean="0">
                <a:latin typeface="Arial" pitchFamily="34" charset="0"/>
                <a:cs typeface="Arial" pitchFamily="34" charset="0"/>
              </a:rPr>
              <a:t/>
            </a:r>
            <a:br>
              <a:rPr lang="es-MX" dirty="0" smtClean="0">
                <a:latin typeface="Arial" pitchFamily="34" charset="0"/>
                <a:cs typeface="Arial" pitchFamily="34" charset="0"/>
              </a:rPr>
            </a:br>
            <a:r>
              <a:rPr lang="es-MX" dirty="0" smtClean="0">
                <a:latin typeface="Arial" pitchFamily="34" charset="0"/>
                <a:cs typeface="Arial" pitchFamily="34" charset="0"/>
              </a:rPr>
              <a:t/>
            </a:r>
            <a:br>
              <a:rPr lang="es-MX" dirty="0" smtClean="0">
                <a:latin typeface="Arial" pitchFamily="34" charset="0"/>
                <a:cs typeface="Arial" pitchFamily="34" charset="0"/>
              </a:rPr>
            </a:br>
            <a:endParaRPr lang="es-MX"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500034" y="857232"/>
            <a:ext cx="8229600" cy="1143000"/>
          </a:xfrm>
        </p:spPr>
        <p:txBody>
          <a:bodyPr>
            <a:normAutofit fontScale="90000"/>
          </a:bodyPr>
          <a:lstStyle/>
          <a:p>
            <a:pPr algn="ctr"/>
            <a:r>
              <a:rPr lang="es-MX" dirty="0" smtClean="0">
                <a:solidFill>
                  <a:schemeClr val="tx1"/>
                </a:solidFill>
              </a:rPr>
              <a:t>“Proyecto cuidando nuestro jardín”</a:t>
            </a:r>
            <a:endParaRPr lang="es-MX" dirty="0">
              <a:solidFill>
                <a:schemeClr val="tx1"/>
              </a:solidFill>
            </a:endParaRPr>
          </a:p>
        </p:txBody>
      </p:sp>
      <p:sp>
        <p:nvSpPr>
          <p:cNvPr id="5" name="4 Marcador de contenido"/>
          <p:cNvSpPr>
            <a:spLocks noGrp="1"/>
          </p:cNvSpPr>
          <p:nvPr>
            <p:ph idx="1"/>
          </p:nvPr>
        </p:nvSpPr>
        <p:spPr>
          <a:xfrm>
            <a:off x="557242" y="2617813"/>
            <a:ext cx="8301038" cy="4525963"/>
          </a:xfrm>
        </p:spPr>
        <p:txBody>
          <a:bodyPr/>
          <a:lstStyle/>
          <a:p>
            <a:r>
              <a:rPr lang="es-MX" dirty="0" smtClean="0">
                <a:hlinkClick r:id="rId2" action="ppaction://hlinkfile"/>
              </a:rPr>
              <a:t>C:\Users\PC\Desktop\SEXTO SEMESTRE\proyectos\global.docx</a:t>
            </a:r>
            <a:endParaRPr lang="es-MX"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24"/>
            <a:ext cx="8229600" cy="1143000"/>
          </a:xfrm>
        </p:spPr>
        <p:txBody>
          <a:bodyPr/>
          <a:lstStyle/>
          <a:p>
            <a:pPr algn="ctr"/>
            <a:r>
              <a:rPr lang="es-MX" dirty="0" smtClean="0">
                <a:solidFill>
                  <a:schemeClr val="tx1"/>
                </a:solidFill>
              </a:rPr>
              <a:t>Conclusión </a:t>
            </a:r>
            <a:endParaRPr lang="es-MX" dirty="0">
              <a:solidFill>
                <a:schemeClr val="tx1"/>
              </a:solidFill>
            </a:endParaRPr>
          </a:p>
        </p:txBody>
      </p:sp>
      <p:sp>
        <p:nvSpPr>
          <p:cNvPr id="4" name="3 CuadroTexto"/>
          <p:cNvSpPr txBox="1"/>
          <p:nvPr/>
        </p:nvSpPr>
        <p:spPr>
          <a:xfrm>
            <a:off x="714348" y="785794"/>
            <a:ext cx="7786742" cy="5262979"/>
          </a:xfrm>
          <a:prstGeom prst="rect">
            <a:avLst/>
          </a:prstGeom>
          <a:noFill/>
        </p:spPr>
        <p:txBody>
          <a:bodyPr wrap="square" rtlCol="0">
            <a:spAutoFit/>
          </a:bodyPr>
          <a:lstStyle/>
          <a:p>
            <a:pPr algn="just">
              <a:lnSpc>
                <a:spcPct val="150000"/>
              </a:lnSpc>
            </a:pPr>
            <a:r>
              <a:rPr lang="es-MX" sz="1600" dirty="0" smtClean="0">
                <a:latin typeface="Arial" pitchFamily="34" charset="0"/>
                <a:cs typeface="Arial" pitchFamily="34" charset="0"/>
              </a:rPr>
              <a:t>La elaboración de este trabajo nos sirve para demostrar todas las experiencias vividas, y dar una explicación de todo lo que se aprendió a lo largo de curso además tuvo como objetivo dar a conocer la aplicación practica de todos los aprendizajes teóricos obtenido. </a:t>
            </a:r>
          </a:p>
          <a:p>
            <a:pPr algn="just">
              <a:lnSpc>
                <a:spcPct val="150000"/>
              </a:lnSpc>
            </a:pPr>
            <a:r>
              <a:rPr lang="es-MX" sz="1600" dirty="0" smtClean="0">
                <a:latin typeface="Arial" pitchFamily="34" charset="0"/>
                <a:cs typeface="Arial" pitchFamily="34" charset="0"/>
              </a:rPr>
              <a:t>Al igual que el identificar dentro de la institución alguna problemática para poder hacer una mejora con diferentes actividades para formar en conjunto un proyecto de intervención socioeducativa. La redacción en un proyecto debe responder a una serie de cuestiones (donde, cuando, para quien, etc.)</a:t>
            </a:r>
          </a:p>
          <a:p>
            <a:pPr algn="just">
              <a:lnSpc>
                <a:spcPct val="150000"/>
              </a:lnSpc>
            </a:pPr>
            <a:r>
              <a:rPr lang="es-MX" sz="1600" dirty="0" smtClean="0">
                <a:latin typeface="Arial" pitchFamily="34" charset="0"/>
                <a:cs typeface="Arial" pitchFamily="34" charset="0"/>
              </a:rPr>
              <a:t>Los proyectos permiten al docente globalizar o integrar las áreas académicas a través de una temática especifica escogida para las alumnas según sus intereses y necesidades.</a:t>
            </a:r>
          </a:p>
          <a:p>
            <a:pPr algn="just">
              <a:lnSpc>
                <a:spcPct val="150000"/>
              </a:lnSpc>
            </a:pPr>
            <a:r>
              <a:rPr lang="es-MX" sz="1600" dirty="0" smtClean="0">
                <a:latin typeface="Arial" pitchFamily="34" charset="0"/>
                <a:cs typeface="Arial" pitchFamily="34" charset="0"/>
              </a:rPr>
              <a:t>Este tipo de escrito se puede diferenciar de los otros ya que un proyecto es un conjunto de actividades , con un propósito, justificación y diferentes puntos que se mencionaron anteriormente.</a:t>
            </a:r>
            <a:endParaRPr lang="es-MX"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n-US" sz="2000" dirty="0" smtClean="0">
                <a:latin typeface="Arial" pitchFamily="34" charset="0"/>
                <a:cs typeface="Arial" pitchFamily="34" charset="0"/>
              </a:rPr>
              <a:t>Ander-Egg, E., &amp; </a:t>
            </a:r>
            <a:r>
              <a:rPr lang="en-US" sz="2000" dirty="0" err="1" smtClean="0">
                <a:latin typeface="Arial" pitchFamily="34" charset="0"/>
                <a:cs typeface="Arial" pitchFamily="34" charset="0"/>
              </a:rPr>
              <a:t>Idáñez</a:t>
            </a:r>
            <a:r>
              <a:rPr lang="en-US" sz="2000" dirty="0" smtClean="0">
                <a:latin typeface="Arial" pitchFamily="34" charset="0"/>
                <a:cs typeface="Arial" pitchFamily="34" charset="0"/>
              </a:rPr>
              <a:t>, M. J. (1998). </a:t>
            </a:r>
            <a:r>
              <a:rPr lang="es-ES" sz="2000" i="1" dirty="0" smtClean="0">
                <a:latin typeface="Arial" pitchFamily="34" charset="0"/>
                <a:cs typeface="Arial" pitchFamily="34" charset="0"/>
              </a:rPr>
              <a:t>Cómo elaborar un </a:t>
            </a:r>
            <a:r>
              <a:rPr lang="es-ES" sz="2000" i="1" dirty="0" smtClean="0">
                <a:latin typeface="Arial" pitchFamily="34" charset="0"/>
                <a:cs typeface="Arial" pitchFamily="34" charset="0"/>
              </a:rPr>
              <a:t>proyecto</a:t>
            </a:r>
          </a:p>
          <a:p>
            <a:r>
              <a:rPr lang="es-ES" sz="2000" dirty="0" smtClean="0">
                <a:latin typeface="Arial" pitchFamily="34" charset="0"/>
                <a:cs typeface="Arial" pitchFamily="34" charset="0"/>
              </a:rPr>
              <a:t>Rodríguez, J. M. (2009). </a:t>
            </a:r>
            <a:r>
              <a:rPr lang="es-ES" sz="2000" i="1" dirty="0" smtClean="0">
                <a:latin typeface="Arial" pitchFamily="34" charset="0"/>
                <a:cs typeface="Arial" pitchFamily="34" charset="0"/>
              </a:rPr>
              <a:t>Guía para el diseño de </a:t>
            </a:r>
            <a:r>
              <a:rPr lang="es-ES" sz="2000" i="1" dirty="0" smtClean="0">
                <a:latin typeface="Arial" pitchFamily="34" charset="0"/>
                <a:cs typeface="Arial" pitchFamily="34" charset="0"/>
              </a:rPr>
              <a:t>programas </a:t>
            </a:r>
            <a:r>
              <a:rPr lang="es-ES" sz="2000" i="1" dirty="0" smtClean="0">
                <a:latin typeface="Arial" pitchFamily="34" charset="0"/>
                <a:cs typeface="Arial" pitchFamily="34" charset="0"/>
              </a:rPr>
              <a:t>socioeducativos de atención a la infancia.</a:t>
            </a:r>
            <a:r>
              <a:rPr lang="es-ES" sz="2000" dirty="0" smtClean="0">
                <a:latin typeface="Arial" pitchFamily="34" charset="0"/>
                <a:cs typeface="Arial" pitchFamily="34" charset="0"/>
              </a:rPr>
              <a:t> </a:t>
            </a:r>
            <a:endParaRPr lang="es-MX" sz="2000" dirty="0" smtClean="0">
              <a:latin typeface="Arial" pitchFamily="34" charset="0"/>
              <a:cs typeface="Arial" pitchFamily="34" charset="0"/>
            </a:endParaRPr>
          </a:p>
          <a:p>
            <a:endParaRPr lang="es-MX" dirty="0"/>
          </a:p>
        </p:txBody>
      </p:sp>
      <p:sp>
        <p:nvSpPr>
          <p:cNvPr id="3" name="2 Título"/>
          <p:cNvSpPr>
            <a:spLocks noGrp="1"/>
          </p:cNvSpPr>
          <p:nvPr>
            <p:ph type="title"/>
          </p:nvPr>
        </p:nvSpPr>
        <p:spPr/>
        <p:txBody>
          <a:bodyPr/>
          <a:lstStyle/>
          <a:p>
            <a:r>
              <a:rPr lang="es-MX" dirty="0" smtClean="0"/>
              <a:t>Bibliografía </a:t>
            </a:r>
            <a:endParaRPr lang="es-MX"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928670"/>
            <a:ext cx="8229600" cy="4525963"/>
          </a:xfrm>
        </p:spPr>
        <p:txBody>
          <a:bodyPr>
            <a:normAutofit fontScale="92500"/>
          </a:bodyPr>
          <a:lstStyle/>
          <a:p>
            <a:pPr algn="just">
              <a:lnSpc>
                <a:spcPct val="150000"/>
              </a:lnSpc>
            </a:pPr>
            <a:r>
              <a:rPr lang="es-MX" sz="2000" dirty="0" smtClean="0">
                <a:latin typeface="Arial" pitchFamily="34" charset="0"/>
                <a:cs typeface="Arial" pitchFamily="34" charset="0"/>
              </a:rPr>
              <a:t>Se realizó un proyecto enfocado a la problemática del cuidado del medio ambiente, empezando desde el salón de clases hasta la comunidad a través de distintas actividades que en conjunto se pretendió alcanzar los objetivos marcados para lograr en los alumnos, maestras y padres de familia una conciencia ecológica para mejorar porque dentro del jardín se encontró la problemática mencionada. </a:t>
            </a:r>
          </a:p>
          <a:p>
            <a:pPr lvl="0" algn="just">
              <a:lnSpc>
                <a:spcPct val="150000"/>
              </a:lnSpc>
            </a:pPr>
            <a:r>
              <a:rPr lang="es-MX" sz="2000" dirty="0" smtClean="0">
                <a:latin typeface="Arial" pitchFamily="34" charset="0"/>
                <a:cs typeface="Arial" pitchFamily="34" charset="0"/>
              </a:rPr>
              <a:t>Con la elaboración de este escrito se favorecieron diferentes competencias personales como lo son: </a:t>
            </a:r>
            <a:r>
              <a:rPr lang="es-MX" sz="2000" dirty="0" smtClean="0">
                <a:latin typeface="Arial" pitchFamily="34" charset="0"/>
                <a:cs typeface="Arial" pitchFamily="34" charset="0"/>
              </a:rPr>
              <a:t>Elabora proyectos que articulan diversos campos disciplinares para desarrollar su conocimiento integrado en los alumnos.</a:t>
            </a:r>
          </a:p>
          <a:p>
            <a:pPr algn="just">
              <a:lnSpc>
                <a:spcPct val="150000"/>
              </a:lnSpc>
            </a:pPr>
            <a:endParaRPr lang="es-MX" sz="2000" dirty="0">
              <a:latin typeface="Arial" pitchFamily="34" charset="0"/>
              <a:cs typeface="Arial" pitchFamily="34" charset="0"/>
            </a:endParaRPr>
          </a:p>
        </p:txBody>
      </p:sp>
      <p:sp>
        <p:nvSpPr>
          <p:cNvPr id="3" name="2 Título"/>
          <p:cNvSpPr>
            <a:spLocks noGrp="1"/>
          </p:cNvSpPr>
          <p:nvPr>
            <p:ph type="title"/>
          </p:nvPr>
        </p:nvSpPr>
        <p:spPr>
          <a:xfrm>
            <a:off x="457200" y="-24"/>
            <a:ext cx="8229600" cy="1143000"/>
          </a:xfrm>
        </p:spPr>
        <p:txBody>
          <a:bodyPr/>
          <a:lstStyle/>
          <a:p>
            <a:pPr algn="ctr"/>
            <a:r>
              <a:rPr lang="es-MX" dirty="0" smtClean="0">
                <a:solidFill>
                  <a:schemeClr val="tx1"/>
                </a:solidFill>
                <a:latin typeface="Arial" pitchFamily="34" charset="0"/>
                <a:cs typeface="Arial" pitchFamily="34" charset="0"/>
              </a:rPr>
              <a:t>A</a:t>
            </a:r>
            <a:r>
              <a:rPr lang="es-MX" dirty="0" smtClean="0">
                <a:solidFill>
                  <a:schemeClr val="tx1"/>
                </a:solidFill>
                <a:latin typeface="Arial" pitchFamily="34" charset="0"/>
                <a:cs typeface="Arial" pitchFamily="34" charset="0"/>
              </a:rPr>
              <a:t>nálisis</a:t>
            </a:r>
            <a:endParaRPr lang="es-MX" dirty="0">
              <a:solidFill>
                <a:schemeClr val="tx1"/>
              </a:solidFill>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Personalizado 3">
      <a:dk1>
        <a:sysClr val="windowText" lastClr="000000"/>
      </a:dk1>
      <a:lt1>
        <a:sysClr val="window" lastClr="FFFFFF"/>
      </a:lt1>
      <a:dk2>
        <a:srgbClr val="646B86"/>
      </a:dk2>
      <a:lt2>
        <a:srgbClr val="C5D1D7"/>
      </a:lt2>
      <a:accent1>
        <a:srgbClr val="FF0000"/>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290</TotalTime>
  <Words>783</Words>
  <Application>Microsoft Office PowerPoint</Application>
  <PresentationFormat>Presentación en pantalla (4:3)</PresentationFormat>
  <Paragraphs>56</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Concurrencia</vt:lpstr>
      <vt:lpstr>Diapositiva 1</vt:lpstr>
      <vt:lpstr>Introducción </vt:lpstr>
      <vt:lpstr>¿Qué es un proyecto ?</vt:lpstr>
      <vt:lpstr>Diapositiva 4</vt:lpstr>
      <vt:lpstr>Diapositiva 5</vt:lpstr>
      <vt:lpstr>“Proyecto cuidando nuestro jardín”</vt:lpstr>
      <vt:lpstr>Conclusión </vt:lpstr>
      <vt:lpstr>Bibliografía </vt:lpstr>
      <vt:lpstr>Análisis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PC</dc:creator>
  <cp:lastModifiedBy>PC</cp:lastModifiedBy>
  <cp:revision>26</cp:revision>
  <dcterms:created xsi:type="dcterms:W3CDTF">2018-06-12T04:28:43Z</dcterms:created>
  <dcterms:modified xsi:type="dcterms:W3CDTF">2018-06-13T04:59:31Z</dcterms:modified>
</cp:coreProperties>
</file>