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1" r:id="rId5"/>
    <p:sldId id="259" r:id="rId6"/>
    <p:sldId id="262" r:id="rId7"/>
    <p:sldId id="260" r:id="rId8"/>
  </p:sldIdLst>
  <p:sldSz cx="9144000" cy="6858000" type="screen4x3"/>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3366"/>
    <a:srgbClr val="F470C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snapToGrid="0">
      <p:cViewPr varScale="1">
        <p:scale>
          <a:sx n="69" d="100"/>
          <a:sy n="69" d="100"/>
        </p:scale>
        <p:origin x="1152"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n-US" dirty="0"/>
          </a:p>
        </p:txBody>
      </p:sp>
      <p:sp>
        <p:nvSpPr>
          <p:cNvPr id="4" name="Date Placeholder 3"/>
          <p:cNvSpPr>
            <a:spLocks noGrp="1"/>
          </p:cNvSpPr>
          <p:nvPr>
            <p:ph type="dt" sz="half" idx="10"/>
          </p:nvPr>
        </p:nvSpPr>
        <p:spPr/>
        <p:txBody>
          <a:bodyPr/>
          <a:lstStyle/>
          <a:p>
            <a:fld id="{19A56C47-B003-40F6-A65A-B7BC2D4E1163}" type="datetimeFigureOut">
              <a:rPr lang="es-MX" smtClean="0"/>
              <a:t>12/06/2018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8BC76-4304-4CFE-A981-A64176076B8B}" type="slidenum">
              <a:rPr lang="es-MX" smtClean="0"/>
              <a:t>‹Nº›</a:t>
            </a:fld>
            <a:endParaRPr lang="es-MX"/>
          </a:p>
        </p:txBody>
      </p:sp>
    </p:spTree>
    <p:extLst>
      <p:ext uri="{BB962C8B-B14F-4D97-AF65-F5344CB8AC3E}">
        <p14:creationId xmlns:p14="http://schemas.microsoft.com/office/powerpoint/2010/main" val="24675024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9A56C47-B003-40F6-A65A-B7BC2D4E1163}" type="datetimeFigureOut">
              <a:rPr lang="es-MX" smtClean="0"/>
              <a:t>12/06/2018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8BC76-4304-4CFE-A981-A64176076B8B}" type="slidenum">
              <a:rPr lang="es-MX" smtClean="0"/>
              <a:t>‹Nº›</a:t>
            </a:fld>
            <a:endParaRPr lang="es-MX"/>
          </a:p>
        </p:txBody>
      </p:sp>
    </p:spTree>
    <p:extLst>
      <p:ext uri="{BB962C8B-B14F-4D97-AF65-F5344CB8AC3E}">
        <p14:creationId xmlns:p14="http://schemas.microsoft.com/office/powerpoint/2010/main" val="11546677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s-ES"/>
              <a:t>Haga clic para modificar el estilo de título del patrón</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9A56C47-B003-40F6-A65A-B7BC2D4E1163}" type="datetimeFigureOut">
              <a:rPr lang="es-MX" smtClean="0"/>
              <a:t>12/06/2018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8BC76-4304-4CFE-A981-A64176076B8B}" type="slidenum">
              <a:rPr lang="es-MX" smtClean="0"/>
              <a:t>‹Nº›</a:t>
            </a:fld>
            <a:endParaRPr lang="es-MX"/>
          </a:p>
        </p:txBody>
      </p:sp>
    </p:spTree>
    <p:extLst>
      <p:ext uri="{BB962C8B-B14F-4D97-AF65-F5344CB8AC3E}">
        <p14:creationId xmlns:p14="http://schemas.microsoft.com/office/powerpoint/2010/main" val="38527739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10"/>
          </p:nvPr>
        </p:nvSpPr>
        <p:spPr/>
        <p:txBody>
          <a:bodyPr/>
          <a:lstStyle/>
          <a:p>
            <a:fld id="{19A56C47-B003-40F6-A65A-B7BC2D4E1163}" type="datetimeFigureOut">
              <a:rPr lang="es-MX" smtClean="0"/>
              <a:t>12/06/2018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8BC76-4304-4CFE-A981-A64176076B8B}" type="slidenum">
              <a:rPr lang="es-MX" smtClean="0"/>
              <a:t>‹Nº›</a:t>
            </a:fld>
            <a:endParaRPr lang="es-MX"/>
          </a:p>
        </p:txBody>
      </p:sp>
    </p:spTree>
    <p:extLst>
      <p:ext uri="{BB962C8B-B14F-4D97-AF65-F5344CB8AC3E}">
        <p14:creationId xmlns:p14="http://schemas.microsoft.com/office/powerpoint/2010/main" val="201146358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s-ES"/>
              <a:t>Haga clic para modificar el estilo de título del patrón</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Date Placeholder 3"/>
          <p:cNvSpPr>
            <a:spLocks noGrp="1"/>
          </p:cNvSpPr>
          <p:nvPr>
            <p:ph type="dt" sz="half" idx="10"/>
          </p:nvPr>
        </p:nvSpPr>
        <p:spPr/>
        <p:txBody>
          <a:bodyPr/>
          <a:lstStyle/>
          <a:p>
            <a:fld id="{19A56C47-B003-40F6-A65A-B7BC2D4E1163}" type="datetimeFigureOut">
              <a:rPr lang="es-MX" smtClean="0"/>
              <a:t>12/06/2018</a:t>
            </a:fld>
            <a:endParaRPr lang="es-MX"/>
          </a:p>
        </p:txBody>
      </p:sp>
      <p:sp>
        <p:nvSpPr>
          <p:cNvPr id="5" name="Footer Placeholder 4"/>
          <p:cNvSpPr>
            <a:spLocks noGrp="1"/>
          </p:cNvSpPr>
          <p:nvPr>
            <p:ph type="ftr" sz="quarter" idx="11"/>
          </p:nvPr>
        </p:nvSpPr>
        <p:spPr/>
        <p:txBody>
          <a:bodyPr/>
          <a:lstStyle/>
          <a:p>
            <a:endParaRPr lang="es-MX"/>
          </a:p>
        </p:txBody>
      </p:sp>
      <p:sp>
        <p:nvSpPr>
          <p:cNvPr id="6" name="Slide Number Placeholder 5"/>
          <p:cNvSpPr>
            <a:spLocks noGrp="1"/>
          </p:cNvSpPr>
          <p:nvPr>
            <p:ph type="sldNum" sz="quarter" idx="12"/>
          </p:nvPr>
        </p:nvSpPr>
        <p:spPr/>
        <p:txBody>
          <a:bodyPr/>
          <a:lstStyle/>
          <a:p>
            <a:fld id="{4078BC76-4304-4CFE-A981-A64176076B8B}" type="slidenum">
              <a:rPr lang="es-MX" smtClean="0"/>
              <a:t>‹Nº›</a:t>
            </a:fld>
            <a:endParaRPr lang="es-MX"/>
          </a:p>
        </p:txBody>
      </p:sp>
    </p:spTree>
    <p:extLst>
      <p:ext uri="{BB962C8B-B14F-4D97-AF65-F5344CB8AC3E}">
        <p14:creationId xmlns:p14="http://schemas.microsoft.com/office/powerpoint/2010/main" val="2241925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Date Placeholder 4"/>
          <p:cNvSpPr>
            <a:spLocks noGrp="1"/>
          </p:cNvSpPr>
          <p:nvPr>
            <p:ph type="dt" sz="half" idx="10"/>
          </p:nvPr>
        </p:nvSpPr>
        <p:spPr/>
        <p:txBody>
          <a:bodyPr/>
          <a:lstStyle/>
          <a:p>
            <a:fld id="{19A56C47-B003-40F6-A65A-B7BC2D4E1163}" type="datetimeFigureOut">
              <a:rPr lang="es-MX" smtClean="0"/>
              <a:t>12/06/2018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8BC76-4304-4CFE-A981-A64176076B8B}" type="slidenum">
              <a:rPr lang="es-MX" smtClean="0"/>
              <a:t>‹Nº›</a:t>
            </a:fld>
            <a:endParaRPr lang="es-MX"/>
          </a:p>
        </p:txBody>
      </p:sp>
    </p:spTree>
    <p:extLst>
      <p:ext uri="{BB962C8B-B14F-4D97-AF65-F5344CB8AC3E}">
        <p14:creationId xmlns:p14="http://schemas.microsoft.com/office/powerpoint/2010/main" val="25649146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Content Placeholder 3"/>
          <p:cNvSpPr>
            <a:spLocks noGrp="1"/>
          </p:cNvSpPr>
          <p:nvPr>
            <p:ph sz="half" idx="2"/>
          </p:nvPr>
        </p:nvSpPr>
        <p:spPr>
          <a:xfrm>
            <a:off x="629842" y="2505075"/>
            <a:ext cx="3868340"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Content Placeholder 5"/>
          <p:cNvSpPr>
            <a:spLocks noGrp="1"/>
          </p:cNvSpPr>
          <p:nvPr>
            <p:ph sz="quarter" idx="4"/>
          </p:nvPr>
        </p:nvSpPr>
        <p:spPr>
          <a:xfrm>
            <a:off x="4629150" y="2505075"/>
            <a:ext cx="3887391"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7" name="Date Placeholder 6"/>
          <p:cNvSpPr>
            <a:spLocks noGrp="1"/>
          </p:cNvSpPr>
          <p:nvPr>
            <p:ph type="dt" sz="half" idx="10"/>
          </p:nvPr>
        </p:nvSpPr>
        <p:spPr/>
        <p:txBody>
          <a:bodyPr/>
          <a:lstStyle/>
          <a:p>
            <a:fld id="{19A56C47-B003-40F6-A65A-B7BC2D4E1163}" type="datetimeFigureOut">
              <a:rPr lang="es-MX" smtClean="0"/>
              <a:t>12/06/2018</a:t>
            </a:fld>
            <a:endParaRPr lang="es-MX"/>
          </a:p>
        </p:txBody>
      </p:sp>
      <p:sp>
        <p:nvSpPr>
          <p:cNvPr id="8" name="Footer Placeholder 7"/>
          <p:cNvSpPr>
            <a:spLocks noGrp="1"/>
          </p:cNvSpPr>
          <p:nvPr>
            <p:ph type="ftr" sz="quarter" idx="11"/>
          </p:nvPr>
        </p:nvSpPr>
        <p:spPr/>
        <p:txBody>
          <a:bodyPr/>
          <a:lstStyle/>
          <a:p>
            <a:endParaRPr lang="es-MX"/>
          </a:p>
        </p:txBody>
      </p:sp>
      <p:sp>
        <p:nvSpPr>
          <p:cNvPr id="9" name="Slide Number Placeholder 8"/>
          <p:cNvSpPr>
            <a:spLocks noGrp="1"/>
          </p:cNvSpPr>
          <p:nvPr>
            <p:ph type="sldNum" sz="quarter" idx="12"/>
          </p:nvPr>
        </p:nvSpPr>
        <p:spPr/>
        <p:txBody>
          <a:bodyPr/>
          <a:lstStyle/>
          <a:p>
            <a:fld id="{4078BC76-4304-4CFE-A981-A64176076B8B}" type="slidenum">
              <a:rPr lang="es-MX" smtClean="0"/>
              <a:t>‹Nº›</a:t>
            </a:fld>
            <a:endParaRPr lang="es-MX"/>
          </a:p>
        </p:txBody>
      </p:sp>
    </p:spTree>
    <p:extLst>
      <p:ext uri="{BB962C8B-B14F-4D97-AF65-F5344CB8AC3E}">
        <p14:creationId xmlns:p14="http://schemas.microsoft.com/office/powerpoint/2010/main" val="26505391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s-ES"/>
              <a:t>Haga clic para modificar el estilo de título del patrón</a:t>
            </a:r>
            <a:endParaRPr lang="en-US" dirty="0"/>
          </a:p>
        </p:txBody>
      </p:sp>
      <p:sp>
        <p:nvSpPr>
          <p:cNvPr id="3" name="Date Placeholder 2"/>
          <p:cNvSpPr>
            <a:spLocks noGrp="1"/>
          </p:cNvSpPr>
          <p:nvPr>
            <p:ph type="dt" sz="half" idx="10"/>
          </p:nvPr>
        </p:nvSpPr>
        <p:spPr/>
        <p:txBody>
          <a:bodyPr/>
          <a:lstStyle/>
          <a:p>
            <a:fld id="{19A56C47-B003-40F6-A65A-B7BC2D4E1163}" type="datetimeFigureOut">
              <a:rPr lang="es-MX" smtClean="0"/>
              <a:t>12/06/2018</a:t>
            </a:fld>
            <a:endParaRPr lang="es-MX"/>
          </a:p>
        </p:txBody>
      </p:sp>
      <p:sp>
        <p:nvSpPr>
          <p:cNvPr id="4" name="Footer Placeholder 3"/>
          <p:cNvSpPr>
            <a:spLocks noGrp="1"/>
          </p:cNvSpPr>
          <p:nvPr>
            <p:ph type="ftr" sz="quarter" idx="11"/>
          </p:nvPr>
        </p:nvSpPr>
        <p:spPr/>
        <p:txBody>
          <a:bodyPr/>
          <a:lstStyle/>
          <a:p>
            <a:endParaRPr lang="es-MX"/>
          </a:p>
        </p:txBody>
      </p:sp>
      <p:sp>
        <p:nvSpPr>
          <p:cNvPr id="5" name="Slide Number Placeholder 4"/>
          <p:cNvSpPr>
            <a:spLocks noGrp="1"/>
          </p:cNvSpPr>
          <p:nvPr>
            <p:ph type="sldNum" sz="quarter" idx="12"/>
          </p:nvPr>
        </p:nvSpPr>
        <p:spPr/>
        <p:txBody>
          <a:bodyPr/>
          <a:lstStyle/>
          <a:p>
            <a:fld id="{4078BC76-4304-4CFE-A981-A64176076B8B}" type="slidenum">
              <a:rPr lang="es-MX" smtClean="0"/>
              <a:t>‹Nº›</a:t>
            </a:fld>
            <a:endParaRPr lang="es-MX"/>
          </a:p>
        </p:txBody>
      </p:sp>
    </p:spTree>
    <p:extLst>
      <p:ext uri="{BB962C8B-B14F-4D97-AF65-F5344CB8AC3E}">
        <p14:creationId xmlns:p14="http://schemas.microsoft.com/office/powerpoint/2010/main" val="1988582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9A56C47-B003-40F6-A65A-B7BC2D4E1163}" type="datetimeFigureOut">
              <a:rPr lang="es-MX" smtClean="0"/>
              <a:t>12/06/2018</a:t>
            </a:fld>
            <a:endParaRPr lang="es-MX"/>
          </a:p>
        </p:txBody>
      </p:sp>
      <p:sp>
        <p:nvSpPr>
          <p:cNvPr id="3" name="Footer Placeholder 2"/>
          <p:cNvSpPr>
            <a:spLocks noGrp="1"/>
          </p:cNvSpPr>
          <p:nvPr>
            <p:ph type="ftr" sz="quarter" idx="11"/>
          </p:nvPr>
        </p:nvSpPr>
        <p:spPr/>
        <p:txBody>
          <a:bodyPr/>
          <a:lstStyle/>
          <a:p>
            <a:endParaRPr lang="es-MX"/>
          </a:p>
        </p:txBody>
      </p:sp>
      <p:sp>
        <p:nvSpPr>
          <p:cNvPr id="4" name="Slide Number Placeholder 3"/>
          <p:cNvSpPr>
            <a:spLocks noGrp="1"/>
          </p:cNvSpPr>
          <p:nvPr>
            <p:ph type="sldNum" sz="quarter" idx="12"/>
          </p:nvPr>
        </p:nvSpPr>
        <p:spPr/>
        <p:txBody>
          <a:bodyPr/>
          <a:lstStyle/>
          <a:p>
            <a:fld id="{4078BC76-4304-4CFE-A981-A64176076B8B}" type="slidenum">
              <a:rPr lang="es-MX" smtClean="0"/>
              <a:t>‹Nº›</a:t>
            </a:fld>
            <a:endParaRPr lang="es-MX"/>
          </a:p>
        </p:txBody>
      </p:sp>
    </p:spTree>
    <p:extLst>
      <p:ext uri="{BB962C8B-B14F-4D97-AF65-F5344CB8AC3E}">
        <p14:creationId xmlns:p14="http://schemas.microsoft.com/office/powerpoint/2010/main" val="6114070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19A56C47-B003-40F6-A65A-B7BC2D4E1163}" type="datetimeFigureOut">
              <a:rPr lang="es-MX" smtClean="0"/>
              <a:t>12/06/2018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8BC76-4304-4CFE-A981-A64176076B8B}" type="slidenum">
              <a:rPr lang="es-MX" smtClean="0"/>
              <a:t>‹Nº›</a:t>
            </a:fld>
            <a:endParaRPr lang="es-MX"/>
          </a:p>
        </p:txBody>
      </p:sp>
    </p:spTree>
    <p:extLst>
      <p:ext uri="{BB962C8B-B14F-4D97-AF65-F5344CB8AC3E}">
        <p14:creationId xmlns:p14="http://schemas.microsoft.com/office/powerpoint/2010/main" val="29845337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s-ES"/>
              <a:t>Haga clic para modificar el estilo de título del patrón</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a:t>Haga clic en el icono para agregar una imagen</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Date Placeholder 4"/>
          <p:cNvSpPr>
            <a:spLocks noGrp="1"/>
          </p:cNvSpPr>
          <p:nvPr>
            <p:ph type="dt" sz="half" idx="10"/>
          </p:nvPr>
        </p:nvSpPr>
        <p:spPr/>
        <p:txBody>
          <a:bodyPr/>
          <a:lstStyle/>
          <a:p>
            <a:fld id="{19A56C47-B003-40F6-A65A-B7BC2D4E1163}" type="datetimeFigureOut">
              <a:rPr lang="es-MX" smtClean="0"/>
              <a:t>12/06/2018</a:t>
            </a:fld>
            <a:endParaRPr lang="es-MX"/>
          </a:p>
        </p:txBody>
      </p:sp>
      <p:sp>
        <p:nvSpPr>
          <p:cNvPr id="6" name="Footer Placeholder 5"/>
          <p:cNvSpPr>
            <a:spLocks noGrp="1"/>
          </p:cNvSpPr>
          <p:nvPr>
            <p:ph type="ftr" sz="quarter" idx="11"/>
          </p:nvPr>
        </p:nvSpPr>
        <p:spPr/>
        <p:txBody>
          <a:bodyPr/>
          <a:lstStyle/>
          <a:p>
            <a:endParaRPr lang="es-MX"/>
          </a:p>
        </p:txBody>
      </p:sp>
      <p:sp>
        <p:nvSpPr>
          <p:cNvPr id="7" name="Slide Number Placeholder 6"/>
          <p:cNvSpPr>
            <a:spLocks noGrp="1"/>
          </p:cNvSpPr>
          <p:nvPr>
            <p:ph type="sldNum" sz="quarter" idx="12"/>
          </p:nvPr>
        </p:nvSpPr>
        <p:spPr/>
        <p:txBody>
          <a:bodyPr/>
          <a:lstStyle/>
          <a:p>
            <a:fld id="{4078BC76-4304-4CFE-A981-A64176076B8B}" type="slidenum">
              <a:rPr lang="es-MX" smtClean="0"/>
              <a:t>‹Nº›</a:t>
            </a:fld>
            <a:endParaRPr lang="es-MX"/>
          </a:p>
        </p:txBody>
      </p:sp>
    </p:spTree>
    <p:extLst>
      <p:ext uri="{BB962C8B-B14F-4D97-AF65-F5344CB8AC3E}">
        <p14:creationId xmlns:p14="http://schemas.microsoft.com/office/powerpoint/2010/main" val="16730001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9A56C47-B003-40F6-A65A-B7BC2D4E1163}" type="datetimeFigureOut">
              <a:rPr lang="es-MX" smtClean="0"/>
              <a:t>12/06/2018</a:t>
            </a:fld>
            <a:endParaRPr lang="es-MX"/>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078BC76-4304-4CFE-A981-A64176076B8B}" type="slidenum">
              <a:rPr lang="es-MX" smtClean="0"/>
              <a:t>‹Nº›</a:t>
            </a:fld>
            <a:endParaRPr lang="es-MX"/>
          </a:p>
        </p:txBody>
      </p:sp>
    </p:spTree>
    <p:extLst>
      <p:ext uri="{BB962C8B-B14F-4D97-AF65-F5344CB8AC3E}">
        <p14:creationId xmlns:p14="http://schemas.microsoft.com/office/powerpoint/2010/main" val="77128664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drive.google.com/file/d/1ryDs02WqjOD0-sZQmEe7hhy4GNu3oVgJ/view?usp=sharing"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Imagen 8"/>
          <p:cNvPicPr>
            <a:picLocks noChangeAspect="1"/>
          </p:cNvPicPr>
          <p:nvPr/>
        </p:nvPicPr>
        <p:blipFill>
          <a:blip r:embed="rId2"/>
          <a:stretch>
            <a:fillRect/>
          </a:stretch>
        </p:blipFill>
        <p:spPr>
          <a:xfrm>
            <a:off x="0" y="0"/>
            <a:ext cx="9119487" cy="6069176"/>
          </a:xfrm>
          <a:prstGeom prst="rect">
            <a:avLst/>
          </a:prstGeom>
        </p:spPr>
      </p:pic>
      <p:pic>
        <p:nvPicPr>
          <p:cNvPr id="1026" name="Picture 2" descr="Imagen relacionada"/>
          <p:cNvPicPr>
            <a:picLocks noChangeAspect="1" noChangeArrowheads="1"/>
          </p:cNvPicPr>
          <p:nvPr/>
        </p:nvPicPr>
        <p:blipFill rotWithShape="1">
          <a:blip r:embed="rId3">
            <a:extLst>
              <a:ext uri="{28A0092B-C50C-407E-A947-70E740481C1C}">
                <a14:useLocalDpi xmlns:a14="http://schemas.microsoft.com/office/drawing/2010/main" val="0"/>
              </a:ext>
            </a:extLst>
          </a:blip>
          <a:srcRect l="20955" r="16957"/>
          <a:stretch/>
        </p:blipFill>
        <p:spPr bwMode="auto">
          <a:xfrm>
            <a:off x="428171" y="401464"/>
            <a:ext cx="1161143" cy="1390632"/>
          </a:xfrm>
          <a:prstGeom prst="rect">
            <a:avLst/>
          </a:prstGeom>
          <a:noFill/>
          <a:extLst>
            <a:ext uri="{909E8E84-426E-40DD-AFC4-6F175D3DCCD1}">
              <a14:hiddenFill xmlns:a14="http://schemas.microsoft.com/office/drawing/2010/main">
                <a:solidFill>
                  <a:srgbClr val="FFFFFF"/>
                </a:solidFill>
              </a14:hiddenFill>
            </a:ext>
          </a:extLst>
        </p:spPr>
      </p:pic>
      <p:sp>
        <p:nvSpPr>
          <p:cNvPr id="5" name="Rectángulo 4"/>
          <p:cNvSpPr/>
          <p:nvPr/>
        </p:nvSpPr>
        <p:spPr>
          <a:xfrm>
            <a:off x="1756228" y="903786"/>
            <a:ext cx="6096000" cy="523220"/>
          </a:xfrm>
          <a:prstGeom prst="rect">
            <a:avLst/>
          </a:prstGeom>
          <a:solidFill>
            <a:schemeClr val="bg1"/>
          </a:solidFill>
          <a:ln>
            <a:solidFill>
              <a:schemeClr val="bg1"/>
            </a:solidFill>
          </a:ln>
        </p:spPr>
        <p:txBody>
          <a:bodyPr wrap="square" lIns="91440" tIns="45720" rIns="91440" bIns="45720">
            <a:spAutoFit/>
          </a:bodyPr>
          <a:lstStyle/>
          <a:p>
            <a:pPr algn="ctr"/>
            <a:r>
              <a:rPr lang="es-ES" sz="2800" dirty="0">
                <a:ln w="0"/>
                <a:effectLst>
                  <a:outerShdw blurRad="38100" dist="25400" dir="5400000" algn="ctr" rotWithShape="0">
                    <a:srgbClr val="6E747A">
                      <a:alpha val="43000"/>
                    </a:srgbClr>
                  </a:outerShdw>
                </a:effectLst>
              </a:rPr>
              <a:t>Escuela Normal de Educación Preescolar</a:t>
            </a:r>
            <a:endParaRPr lang="es-ES" sz="2800" b="0" cap="none" spc="0" dirty="0">
              <a:ln w="0"/>
              <a:effectLst>
                <a:outerShdw blurRad="38100" dist="25400" dir="5400000" algn="ctr" rotWithShape="0">
                  <a:srgbClr val="6E747A">
                    <a:alpha val="43000"/>
                  </a:srgbClr>
                </a:outerShdw>
              </a:effectLst>
            </a:endParaRPr>
          </a:p>
        </p:txBody>
      </p:sp>
      <p:sp>
        <p:nvSpPr>
          <p:cNvPr id="7" name="Rectángulo 6"/>
          <p:cNvSpPr/>
          <p:nvPr/>
        </p:nvSpPr>
        <p:spPr>
          <a:xfrm>
            <a:off x="2137229" y="2119214"/>
            <a:ext cx="4869542" cy="2800767"/>
          </a:xfrm>
          <a:prstGeom prst="rect">
            <a:avLst/>
          </a:prstGeom>
          <a:solidFill>
            <a:schemeClr val="bg1"/>
          </a:solidFill>
          <a:ln>
            <a:solidFill>
              <a:schemeClr val="bg1"/>
            </a:solidFill>
          </a:ln>
        </p:spPr>
        <p:txBody>
          <a:bodyPr wrap="square" lIns="91440" tIns="45720" rIns="91440" bIns="45720">
            <a:spAutoFit/>
          </a:bodyPr>
          <a:lstStyle/>
          <a:p>
            <a:pPr algn="ctr"/>
            <a:r>
              <a:rPr lang="es-ES" sz="4400" dirty="0">
                <a:ln w="0"/>
                <a:solidFill>
                  <a:srgbClr val="F470C5"/>
                </a:solidFill>
                <a:effectLst>
                  <a:outerShdw blurRad="38100" dist="25400" dir="5400000" algn="ctr" rotWithShape="0">
                    <a:srgbClr val="6E747A">
                      <a:alpha val="43000"/>
                    </a:srgbClr>
                  </a:outerShdw>
                </a:effectLst>
                <a:latin typeface="Lucida Handwriting" panose="03010101010101010101" pitchFamily="66" charset="0"/>
              </a:rPr>
              <a:t>Evidencia global: Análisis de documento</a:t>
            </a:r>
            <a:endParaRPr lang="es-ES" sz="4400" b="0" cap="none" spc="0" dirty="0">
              <a:ln w="0"/>
              <a:solidFill>
                <a:srgbClr val="F470C5"/>
              </a:solidFill>
              <a:effectLst>
                <a:outerShdw blurRad="38100" dist="25400" dir="5400000" algn="ctr" rotWithShape="0">
                  <a:srgbClr val="6E747A">
                    <a:alpha val="43000"/>
                  </a:srgbClr>
                </a:outerShdw>
              </a:effectLst>
              <a:latin typeface="Lucida Handwriting" panose="03010101010101010101" pitchFamily="66" charset="0"/>
            </a:endParaRPr>
          </a:p>
        </p:txBody>
      </p:sp>
      <p:sp>
        <p:nvSpPr>
          <p:cNvPr id="8" name="Rectángulo 7"/>
          <p:cNvSpPr/>
          <p:nvPr/>
        </p:nvSpPr>
        <p:spPr>
          <a:xfrm>
            <a:off x="878115" y="5285071"/>
            <a:ext cx="7590970" cy="646331"/>
          </a:xfrm>
          <a:prstGeom prst="rect">
            <a:avLst/>
          </a:prstGeom>
          <a:solidFill>
            <a:schemeClr val="bg1"/>
          </a:solidFill>
          <a:ln>
            <a:solidFill>
              <a:schemeClr val="bg1"/>
            </a:solidFill>
          </a:ln>
        </p:spPr>
        <p:txBody>
          <a:bodyPr wrap="square" lIns="91440" tIns="45720" rIns="91440" bIns="45720">
            <a:spAutoFit/>
          </a:bodyPr>
          <a:lstStyle/>
          <a:p>
            <a:pPr algn="ctr"/>
            <a:r>
              <a:rPr lang="es-ES" sz="3600" dirty="0">
                <a:ln w="0"/>
                <a:effectLst>
                  <a:outerShdw blurRad="38100" dist="25400" dir="5400000" algn="ctr" rotWithShape="0">
                    <a:srgbClr val="6E747A">
                      <a:alpha val="43000"/>
                    </a:srgbClr>
                  </a:outerShdw>
                </a:effectLst>
              </a:rPr>
              <a:t>Diana María Dávila Ramos</a:t>
            </a:r>
            <a:endParaRPr lang="es-ES" sz="3600" b="0" cap="none" spc="0" dirty="0">
              <a:ln w="0"/>
              <a:effectLst>
                <a:outerShdw blurRad="38100" dist="25400" dir="5400000" algn="ctr" rotWithShape="0">
                  <a:srgbClr val="6E747A">
                    <a:alpha val="43000"/>
                  </a:srgbClr>
                </a:outerShdw>
              </a:effectLst>
            </a:endParaRPr>
          </a:p>
        </p:txBody>
      </p:sp>
      <p:sp>
        <p:nvSpPr>
          <p:cNvPr id="10" name="Rectángulo 9"/>
          <p:cNvSpPr/>
          <p:nvPr/>
        </p:nvSpPr>
        <p:spPr>
          <a:xfrm>
            <a:off x="0" y="6069176"/>
            <a:ext cx="9144000" cy="584775"/>
          </a:xfrm>
          <a:prstGeom prst="rect">
            <a:avLst/>
          </a:prstGeom>
          <a:solidFill>
            <a:schemeClr val="bg1"/>
          </a:solidFill>
          <a:ln>
            <a:solidFill>
              <a:schemeClr val="bg1"/>
            </a:solidFill>
          </a:ln>
        </p:spPr>
        <p:txBody>
          <a:bodyPr wrap="square" lIns="91440" tIns="45720" rIns="91440" bIns="45720">
            <a:spAutoFit/>
          </a:bodyPr>
          <a:lstStyle/>
          <a:p>
            <a:pPr algn="ctr"/>
            <a:r>
              <a:rPr lang="es-ES" sz="3200" dirty="0">
                <a:ln w="0"/>
                <a:effectLst>
                  <a:outerShdw blurRad="38100" dist="25400" dir="5400000" algn="ctr" rotWithShape="0">
                    <a:srgbClr val="6E747A">
                      <a:alpha val="43000"/>
                    </a:srgbClr>
                  </a:outerShdw>
                </a:effectLst>
              </a:rPr>
              <a:t>Sexto semestre. 					junio 2018</a:t>
            </a:r>
            <a:endParaRPr lang="es-ES" sz="3200" b="0" cap="none" spc="0" dirty="0">
              <a:ln w="0"/>
              <a:effectLst>
                <a:outerShdw blurRad="38100" dist="25400" dir="5400000" algn="ctr" rotWithShape="0">
                  <a:srgbClr val="6E747A">
                    <a:alpha val="43000"/>
                  </a:srgbClr>
                </a:outerShdw>
              </a:effectLst>
            </a:endParaRPr>
          </a:p>
        </p:txBody>
      </p:sp>
      <p:sp>
        <p:nvSpPr>
          <p:cNvPr id="11" name="Rectángulo 10">
            <a:extLst>
              <a:ext uri="{FF2B5EF4-FFF2-40B4-BE49-F238E27FC236}">
                <a16:creationId xmlns:a16="http://schemas.microsoft.com/office/drawing/2014/main" id="{6B2F334D-9CEB-418B-9A54-5D44BBA555B9}"/>
              </a:ext>
            </a:extLst>
          </p:cNvPr>
          <p:cNvSpPr/>
          <p:nvPr/>
        </p:nvSpPr>
        <p:spPr>
          <a:xfrm>
            <a:off x="3587338" y="1514935"/>
            <a:ext cx="2172524" cy="461665"/>
          </a:xfrm>
          <a:prstGeom prst="rect">
            <a:avLst/>
          </a:prstGeom>
          <a:solidFill>
            <a:schemeClr val="bg1"/>
          </a:solidFill>
          <a:ln>
            <a:solidFill>
              <a:schemeClr val="bg1"/>
            </a:solidFill>
          </a:ln>
        </p:spPr>
        <p:txBody>
          <a:bodyPr wrap="square" lIns="91440" tIns="45720" rIns="91440" bIns="45720">
            <a:spAutoFit/>
          </a:bodyPr>
          <a:lstStyle/>
          <a:p>
            <a:pPr algn="ctr"/>
            <a:r>
              <a:rPr lang="es-ES" sz="2400" dirty="0">
                <a:ln w="0"/>
                <a:effectLst>
                  <a:outerShdw blurRad="38100" dist="25400" dir="5400000" algn="ctr" rotWithShape="0">
                    <a:srgbClr val="6E747A">
                      <a:alpha val="43000"/>
                    </a:srgbClr>
                  </a:outerShdw>
                </a:effectLst>
              </a:rPr>
              <a:t>Curso: Optativo</a:t>
            </a:r>
            <a:endParaRPr lang="es-ES" sz="2400" b="0" cap="none" spc="0" dirty="0">
              <a:ln w="0"/>
              <a:effectLst>
                <a:outerShdw blurRad="38100" dist="25400" dir="5400000" algn="ctr" rotWithShape="0">
                  <a:srgbClr val="6E747A">
                    <a:alpha val="43000"/>
                  </a:srgbClr>
                </a:outerShdw>
              </a:effectLst>
            </a:endParaRPr>
          </a:p>
        </p:txBody>
      </p:sp>
    </p:spTree>
    <p:extLst>
      <p:ext uri="{BB962C8B-B14F-4D97-AF65-F5344CB8AC3E}">
        <p14:creationId xmlns:p14="http://schemas.microsoft.com/office/powerpoint/2010/main" val="2634866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600" b="1" dirty="0">
                <a:solidFill>
                  <a:srgbClr val="993366"/>
                </a:solidFill>
                <a:latin typeface="Lucida Handwriting" panose="03010101010101010101" pitchFamily="66" charset="0"/>
              </a:rPr>
              <a:t>Competencias profesionales:</a:t>
            </a:r>
          </a:p>
        </p:txBody>
      </p:sp>
      <p:sp>
        <p:nvSpPr>
          <p:cNvPr id="3" name="Marcador de contenido 2"/>
          <p:cNvSpPr>
            <a:spLocks noGrp="1"/>
          </p:cNvSpPr>
          <p:nvPr>
            <p:ph idx="1"/>
          </p:nvPr>
        </p:nvSpPr>
        <p:spPr/>
        <p:txBody>
          <a:bodyPr/>
          <a:lstStyle/>
          <a:p>
            <a:pPr algn="just"/>
            <a:r>
              <a:rPr lang="es-MX" sz="3200" dirty="0">
                <a:latin typeface="Abadi Extra Light" panose="020B0204020104020204" pitchFamily="34" charset="0"/>
              </a:rPr>
              <a:t>Diseña planeaciones didácticas, aplicando sus conocimientos pedagógicos y disciplinares para responder a las necesidades del contexto en el marco de los planes y programas de educación básica. </a:t>
            </a:r>
          </a:p>
          <a:p>
            <a:pPr algn="just"/>
            <a:r>
              <a:rPr lang="es-MX" sz="3200" dirty="0">
                <a:latin typeface="Abadi Extra Light" panose="020B0204020104020204" pitchFamily="34" charset="0"/>
              </a:rPr>
              <a:t>Utiliza recursos de la investigación educativa para enriquecer la práctica docente, expresando su interés por la ciencia y la propia investigación.</a:t>
            </a:r>
          </a:p>
          <a:p>
            <a:pPr marL="0" indent="0">
              <a:buNone/>
            </a:pPr>
            <a:endParaRPr lang="es-MX" dirty="0">
              <a:latin typeface="Abadi Extra Light" panose="020B0204020104020204" pitchFamily="34" charset="0"/>
              <a:cs typeface="Cordia New" panose="020B0304020202020204" pitchFamily="34" charset="-34"/>
            </a:endParaRPr>
          </a:p>
        </p:txBody>
      </p:sp>
    </p:spTree>
    <p:extLst>
      <p:ext uri="{BB962C8B-B14F-4D97-AF65-F5344CB8AC3E}">
        <p14:creationId xmlns:p14="http://schemas.microsoft.com/office/powerpoint/2010/main" val="76939422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600" b="1" dirty="0">
                <a:solidFill>
                  <a:srgbClr val="993366"/>
                </a:solidFill>
                <a:latin typeface="Lucida Handwriting" panose="03010101010101010101" pitchFamily="66" charset="0"/>
              </a:rPr>
              <a:t>Introducción</a:t>
            </a:r>
          </a:p>
        </p:txBody>
      </p:sp>
      <p:sp>
        <p:nvSpPr>
          <p:cNvPr id="5" name="Marcador de contenido 2"/>
          <p:cNvSpPr>
            <a:spLocks noGrp="1"/>
          </p:cNvSpPr>
          <p:nvPr>
            <p:ph idx="1"/>
          </p:nvPr>
        </p:nvSpPr>
        <p:spPr>
          <a:xfrm>
            <a:off x="628650" y="1825625"/>
            <a:ext cx="7886700" cy="4351338"/>
          </a:xfrm>
        </p:spPr>
        <p:txBody>
          <a:bodyPr/>
          <a:lstStyle/>
          <a:p>
            <a:pPr marL="0" indent="0">
              <a:buNone/>
            </a:pPr>
            <a:r>
              <a:rPr lang="es-MX" sz="3200" dirty="0">
                <a:latin typeface="Cordia New" panose="020B0304020202020204" pitchFamily="34" charset="-34"/>
                <a:cs typeface="Cordia New" panose="020B0304020202020204" pitchFamily="34" charset="-34"/>
              </a:rPr>
              <a:t>La redacción representa uno de los mayores retos como estudiante normalista. Es un reto porque los alumnos no sabemos plasmar nuestras ideas por escrito. </a:t>
            </a:r>
          </a:p>
          <a:p>
            <a:pPr marL="0" indent="0">
              <a:buNone/>
            </a:pPr>
            <a:r>
              <a:rPr lang="es-MX" sz="3200" dirty="0">
                <a:latin typeface="Cordia New" panose="020B0304020202020204" pitchFamily="34" charset="-34"/>
                <a:cs typeface="Cordia New" panose="020B0304020202020204" pitchFamily="34" charset="-34"/>
              </a:rPr>
              <a:t>El presente trabajo presenta un producto de uno de los cursos de sexto semestre. El producto es un informe de proyecto de intervención socioeducativa aplicado durante las jornadas de práctica.</a:t>
            </a:r>
          </a:p>
          <a:p>
            <a:endParaRPr lang="es-MX" dirty="0">
              <a:latin typeface="Cordia New" panose="020B0304020202020204" pitchFamily="34" charset="-34"/>
              <a:cs typeface="Cordia New" panose="020B0304020202020204" pitchFamily="34" charset="-34"/>
            </a:endParaRPr>
          </a:p>
        </p:txBody>
      </p:sp>
    </p:spTree>
    <p:extLst>
      <p:ext uri="{BB962C8B-B14F-4D97-AF65-F5344CB8AC3E}">
        <p14:creationId xmlns:p14="http://schemas.microsoft.com/office/powerpoint/2010/main" val="41368223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600" b="1" dirty="0">
                <a:solidFill>
                  <a:srgbClr val="993366"/>
                </a:solidFill>
                <a:latin typeface="Lucida Handwriting" panose="03010101010101010101" pitchFamily="66" charset="0"/>
              </a:rPr>
              <a:t>Desarrollo</a:t>
            </a:r>
          </a:p>
        </p:txBody>
      </p:sp>
      <p:sp>
        <p:nvSpPr>
          <p:cNvPr id="5" name="Marcador de contenido 2"/>
          <p:cNvSpPr>
            <a:spLocks noGrp="1"/>
          </p:cNvSpPr>
          <p:nvPr>
            <p:ph idx="1"/>
          </p:nvPr>
        </p:nvSpPr>
        <p:spPr>
          <a:xfrm>
            <a:off x="628650" y="1825625"/>
            <a:ext cx="7886700" cy="4351338"/>
          </a:xfrm>
        </p:spPr>
        <p:txBody>
          <a:bodyPr/>
          <a:lstStyle/>
          <a:p>
            <a:pPr marL="0" indent="0">
              <a:buNone/>
            </a:pPr>
            <a:r>
              <a:rPr lang="es-MX" sz="3200" dirty="0">
                <a:latin typeface="Cordia New" panose="020B0304020202020204" pitchFamily="34" charset="-34"/>
                <a:cs typeface="Cordia New" panose="020B0304020202020204" pitchFamily="34" charset="-34"/>
              </a:rPr>
              <a:t>Proyecto de intervención socioeducativa.</a:t>
            </a:r>
          </a:p>
          <a:p>
            <a:pPr marL="0" indent="0">
              <a:buNone/>
            </a:pPr>
            <a:r>
              <a:rPr lang="es-MX" sz="3200" dirty="0">
                <a:latin typeface="Cordia New" panose="020B0304020202020204" pitchFamily="34" charset="-34"/>
                <a:cs typeface="Cordia New" panose="020B0304020202020204" pitchFamily="34" charset="-34"/>
                <a:hlinkClick r:id="rId2"/>
              </a:rPr>
              <a:t>https://drive.google.com/file/d/1ryDs02WqjOD0-sZQmEe7hhy4GNu3oVgJ/view?usp=sharing</a:t>
            </a:r>
            <a:r>
              <a:rPr lang="es-MX" sz="3200" dirty="0">
                <a:latin typeface="Cordia New" panose="020B0304020202020204" pitchFamily="34" charset="-34"/>
                <a:cs typeface="Cordia New" panose="020B0304020202020204" pitchFamily="34" charset="-34"/>
              </a:rPr>
              <a:t> </a:t>
            </a:r>
            <a:endParaRPr lang="es-MX" dirty="0">
              <a:latin typeface="Cordia New" panose="020B0304020202020204" pitchFamily="34" charset="-34"/>
              <a:cs typeface="Cordia New" panose="020B0304020202020204" pitchFamily="34" charset="-34"/>
            </a:endParaRPr>
          </a:p>
        </p:txBody>
      </p:sp>
    </p:spTree>
    <p:extLst>
      <p:ext uri="{BB962C8B-B14F-4D97-AF65-F5344CB8AC3E}">
        <p14:creationId xmlns:p14="http://schemas.microsoft.com/office/powerpoint/2010/main" val="344232208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600" b="1" dirty="0">
                <a:solidFill>
                  <a:srgbClr val="993366"/>
                </a:solidFill>
                <a:latin typeface="Lucida Handwriting" panose="03010101010101010101" pitchFamily="66" charset="0"/>
              </a:rPr>
              <a:t>Conclusión</a:t>
            </a:r>
          </a:p>
        </p:txBody>
      </p:sp>
      <p:sp>
        <p:nvSpPr>
          <p:cNvPr id="5" name="Marcador de contenido 2"/>
          <p:cNvSpPr>
            <a:spLocks noGrp="1"/>
          </p:cNvSpPr>
          <p:nvPr>
            <p:ph idx="1"/>
          </p:nvPr>
        </p:nvSpPr>
        <p:spPr>
          <a:xfrm>
            <a:off x="628650" y="1825625"/>
            <a:ext cx="7886700" cy="4351338"/>
          </a:xfrm>
        </p:spPr>
        <p:txBody>
          <a:bodyPr/>
          <a:lstStyle/>
          <a:p>
            <a:pPr marL="0" indent="0">
              <a:buNone/>
            </a:pPr>
            <a:r>
              <a:rPr lang="es-MX" sz="3200" dirty="0">
                <a:latin typeface="Cordia New" panose="020B0304020202020204" pitchFamily="34" charset="-34"/>
                <a:cs typeface="Cordia New" panose="020B0304020202020204" pitchFamily="34" charset="-34"/>
              </a:rPr>
              <a:t>Es importante conocer los lineamientos y las características de los textos académicos para que sea más sencillo elaborarlos. </a:t>
            </a:r>
          </a:p>
          <a:p>
            <a:pPr marL="0" indent="0">
              <a:buNone/>
            </a:pPr>
            <a:r>
              <a:rPr lang="es-MX" sz="3200" dirty="0">
                <a:latin typeface="Cordia New" panose="020B0304020202020204" pitchFamily="34" charset="-34"/>
                <a:cs typeface="Cordia New" panose="020B0304020202020204" pitchFamily="34" charset="-34"/>
              </a:rPr>
              <a:t>Si seguimos los lineamientos y las rubricas, bien elaboradas, podemos redactar y plasmar nuestras ideas, opiniones, sentimientos y conocimientos.</a:t>
            </a:r>
          </a:p>
          <a:p>
            <a:pPr marL="0" indent="0">
              <a:buNone/>
            </a:pPr>
            <a:r>
              <a:rPr lang="es-MX" sz="3200" dirty="0">
                <a:latin typeface="Cordia New" panose="020B0304020202020204" pitchFamily="34" charset="-34"/>
                <a:cs typeface="Cordia New" panose="020B0304020202020204" pitchFamily="34" charset="-34"/>
              </a:rPr>
              <a:t>Conocer este documento nos sirve para elaborar mejor nuestras reflexiones de la práctica. Estos documentos nos sirven como de “ensayo” para nuestro trabajo de titulación, si es que elegimos el informe como modalidad.</a:t>
            </a:r>
          </a:p>
        </p:txBody>
      </p:sp>
    </p:spTree>
    <p:extLst>
      <p:ext uri="{BB962C8B-B14F-4D97-AF65-F5344CB8AC3E}">
        <p14:creationId xmlns:p14="http://schemas.microsoft.com/office/powerpoint/2010/main" val="32419381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Marcador de contenido 2"/>
          <p:cNvSpPr>
            <a:spLocks noGrp="1"/>
          </p:cNvSpPr>
          <p:nvPr>
            <p:ph idx="1"/>
          </p:nvPr>
        </p:nvSpPr>
        <p:spPr>
          <a:xfrm>
            <a:off x="628650" y="678873"/>
            <a:ext cx="7886700" cy="5498090"/>
          </a:xfrm>
        </p:spPr>
        <p:txBody>
          <a:bodyPr/>
          <a:lstStyle/>
          <a:p>
            <a:pPr marL="0" indent="0">
              <a:buNone/>
            </a:pPr>
            <a:r>
              <a:rPr lang="es-MX" sz="3200" dirty="0">
                <a:latin typeface="Cordia New" panose="020B0304020202020204" pitchFamily="34" charset="-34"/>
                <a:cs typeface="Cordia New" panose="020B0304020202020204" pitchFamily="34" charset="-34"/>
              </a:rPr>
              <a:t>La elaboración del proyecto nos permitió trabajar colaborativamente. En conjunto buscamos solucionar una problemática común mediante el diseño de actividades.</a:t>
            </a:r>
          </a:p>
          <a:p>
            <a:pPr marL="0" indent="0">
              <a:buNone/>
            </a:pPr>
            <a:r>
              <a:rPr lang="es-MX" sz="3200" dirty="0">
                <a:latin typeface="Cordia New" panose="020B0304020202020204" pitchFamily="34" charset="-34"/>
                <a:cs typeface="Cordia New" panose="020B0304020202020204" pitchFamily="34" charset="-34"/>
              </a:rPr>
              <a:t>Es importante el trabajo colaborativo entre docentes en el preescolar para alcanzar metas más pronto a que si lo hiciéramos solas.</a:t>
            </a:r>
          </a:p>
          <a:p>
            <a:pPr marL="0" indent="0">
              <a:buNone/>
            </a:pPr>
            <a:r>
              <a:rPr lang="es-MX" sz="3200" dirty="0">
                <a:latin typeface="Cordia New" panose="020B0304020202020204" pitchFamily="34" charset="-34"/>
                <a:cs typeface="Cordia New" panose="020B0304020202020204" pitchFamily="34" charset="-34"/>
              </a:rPr>
              <a:t>El proyecto tuvo buenos resultados en todos los grupos en los que </a:t>
            </a:r>
            <a:r>
              <a:rPr lang="es-MX" sz="3200">
                <a:latin typeface="Cordia New" panose="020B0304020202020204" pitchFamily="34" charset="-34"/>
                <a:cs typeface="Cordia New" panose="020B0304020202020204" pitchFamily="34" charset="-34"/>
              </a:rPr>
              <a:t>se aplicó.</a:t>
            </a:r>
            <a:endParaRPr lang="es-MX" sz="3200" dirty="0">
              <a:latin typeface="Cordia New" panose="020B0304020202020204" pitchFamily="34" charset="-34"/>
              <a:cs typeface="Cordia New" panose="020B0304020202020204" pitchFamily="34" charset="-34"/>
            </a:endParaRPr>
          </a:p>
        </p:txBody>
      </p:sp>
    </p:spTree>
    <p:extLst>
      <p:ext uri="{BB962C8B-B14F-4D97-AF65-F5344CB8AC3E}">
        <p14:creationId xmlns:p14="http://schemas.microsoft.com/office/powerpoint/2010/main" val="315987932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MX" sz="3600" b="1" dirty="0">
                <a:solidFill>
                  <a:srgbClr val="993366"/>
                </a:solidFill>
                <a:latin typeface="Lucida Handwriting" panose="03010101010101010101" pitchFamily="66" charset="0"/>
              </a:rPr>
              <a:t>Bibliografía</a:t>
            </a:r>
          </a:p>
        </p:txBody>
      </p:sp>
      <p:sp>
        <p:nvSpPr>
          <p:cNvPr id="5" name="Marcador de contenido 2"/>
          <p:cNvSpPr>
            <a:spLocks noGrp="1"/>
          </p:cNvSpPr>
          <p:nvPr>
            <p:ph idx="1"/>
          </p:nvPr>
        </p:nvSpPr>
        <p:spPr>
          <a:xfrm>
            <a:off x="628650" y="1825625"/>
            <a:ext cx="7886700" cy="4351338"/>
          </a:xfrm>
        </p:spPr>
        <p:txBody>
          <a:bodyPr/>
          <a:lstStyle/>
          <a:p>
            <a:pPr>
              <a:buBlip>
                <a:blip r:embed="rId2"/>
              </a:buBlip>
            </a:pPr>
            <a:r>
              <a:rPr lang="es-MX" sz="3200" dirty="0" err="1">
                <a:latin typeface="Cordia New" panose="020B0304020202020204" pitchFamily="34" charset="-34"/>
                <a:cs typeface="Cordia New" panose="020B0304020202020204" pitchFamily="34" charset="-34"/>
              </a:rPr>
              <a:t>Cañeda</a:t>
            </a:r>
            <a:r>
              <a:rPr lang="es-MX" sz="3200" dirty="0">
                <a:latin typeface="Cordia New" panose="020B0304020202020204" pitchFamily="34" charset="-34"/>
                <a:cs typeface="Cordia New" panose="020B0304020202020204" pitchFamily="34" charset="-34"/>
              </a:rPr>
              <a:t>, C. (</a:t>
            </a:r>
            <a:r>
              <a:rPr lang="es-MX" sz="3200" dirty="0" err="1">
                <a:latin typeface="Cordia New" panose="020B0304020202020204" pitchFamily="34" charset="-34"/>
                <a:cs typeface="Cordia New" panose="020B0304020202020204" pitchFamily="34" charset="-34"/>
              </a:rPr>
              <a:t>s.f</a:t>
            </a:r>
            <a:r>
              <a:rPr lang="es-MX" sz="3200" dirty="0">
                <a:latin typeface="Cordia New" panose="020B0304020202020204" pitchFamily="34" charset="-34"/>
                <a:cs typeface="Cordia New" panose="020B0304020202020204" pitchFamily="34" charset="-34"/>
              </a:rPr>
              <a:t>). </a:t>
            </a:r>
            <a:r>
              <a:rPr lang="es-MX" sz="3200" i="1" dirty="0">
                <a:latin typeface="Cordia New" panose="020B0304020202020204" pitchFamily="34" charset="-34"/>
                <a:cs typeface="Cordia New" panose="020B0304020202020204" pitchFamily="34" charset="-34"/>
              </a:rPr>
              <a:t>Sociología de la educación.</a:t>
            </a:r>
          </a:p>
          <a:p>
            <a:pPr>
              <a:buBlip>
                <a:blip r:embed="rId2"/>
              </a:buBlip>
            </a:pPr>
            <a:r>
              <a:rPr lang="es-MX" sz="3200" dirty="0">
                <a:latin typeface="Cordia New" panose="020B0304020202020204" pitchFamily="34" charset="-34"/>
                <a:cs typeface="Cordia New" panose="020B0304020202020204" pitchFamily="34" charset="-34"/>
              </a:rPr>
              <a:t>J., C. (1996) </a:t>
            </a:r>
            <a:r>
              <a:rPr lang="es-MX" sz="3200" i="1" dirty="0">
                <a:latin typeface="Cordia New" panose="020B0304020202020204" pitchFamily="34" charset="-34"/>
                <a:cs typeface="Cordia New" panose="020B0304020202020204" pitchFamily="34" charset="-34"/>
              </a:rPr>
              <a:t>Los paradigmas de lo social y las concepciones de intervención en la sociedad.</a:t>
            </a:r>
            <a:endParaRPr lang="es-MX" sz="3200" dirty="0">
              <a:latin typeface="Cordia New" panose="020B0304020202020204" pitchFamily="34" charset="-34"/>
              <a:cs typeface="Cordia New" panose="020B0304020202020204" pitchFamily="34" charset="-34"/>
            </a:endParaRPr>
          </a:p>
          <a:p>
            <a:pPr>
              <a:buBlip>
                <a:blip r:embed="rId2"/>
              </a:buBlip>
            </a:pPr>
            <a:r>
              <a:rPr lang="es-MX" sz="3200" dirty="0">
                <a:latin typeface="Cordia New" panose="020B0304020202020204" pitchFamily="34" charset="-34"/>
                <a:cs typeface="Cordia New" panose="020B0304020202020204" pitchFamily="34" charset="-34"/>
              </a:rPr>
              <a:t>UNESCO (1998) </a:t>
            </a:r>
            <a:r>
              <a:rPr lang="es-MX" sz="3200" i="1" dirty="0">
                <a:latin typeface="Cordia New" panose="020B0304020202020204" pitchFamily="34" charset="-34"/>
                <a:cs typeface="Cordia New" panose="020B0304020202020204" pitchFamily="34" charset="-34"/>
              </a:rPr>
              <a:t>La educación ambiental: un pilar de un desarrollo sostenible.</a:t>
            </a:r>
            <a:endParaRPr lang="es-MX" sz="3200" dirty="0">
              <a:latin typeface="Cordia New" panose="020B0304020202020204" pitchFamily="34" charset="-34"/>
              <a:cs typeface="Cordia New" panose="020B0304020202020204" pitchFamily="34" charset="-34"/>
            </a:endParaRPr>
          </a:p>
          <a:p>
            <a:pPr marL="0" indent="0">
              <a:buNone/>
            </a:pPr>
            <a:endParaRPr lang="es-MX" sz="3200" dirty="0">
              <a:latin typeface="Cordia New" panose="020B0304020202020204" pitchFamily="34" charset="-34"/>
              <a:cs typeface="Cordia New" panose="020B0304020202020204" pitchFamily="34" charset="-34"/>
            </a:endParaRPr>
          </a:p>
        </p:txBody>
      </p:sp>
    </p:spTree>
    <p:extLst>
      <p:ext uri="{BB962C8B-B14F-4D97-AF65-F5344CB8AC3E}">
        <p14:creationId xmlns:p14="http://schemas.microsoft.com/office/powerpoint/2010/main" val="1572451574"/>
      </p:ext>
    </p:extLst>
  </p:cSld>
  <p:clrMapOvr>
    <a:masterClrMapping/>
  </p:clrMapOvr>
</p:sld>
</file>

<file path=ppt/theme/theme1.xml><?xml version="1.0" encoding="utf-8"?>
<a:theme xmlns:a="http://schemas.openxmlformats.org/drawingml/2006/main" name="Tema de Office">
  <a:themeElements>
    <a:clrScheme name="Tema de 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Tema de 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Tema de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56</TotalTime>
  <Words>352</Words>
  <Application>Microsoft Office PowerPoint</Application>
  <PresentationFormat>Presentación en pantalla (4:3)</PresentationFormat>
  <Paragraphs>25</Paragraphs>
  <Slides>7</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7</vt:i4>
      </vt:variant>
    </vt:vector>
  </HeadingPairs>
  <TitlesOfParts>
    <vt:vector size="14" baseType="lpstr">
      <vt:lpstr>Abadi Extra Light</vt:lpstr>
      <vt:lpstr>Arial</vt:lpstr>
      <vt:lpstr>Calibri</vt:lpstr>
      <vt:lpstr>Calibri Light</vt:lpstr>
      <vt:lpstr>Cordia New</vt:lpstr>
      <vt:lpstr>Lucida Handwriting</vt:lpstr>
      <vt:lpstr>Tema de Office</vt:lpstr>
      <vt:lpstr>Presentación de PowerPoint</vt:lpstr>
      <vt:lpstr>Competencias profesionales:</vt:lpstr>
      <vt:lpstr>Introducción</vt:lpstr>
      <vt:lpstr>Desarrollo</vt:lpstr>
      <vt:lpstr>Conclusión</vt:lpstr>
      <vt:lpstr>Presentación de PowerPoint</vt:lpstr>
      <vt:lpstr>Bibliografía</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ENEP</dc:creator>
  <cp:lastModifiedBy>diana davila</cp:lastModifiedBy>
  <cp:revision>8</cp:revision>
  <dcterms:created xsi:type="dcterms:W3CDTF">2018-06-11T17:04:18Z</dcterms:created>
  <dcterms:modified xsi:type="dcterms:W3CDTF">2018-06-12T14:04:31Z</dcterms:modified>
</cp:coreProperties>
</file>