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1" r:id="rId6"/>
    <p:sldId id="260" r:id="rId7"/>
    <p:sldId id="263"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C0FAD8-54E4-4AE0-B06A-18FBCE6755AF}" type="datetimeFigureOut">
              <a:rPr lang="es-MX" smtClean="0"/>
              <a:t>12/06/2018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6854BF-29AA-4BA7-AAAB-BEE1A07329EE}" type="slidenum">
              <a:rPr lang="es-MX" smtClean="0"/>
              <a:t>‹Nº›</a:t>
            </a:fld>
            <a:endParaRPr lang="es-MX"/>
          </a:p>
        </p:txBody>
      </p:sp>
    </p:spTree>
    <p:extLst>
      <p:ext uri="{BB962C8B-B14F-4D97-AF65-F5344CB8AC3E}">
        <p14:creationId xmlns:p14="http://schemas.microsoft.com/office/powerpoint/2010/main" val="165785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A6854BF-29AA-4BA7-AAAB-BEE1A07329EE}" type="slidenum">
              <a:rPr lang="es-MX" smtClean="0"/>
              <a:t>1</a:t>
            </a:fld>
            <a:endParaRPr lang="es-MX"/>
          </a:p>
        </p:txBody>
      </p:sp>
    </p:spTree>
    <p:extLst>
      <p:ext uri="{BB962C8B-B14F-4D97-AF65-F5344CB8AC3E}">
        <p14:creationId xmlns:p14="http://schemas.microsoft.com/office/powerpoint/2010/main" val="16598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406342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237392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248114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110566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114927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106501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400020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322294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88890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310550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E1CAC8-B706-46D9-95DC-F4FB3CE5A1C9}" type="datetimeFigureOut">
              <a:rPr lang="es-MX" smtClean="0"/>
              <a:t>12/06/2018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9BD65DA-9FD0-4B28-A519-33B759365548}" type="slidenum">
              <a:rPr lang="es-MX" smtClean="0"/>
              <a:t>‹Nº›</a:t>
            </a:fld>
            <a:endParaRPr lang="es-MX"/>
          </a:p>
        </p:txBody>
      </p:sp>
    </p:spTree>
    <p:extLst>
      <p:ext uri="{BB962C8B-B14F-4D97-AF65-F5344CB8AC3E}">
        <p14:creationId xmlns:p14="http://schemas.microsoft.com/office/powerpoint/2010/main" val="291225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1CAC8-B706-46D9-95DC-F4FB3CE5A1C9}" type="datetimeFigureOut">
              <a:rPr lang="es-MX" smtClean="0"/>
              <a:t>12/06/2018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D65DA-9FD0-4B28-A519-33B759365548}" type="slidenum">
              <a:rPr lang="es-MX" smtClean="0"/>
              <a:t>‹Nº›</a:t>
            </a:fld>
            <a:endParaRPr lang="es-MX"/>
          </a:p>
        </p:txBody>
      </p:sp>
    </p:spTree>
    <p:extLst>
      <p:ext uri="{BB962C8B-B14F-4D97-AF65-F5344CB8AC3E}">
        <p14:creationId xmlns:p14="http://schemas.microsoft.com/office/powerpoint/2010/main" val="142358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rPNQE8iGeGh528S5Lx3kmUc7M3kKW13V/view?usp=sharing"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0" y="6497"/>
            <a:ext cx="9144000" cy="7386638"/>
          </a:xfrm>
          <a:prstGeom prst="rect">
            <a:avLst/>
          </a:prstGeom>
          <a:noFill/>
        </p:spPr>
        <p:txBody>
          <a:bodyPr wrap="square" rtlCol="0">
            <a:spAutoFit/>
          </a:bodyPr>
          <a:lstStyle/>
          <a:p>
            <a:pPr algn="ctr"/>
            <a:r>
              <a:rPr lang="es-MX" sz="3600" b="1" i="1" dirty="0" smtClean="0">
                <a:latin typeface="Times New Roman" panose="02020603050405020304" pitchFamily="18" charset="0"/>
                <a:cs typeface="Times New Roman" panose="02020603050405020304" pitchFamily="18" charset="0"/>
              </a:rPr>
              <a:t>Escuela Normal de Educación Preescolar</a:t>
            </a:r>
          </a:p>
          <a:p>
            <a:pPr algn="ctr"/>
            <a:endParaRPr lang="es-MX" sz="2400" b="1" i="1" dirty="0">
              <a:latin typeface="Times New Roman" panose="02020603050405020304" pitchFamily="18" charset="0"/>
              <a:cs typeface="Times New Roman" panose="02020603050405020304" pitchFamily="18" charset="0"/>
            </a:endParaRPr>
          </a:p>
          <a:p>
            <a:pPr algn="ctr"/>
            <a:endParaRPr lang="es-MX" sz="2400" dirty="0" smtClean="0">
              <a:latin typeface="Times New Roman" panose="02020603050405020304" pitchFamily="18" charset="0"/>
              <a:cs typeface="Times New Roman" panose="02020603050405020304" pitchFamily="18" charset="0"/>
            </a:endParaRPr>
          </a:p>
          <a:p>
            <a:pPr algn="ctr"/>
            <a:endParaRPr lang="es-MX" sz="2400" dirty="0">
              <a:latin typeface="Times New Roman" panose="02020603050405020304" pitchFamily="18" charset="0"/>
              <a:cs typeface="Times New Roman" panose="02020603050405020304" pitchFamily="18" charset="0"/>
            </a:endParaRPr>
          </a:p>
          <a:p>
            <a:pPr algn="ctr"/>
            <a:endParaRPr lang="es-MX" sz="2400" dirty="0" smtClean="0">
              <a:latin typeface="Times New Roman" panose="02020603050405020304" pitchFamily="18" charset="0"/>
              <a:cs typeface="Times New Roman" panose="02020603050405020304" pitchFamily="18" charset="0"/>
            </a:endParaRPr>
          </a:p>
          <a:p>
            <a:pPr algn="ctr"/>
            <a:r>
              <a:rPr lang="es-MX" sz="2400" b="1" i="1" dirty="0" smtClean="0">
                <a:latin typeface="Times New Roman" panose="02020603050405020304" pitchFamily="18" charset="0"/>
                <a:cs typeface="Times New Roman" panose="02020603050405020304" pitchFamily="18" charset="0"/>
              </a:rPr>
              <a:t>Taller de producción de textos académicos</a:t>
            </a:r>
          </a:p>
          <a:p>
            <a:pPr algn="ctr"/>
            <a:r>
              <a:rPr lang="es-MX" altLang="es-MX" sz="2400" b="1" i="1" dirty="0" smtClean="0">
                <a:latin typeface="Times New Roman" panose="02020603050405020304" pitchFamily="18" charset="0"/>
                <a:cs typeface="Times New Roman" panose="02020603050405020304" pitchFamily="18" charset="0"/>
              </a:rPr>
              <a:t>Evaluación Global</a:t>
            </a:r>
          </a:p>
          <a:p>
            <a:pPr algn="ctr"/>
            <a:r>
              <a:rPr lang="es-MX" altLang="es-MX" sz="2400" b="1" i="1" dirty="0" smtClean="0">
                <a:latin typeface="Times New Roman" panose="02020603050405020304" pitchFamily="18" charset="0"/>
                <a:cs typeface="Times New Roman" panose="02020603050405020304" pitchFamily="18" charset="0"/>
              </a:rPr>
              <a:t>INFORME DE RESULTADOS DE IMPLEMENTACIÓN DE PROYECTO SOCIOEDUCATIVO</a:t>
            </a:r>
          </a:p>
          <a:p>
            <a:pPr algn="ctr"/>
            <a:r>
              <a:rPr lang="es-MX" altLang="es-MX" sz="2400" b="1" i="1" dirty="0" smtClean="0">
                <a:latin typeface="Times New Roman" panose="02020603050405020304" pitchFamily="18" charset="0"/>
                <a:cs typeface="Times New Roman" panose="02020603050405020304" pitchFamily="18" charset="0"/>
              </a:rPr>
              <a:t>Yahaira  Lizeth Alvarado Cerda</a:t>
            </a:r>
          </a:p>
          <a:p>
            <a:pPr algn="ctr"/>
            <a:r>
              <a:rPr lang="es-MX" altLang="es-MX" sz="2400" b="1" i="1" dirty="0" smtClean="0">
                <a:latin typeface="Times New Roman" panose="02020603050405020304" pitchFamily="18" charset="0"/>
                <a:cs typeface="Times New Roman" panose="02020603050405020304" pitchFamily="18" charset="0"/>
              </a:rPr>
              <a:t>Sexto semestre     Sección: A</a:t>
            </a:r>
            <a:r>
              <a:rPr lang="es-MX" altLang="es-MX" sz="2400" b="1" dirty="0" smtClean="0">
                <a:latin typeface="Times New Roman" panose="02020603050405020304" pitchFamily="18" charset="0"/>
                <a:cs typeface="Times New Roman" panose="02020603050405020304" pitchFamily="18" charset="0"/>
              </a:rPr>
              <a:t> </a:t>
            </a:r>
          </a:p>
          <a:p>
            <a:pPr algn="ctr"/>
            <a:r>
              <a:rPr lang="es-ES_tradnl" altLang="es-MX" sz="2400" b="1" dirty="0" smtClean="0">
                <a:latin typeface="Times New Roman" panose="02020603050405020304" pitchFamily="18" charset="0"/>
                <a:cs typeface="Times New Roman" panose="02020603050405020304" pitchFamily="18" charset="0"/>
              </a:rPr>
              <a:t>Docente : Rosa  Velia del Rio Tijerina </a:t>
            </a:r>
          </a:p>
          <a:p>
            <a:pPr algn="ctr"/>
            <a:endParaRPr lang="es-ES_tradnl" altLang="es-MX" sz="2400" b="1" dirty="0" smtClean="0">
              <a:latin typeface="Times New Roman" panose="02020603050405020304" pitchFamily="18" charset="0"/>
              <a:cs typeface="Times New Roman" panose="02020603050405020304" pitchFamily="18" charset="0"/>
            </a:endParaRPr>
          </a:p>
          <a:p>
            <a:r>
              <a:rPr lang="es-ES_tradnl" altLang="es-MX" sz="2400" b="1" dirty="0" smtClean="0">
                <a:latin typeface="Times New Roman" panose="02020603050405020304" pitchFamily="18" charset="0"/>
                <a:cs typeface="Times New Roman" panose="02020603050405020304" pitchFamily="18" charset="0"/>
              </a:rPr>
              <a:t>Competencias Profesionales que favorece el curso:</a:t>
            </a:r>
          </a:p>
          <a:p>
            <a:r>
              <a:rPr lang="es-MX" dirty="0">
                <a:latin typeface="Times New Roman" panose="02020603050405020304" pitchFamily="18" charset="0"/>
                <a:cs typeface="Times New Roman" panose="02020603050405020304" pitchFamily="18" charset="0"/>
              </a:rPr>
              <a:t>• Diseña planeaciones didácticas, aplicando sus conocimientos pedagógicos y disciplinares para responder a las necesidades del contexto en el marco de los planes y programas de educación básica. </a:t>
            </a:r>
            <a:r>
              <a:rPr lang="es-MX" dirty="0" smtClean="0">
                <a:latin typeface="Times New Roman" panose="02020603050405020304" pitchFamily="18" charset="0"/>
                <a:cs typeface="Times New Roman" panose="02020603050405020304" pitchFamily="18" charset="0"/>
              </a:rPr>
              <a:t/>
            </a:r>
            <a:br>
              <a:rPr lang="es-MX" dirty="0" smtClean="0">
                <a:latin typeface="Times New Roman" panose="02020603050405020304" pitchFamily="18" charset="0"/>
                <a:cs typeface="Times New Roman" panose="02020603050405020304" pitchFamily="18" charset="0"/>
              </a:rPr>
            </a:br>
            <a:r>
              <a:rPr lang="es-MX" dirty="0">
                <a:latin typeface="Times New Roman" panose="02020603050405020304" pitchFamily="18" charset="0"/>
                <a:cs typeface="Times New Roman" panose="02020603050405020304" pitchFamily="18" charset="0"/>
              </a:rPr>
              <a:t>• Utiliza recursos de la investigación educativa para enriquecer la práctica docente, expresando su interés por la ciencia y la propia investigación.</a:t>
            </a:r>
            <a:endParaRPr lang="es-MX" altLang="es-MX" b="1" dirty="0" smtClean="0">
              <a:latin typeface="Times New Roman" panose="02020603050405020304" pitchFamily="18" charset="0"/>
              <a:cs typeface="Times New Roman" panose="02020603050405020304" pitchFamily="18" charset="0"/>
            </a:endParaRPr>
          </a:p>
          <a:p>
            <a:endParaRPr lang="es-MX" dirty="0" smtClean="0"/>
          </a:p>
          <a:p>
            <a:endParaRPr lang="es-MX" dirty="0"/>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922" y="692696"/>
            <a:ext cx="2160240" cy="1368152"/>
          </a:xfrm>
          <a:prstGeom prst="rect">
            <a:avLst/>
          </a:prstGeom>
        </p:spPr>
      </p:pic>
    </p:spTree>
    <p:extLst>
      <p:ext uri="{BB962C8B-B14F-4D97-AF65-F5344CB8AC3E}">
        <p14:creationId xmlns:p14="http://schemas.microsoft.com/office/powerpoint/2010/main" val="3341852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fondos cla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7504" y="116632"/>
            <a:ext cx="8856984" cy="369332"/>
          </a:xfrm>
          <a:prstGeom prst="rect">
            <a:avLst/>
          </a:prstGeom>
          <a:noFill/>
        </p:spPr>
        <p:txBody>
          <a:bodyPr wrap="square" rtlCol="0">
            <a:spAutoFit/>
          </a:bodyPr>
          <a:lstStyle/>
          <a:p>
            <a:endParaRPr lang="es-MX" dirty="0"/>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79" b="95745" l="935" r="100000"/>
                    </a14:imgEffect>
                  </a14:imgLayer>
                </a14:imgProps>
              </a:ext>
              <a:ext uri="{28A0092B-C50C-407E-A947-70E740481C1C}">
                <a14:useLocalDpi xmlns:a14="http://schemas.microsoft.com/office/drawing/2010/main" val="0"/>
              </a:ext>
            </a:extLst>
          </a:blip>
          <a:srcRect/>
          <a:stretch>
            <a:fillRect/>
          </a:stretch>
        </p:blipFill>
        <p:spPr bwMode="auto">
          <a:xfrm>
            <a:off x="7073542" y="0"/>
            <a:ext cx="20383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3812" y="1115281"/>
            <a:ext cx="8208912" cy="5493812"/>
          </a:xfrm>
          <a:prstGeom prst="rect">
            <a:avLst/>
          </a:prstGeom>
          <a:noFill/>
        </p:spPr>
        <p:txBody>
          <a:bodyPr wrap="square" rtlCol="0">
            <a:spAutoFit/>
          </a:bodyPr>
          <a:lstStyle/>
          <a:p>
            <a:pPr algn="just">
              <a:lnSpc>
                <a:spcPct val="150000"/>
              </a:lnSpc>
            </a:pPr>
            <a:r>
              <a:rPr lang="es-MX" dirty="0" smtClean="0">
                <a:latin typeface="Times New Roman" panose="02020603050405020304" pitchFamily="18" charset="0"/>
                <a:cs typeface="Times New Roman" panose="02020603050405020304" pitchFamily="18" charset="0"/>
              </a:rPr>
              <a:t>En el siguiente escrito se detalla  el resultado de la producción de un texto académico que como alumna de la Licenciatura en Educación Preescolar se realizó después de abordar los contenidos en el curso, todo esto  en base a las características de diversos textos académicos para poder  identificar las diferencias que estos tienen y así  realizar un documento completo.</a:t>
            </a:r>
          </a:p>
          <a:p>
            <a:pPr algn="just">
              <a:lnSpc>
                <a:spcPct val="150000"/>
              </a:lnSpc>
            </a:pPr>
            <a:r>
              <a:rPr lang="es-MX" dirty="0" smtClean="0">
                <a:latin typeface="Times New Roman" panose="02020603050405020304" pitchFamily="18" charset="0"/>
                <a:cs typeface="Times New Roman" panose="02020603050405020304" pitchFamily="18" charset="0"/>
              </a:rPr>
              <a:t>Fue de gran importancia el también seguir algunas recomendaciones para comenzar con la redacción así como darle un sentido o utilidad a lo que se estaba realizando, en este caso este texto sirvió como producto también de otro curso lo que beneficia en cuanto a  la vinculación que se puede obtener al producir  diversos textos.</a:t>
            </a:r>
          </a:p>
          <a:p>
            <a:pPr algn="just">
              <a:lnSpc>
                <a:spcPct val="150000"/>
              </a:lnSpc>
            </a:pPr>
            <a:r>
              <a:rPr lang="es-MX" dirty="0" smtClean="0">
                <a:latin typeface="Times New Roman" panose="02020603050405020304" pitchFamily="18" charset="0"/>
                <a:cs typeface="Times New Roman" panose="02020603050405020304" pitchFamily="18" charset="0"/>
              </a:rPr>
              <a:t>Se presenta el enlace al documento realizado con una breve explicación del tipo de texto que se realizo, posteriormente una conclusión general de lo realizado para luego tener un análisis de lo que se obtuvo con la realización de este trabajo  y la bibliografía consultada durante el curso.</a:t>
            </a:r>
            <a:endParaRPr lang="es-MX" dirty="0">
              <a:latin typeface="Times New Roman" panose="02020603050405020304" pitchFamily="18" charset="0"/>
              <a:cs typeface="Times New Roman" panose="02020603050405020304" pitchFamily="18" charset="0"/>
            </a:endParaRPr>
          </a:p>
        </p:txBody>
      </p:sp>
      <p:sp>
        <p:nvSpPr>
          <p:cNvPr id="5" name="4 CuadroTexto"/>
          <p:cNvSpPr txBox="1"/>
          <p:nvPr/>
        </p:nvSpPr>
        <p:spPr>
          <a:xfrm>
            <a:off x="323528" y="178957"/>
            <a:ext cx="7056784" cy="830997"/>
          </a:xfrm>
          <a:prstGeom prst="rect">
            <a:avLst/>
          </a:prstGeom>
          <a:noFill/>
        </p:spPr>
        <p:txBody>
          <a:bodyPr wrap="square" rtlCol="0">
            <a:spAutoFit/>
          </a:bodyPr>
          <a:lstStyle/>
          <a:p>
            <a:pPr algn="ctr"/>
            <a:r>
              <a:rPr lang="es-MX" sz="4800" dirty="0" smtClean="0">
                <a:latin typeface="Jokerman" panose="04090605060D06020702" pitchFamily="82" charset="0"/>
              </a:rPr>
              <a:t>INTRODUCCIÓN</a:t>
            </a:r>
            <a:endParaRPr lang="es-MX" sz="4800" dirty="0">
              <a:latin typeface="Jokerman" panose="04090605060D06020702" pitchFamily="82" charset="0"/>
            </a:endParaRPr>
          </a:p>
        </p:txBody>
      </p:sp>
    </p:spTree>
    <p:extLst>
      <p:ext uri="{BB962C8B-B14F-4D97-AF65-F5344CB8AC3E}">
        <p14:creationId xmlns:p14="http://schemas.microsoft.com/office/powerpoint/2010/main" val="3261320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6" y="0"/>
            <a:ext cx="91171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730" y="728260"/>
            <a:ext cx="9144000" cy="5401479"/>
          </a:xfrm>
          <a:prstGeom prst="rect">
            <a:avLst/>
          </a:prstGeom>
          <a:noFill/>
        </p:spPr>
        <p:txBody>
          <a:bodyPr wrap="square" rtlCol="0">
            <a:spAutoFit/>
          </a:bodyPr>
          <a:lstStyle/>
          <a:p>
            <a:pPr algn="just">
              <a:lnSpc>
                <a:spcPct val="150000"/>
              </a:lnSpc>
            </a:pPr>
            <a:r>
              <a:rPr lang="es-MX" dirty="0" smtClean="0">
                <a:latin typeface="Times New Roman" panose="02020603050405020304" pitchFamily="18" charset="0"/>
                <a:cs typeface="Times New Roman" panose="02020603050405020304" pitchFamily="18" charset="0"/>
              </a:rPr>
              <a:t>El trabajo realizado fue un informe de  resultados acerca de la  implementación de  proyecto socioeducativo en el jardín de niños de practica, teniendo como referencia que un  informe es:</a:t>
            </a:r>
          </a:p>
          <a:p>
            <a:pPr algn="just">
              <a:lnSpc>
                <a:spcPct val="150000"/>
              </a:lnSpc>
            </a:pPr>
            <a:r>
              <a:rPr lang="es-MX" dirty="0" smtClean="0">
                <a:latin typeface="Times New Roman" panose="02020603050405020304" pitchFamily="18" charset="0"/>
                <a:cs typeface="Times New Roman" panose="02020603050405020304" pitchFamily="18" charset="0"/>
              </a:rPr>
              <a:t>Documento cuyo texto esta escrito en prosa informativa, cuyo propósito  esta dirigido a comunicar a  una o varias personas con un fin instructivo. La información que se entrega debe estar sistematizada, y los datos que la integran pueden ser obtenidos bibliográficamente, o en forma empírica. El informe puede ser de tipo técnico, científico, comercial o empresarial, según el tema del que se trate.</a:t>
            </a:r>
          </a:p>
          <a:p>
            <a:pPr algn="just">
              <a:lnSpc>
                <a:spcPct val="150000"/>
              </a:lnSpc>
            </a:pPr>
            <a:r>
              <a:rPr lang="es-MX" dirty="0" smtClean="0">
                <a:latin typeface="Times New Roman" panose="02020603050405020304" pitchFamily="18" charset="0"/>
                <a:cs typeface="Times New Roman" panose="02020603050405020304" pitchFamily="18" charset="0"/>
              </a:rPr>
              <a:t>Sus partes:</a:t>
            </a:r>
          </a:p>
          <a:p>
            <a:pPr algn="just">
              <a:lnSpc>
                <a:spcPct val="150000"/>
              </a:lnSpc>
            </a:pPr>
            <a:r>
              <a:rPr lang="es-MX" dirty="0" smtClean="0">
                <a:latin typeface="Times New Roman" panose="02020603050405020304" pitchFamily="18" charset="0"/>
                <a:cs typeface="Times New Roman" panose="02020603050405020304" pitchFamily="18" charset="0"/>
              </a:rPr>
              <a:t>Titulo, portada, índice, introducción, cuerpo, conclusiones, bibliografía</a:t>
            </a:r>
          </a:p>
          <a:p>
            <a:pPr algn="just">
              <a:lnSpc>
                <a:spcPct val="150000"/>
              </a:lnSpc>
            </a:pPr>
            <a:r>
              <a:rPr lang="es-MX" dirty="0" smtClean="0">
                <a:latin typeface="Times New Roman" panose="02020603050405020304" pitchFamily="18" charset="0"/>
                <a:cs typeface="Times New Roman" panose="02020603050405020304" pitchFamily="18" charset="0"/>
              </a:rPr>
              <a:t>A continuación se presenta el link del trabajo  ya que no se pudo anexar debido a la extensión</a:t>
            </a:r>
          </a:p>
          <a:p>
            <a:pPr algn="just">
              <a:lnSpc>
                <a:spcPct val="150000"/>
              </a:lnSpc>
            </a:pPr>
            <a:r>
              <a:rPr lang="es-MX" dirty="0" smtClean="0">
                <a:latin typeface="Times New Roman" panose="02020603050405020304" pitchFamily="18" charset="0"/>
                <a:cs typeface="Times New Roman" panose="02020603050405020304" pitchFamily="18" charset="0"/>
                <a:hlinkClick r:id="rId3"/>
              </a:rPr>
              <a:t>https</a:t>
            </a:r>
            <a:r>
              <a:rPr lang="es-MX" dirty="0">
                <a:latin typeface="Times New Roman" panose="02020603050405020304" pitchFamily="18" charset="0"/>
                <a:cs typeface="Times New Roman" panose="02020603050405020304" pitchFamily="18" charset="0"/>
                <a:hlinkClick r:id="rId3"/>
              </a:rPr>
              <a:t>://</a:t>
            </a:r>
            <a:r>
              <a:rPr lang="es-MX" dirty="0" smtClean="0">
                <a:latin typeface="Times New Roman" panose="02020603050405020304" pitchFamily="18" charset="0"/>
                <a:cs typeface="Times New Roman" panose="02020603050405020304" pitchFamily="18" charset="0"/>
                <a:hlinkClick r:id="rId3"/>
              </a:rPr>
              <a:t>drive.google.com/file/d/1rPNQE8iGeGh528S5Lx3kmUc7M3kKW13V/view?usp=sharing</a:t>
            </a:r>
            <a:endParaRPr lang="es-MX" dirty="0" smtClean="0">
              <a:latin typeface="Times New Roman" panose="02020603050405020304" pitchFamily="18" charset="0"/>
              <a:cs typeface="Times New Roman" panose="02020603050405020304" pitchFamily="18" charset="0"/>
            </a:endParaRP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smtClean="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69824">
            <a:off x="6984734" y="5217250"/>
            <a:ext cx="1531612" cy="124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87556" l="0" r="73778"/>
                    </a14:imgEffect>
                  </a14:imgLayer>
                </a14:imgProps>
              </a:ext>
              <a:ext uri="{28A0092B-C50C-407E-A947-70E740481C1C}">
                <a14:useLocalDpi xmlns:a14="http://schemas.microsoft.com/office/drawing/2010/main" val="0"/>
              </a:ext>
            </a:extLst>
          </a:blip>
          <a:srcRect t="1" r="26242" b="11030"/>
          <a:stretch/>
        </p:blipFill>
        <p:spPr bwMode="auto">
          <a:xfrm>
            <a:off x="1926422" y="5229200"/>
            <a:ext cx="4536504" cy="16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323528" y="188640"/>
            <a:ext cx="8280920" cy="707886"/>
          </a:xfrm>
          <a:prstGeom prst="rect">
            <a:avLst/>
          </a:prstGeom>
          <a:noFill/>
        </p:spPr>
        <p:txBody>
          <a:bodyPr wrap="square" rtlCol="0">
            <a:spAutoFit/>
          </a:bodyPr>
          <a:lstStyle/>
          <a:p>
            <a:pPr algn="ctr"/>
            <a:r>
              <a:rPr lang="es-ES" sz="4000" dirty="0" smtClean="0">
                <a:latin typeface="Jokerman" panose="04090605060D06020702" pitchFamily="82" charset="0"/>
              </a:rPr>
              <a:t>DESARROLLO</a:t>
            </a:r>
            <a:endParaRPr lang="es-ES" sz="4000" dirty="0">
              <a:latin typeface="Jokerman" panose="04090605060D06020702" pitchFamily="82" charset="0"/>
            </a:endParaRPr>
          </a:p>
        </p:txBody>
      </p:sp>
    </p:spTree>
    <p:extLst>
      <p:ext uri="{BB962C8B-B14F-4D97-AF65-F5344CB8AC3E}">
        <p14:creationId xmlns:p14="http://schemas.microsoft.com/office/powerpoint/2010/main" val="248023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79512" y="188640"/>
            <a:ext cx="8964488" cy="1107996"/>
          </a:xfrm>
          <a:prstGeom prst="rect">
            <a:avLst/>
          </a:prstGeom>
          <a:noFill/>
        </p:spPr>
        <p:txBody>
          <a:bodyPr wrap="square" rtlCol="0">
            <a:spAutoFit/>
          </a:bodyPr>
          <a:lstStyle/>
          <a:p>
            <a:pPr algn="ctr"/>
            <a:r>
              <a:rPr lang="es-MX" sz="6600" dirty="0" smtClean="0">
                <a:latin typeface="Jokerman" panose="04090605060D06020702" pitchFamily="82" charset="0"/>
              </a:rPr>
              <a:t>CONCLUSIÓN</a:t>
            </a:r>
            <a:endParaRPr lang="es-MX" sz="6600" dirty="0">
              <a:latin typeface="Jokerman" panose="04090605060D06020702" pitchFamily="82" charset="0"/>
            </a:endParaRPr>
          </a:p>
        </p:txBody>
      </p:sp>
      <p:sp>
        <p:nvSpPr>
          <p:cNvPr id="3" name="2 CuadroTexto"/>
          <p:cNvSpPr txBox="1"/>
          <p:nvPr/>
        </p:nvSpPr>
        <p:spPr>
          <a:xfrm>
            <a:off x="0" y="1484784"/>
            <a:ext cx="7956376" cy="5078313"/>
          </a:xfrm>
          <a:prstGeom prst="rect">
            <a:avLst/>
          </a:prstGeom>
          <a:noFill/>
        </p:spPr>
        <p:txBody>
          <a:bodyPr wrap="square" rtlCol="0">
            <a:spAutoFit/>
          </a:bodyPr>
          <a:lstStyle/>
          <a:p>
            <a:pPr algn="just">
              <a:lnSpc>
                <a:spcPct val="150000"/>
              </a:lnSpc>
            </a:pPr>
            <a:r>
              <a:rPr lang="es-MX" dirty="0" smtClean="0">
                <a:latin typeface="Times New Roman" panose="02020603050405020304" pitchFamily="18" charset="0"/>
                <a:cs typeface="Times New Roman" panose="02020603050405020304" pitchFamily="18" charset="0"/>
              </a:rPr>
              <a:t>Al conocer las diferentes estructuras de los documentos académicos  así como en la realización de algunos considero que fue de gran relevancia la comparación que se hizo en el aula para así poder identificar cada uno de estos, ya que al principio si había un poco de confusión  y ya con esta comparación se pudo reconocer las características particulares de cada uno y así poder realizar una elaboración de un documento de forma correcta.</a:t>
            </a:r>
          </a:p>
          <a:p>
            <a:pPr algn="just">
              <a:lnSpc>
                <a:spcPct val="150000"/>
              </a:lnSpc>
            </a:pPr>
            <a:r>
              <a:rPr lang="es-MX" dirty="0" smtClean="0">
                <a:latin typeface="Times New Roman" panose="02020603050405020304" pitchFamily="18" charset="0"/>
                <a:cs typeface="Times New Roman" panose="02020603050405020304" pitchFamily="18" charset="0"/>
              </a:rPr>
              <a:t>También  se nos hizo hincapié en la forma de investigar la información adecuada para la realización de algún texto, es decir  buscar siempre información verídica que fundamente nuestro trabajo, así como algunas técnicas de como hacer mas fácil el proceso de redacción que es algo que muchas veces nos genera un poco de conflicto, pero al concentrarse o centrarse todo  se vuelve de mejor manera, tuve la oportunidad de realizar algunas técnicas para la realización de escritos.</a:t>
            </a:r>
            <a:endParaRPr lang="es-MX"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72" b="96565" l="2073" r="99482"/>
                    </a14:imgEffect>
                  </a14:imgLayer>
                </a14:imgProps>
              </a:ext>
              <a:ext uri="{28A0092B-C50C-407E-A947-70E740481C1C}">
                <a14:useLocalDpi xmlns:a14="http://schemas.microsoft.com/office/drawing/2010/main" val="0"/>
              </a:ext>
            </a:extLst>
          </a:blip>
          <a:srcRect/>
          <a:stretch>
            <a:fillRect/>
          </a:stretch>
        </p:blipFill>
        <p:spPr bwMode="auto">
          <a:xfrm>
            <a:off x="7740352" y="1484784"/>
            <a:ext cx="140364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518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fondos cla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79512" y="188640"/>
            <a:ext cx="8712968" cy="1292662"/>
          </a:xfrm>
          <a:prstGeom prst="rect">
            <a:avLst/>
          </a:prstGeom>
          <a:noFill/>
        </p:spPr>
        <p:txBody>
          <a:bodyPr wrap="square" rtlCol="0">
            <a:spAutoFit/>
          </a:bodyPr>
          <a:lstStyle/>
          <a:p>
            <a:pPr algn="ctr"/>
            <a:r>
              <a:rPr lang="es-MX" sz="6000" dirty="0" smtClean="0">
                <a:latin typeface="Jokerman" panose="04090605060D06020702" pitchFamily="82" charset="0"/>
              </a:rPr>
              <a:t>Bibliografía</a:t>
            </a:r>
            <a:r>
              <a:rPr lang="es-MX" dirty="0" smtClean="0"/>
              <a:t> </a:t>
            </a:r>
          </a:p>
          <a:p>
            <a:endParaRPr lang="es-MX" dirty="0"/>
          </a:p>
        </p:txBody>
      </p:sp>
      <p:sp>
        <p:nvSpPr>
          <p:cNvPr id="4" name="3 CuadroTexto"/>
          <p:cNvSpPr txBox="1"/>
          <p:nvPr/>
        </p:nvSpPr>
        <p:spPr>
          <a:xfrm>
            <a:off x="0" y="1340768"/>
            <a:ext cx="9144000" cy="5355312"/>
          </a:xfrm>
          <a:prstGeom prst="rect">
            <a:avLst/>
          </a:prstGeom>
          <a:noFill/>
        </p:spPr>
        <p:txBody>
          <a:bodyPr wrap="square" rtlCol="0">
            <a:spAutoFit/>
          </a:bodyPr>
          <a:lstStyle/>
          <a:p>
            <a:pPr>
              <a:lnSpc>
                <a:spcPct val="150000"/>
              </a:lnSpc>
            </a:pPr>
            <a:r>
              <a:rPr lang="es-ES" sz="1200" dirty="0" smtClean="0">
                <a:latin typeface="Arial" panose="020B0604020202020204" pitchFamily="34" charset="0"/>
                <a:cs typeface="Arial" panose="020B0604020202020204" pitchFamily="34" charset="0"/>
              </a:rPr>
              <a:t>-Álvarez </a:t>
            </a:r>
            <a:r>
              <a:rPr lang="es-ES" sz="1200" dirty="0">
                <a:latin typeface="Arial" panose="020B0604020202020204" pitchFamily="34" charset="0"/>
                <a:cs typeface="Arial" panose="020B0604020202020204" pitchFamily="34" charset="0"/>
              </a:rPr>
              <a:t>Angulo, T. (2011). Revisar y escribir textos académicos en la formación del profesorado. En Revista Complutense de Educación, Vol. 22, Núm. 2 (2011) 269-294, ISSN: 1130-2496. [En línea]. Disponible en  :http://revistas.ucm.es/</a:t>
            </a:r>
            <a:r>
              <a:rPr lang="es-ES" sz="1200" dirty="0" err="1">
                <a:latin typeface="Arial" panose="020B0604020202020204" pitchFamily="34" charset="0"/>
                <a:cs typeface="Arial" panose="020B0604020202020204" pitchFamily="34" charset="0"/>
              </a:rPr>
              <a:t>index.php</a:t>
            </a:r>
            <a:r>
              <a:rPr lang="es-ES" sz="1200" dirty="0">
                <a:latin typeface="Arial" panose="020B0604020202020204" pitchFamily="34" charset="0"/>
                <a:cs typeface="Arial" panose="020B0604020202020204" pitchFamily="34" charset="0"/>
              </a:rPr>
              <a:t>/RCED/</a:t>
            </a:r>
            <a:r>
              <a:rPr lang="es-ES" sz="1200" dirty="0" err="1">
                <a:latin typeface="Arial" panose="020B0604020202020204" pitchFamily="34" charset="0"/>
                <a:cs typeface="Arial" panose="020B0604020202020204" pitchFamily="34" charset="0"/>
              </a:rPr>
              <a:t>article</a:t>
            </a:r>
            <a:r>
              <a:rPr lang="es-ES" sz="1200" dirty="0">
                <a:latin typeface="Arial" panose="020B0604020202020204" pitchFamily="34" charset="0"/>
                <a:cs typeface="Arial" panose="020B0604020202020204" pitchFamily="34" charset="0"/>
              </a:rPr>
              <a:t>/</a:t>
            </a:r>
            <a:r>
              <a:rPr lang="es-ES" sz="1200" dirty="0" err="1">
                <a:latin typeface="Arial" panose="020B0604020202020204" pitchFamily="34" charset="0"/>
                <a:cs typeface="Arial" panose="020B0604020202020204" pitchFamily="34" charset="0"/>
              </a:rPr>
              <a:t>viewFile</a:t>
            </a:r>
            <a:r>
              <a:rPr lang="es-ES" sz="1200" dirty="0">
                <a:latin typeface="Arial" panose="020B0604020202020204" pitchFamily="34" charset="0"/>
                <a:cs typeface="Arial" panose="020B0604020202020204" pitchFamily="34" charset="0"/>
              </a:rPr>
              <a:t>/38493/37231 </a:t>
            </a:r>
            <a:endParaRPr lang="es-ES" sz="1200" dirty="0" smtClean="0">
              <a:latin typeface="Arial" panose="020B0604020202020204" pitchFamily="34" charset="0"/>
              <a:cs typeface="Arial" panose="020B0604020202020204" pitchFamily="34" charset="0"/>
            </a:endParaRPr>
          </a:p>
          <a:p>
            <a:pPr>
              <a:lnSpc>
                <a:spcPct val="150000"/>
              </a:lnSpc>
            </a:pPr>
            <a:endParaRPr lang="es-ES" sz="1200" dirty="0">
              <a:latin typeface="Arial" panose="020B0604020202020204" pitchFamily="34" charset="0"/>
              <a:cs typeface="Arial" panose="020B0604020202020204" pitchFamily="34" charset="0"/>
            </a:endParaRPr>
          </a:p>
          <a:p>
            <a:pPr algn="just">
              <a:lnSpc>
                <a:spcPct val="150000"/>
              </a:lnSpc>
              <a:spcBef>
                <a:spcPct val="0"/>
              </a:spcBef>
            </a:pPr>
            <a:r>
              <a:rPr lang="es-ES" sz="1200" dirty="0" smtClean="0">
                <a:latin typeface="Arial" panose="020B0604020202020204" pitchFamily="34" charset="0"/>
                <a:cs typeface="Arial" panose="020B0604020202020204" pitchFamily="34" charset="0"/>
              </a:rPr>
              <a:t>-</a:t>
            </a:r>
            <a:r>
              <a:rPr lang="es-ES" sz="1200" dirty="0" err="1" smtClean="0">
                <a:latin typeface="Arial" panose="020B0604020202020204" pitchFamily="34" charset="0"/>
                <a:cs typeface="Arial" panose="020B0604020202020204" pitchFamily="34" charset="0"/>
              </a:rPr>
              <a:t>Cassany</a:t>
            </a:r>
            <a:r>
              <a:rPr lang="es-ES" sz="1200" dirty="0">
                <a:latin typeface="Arial" panose="020B0604020202020204" pitchFamily="34" charset="0"/>
                <a:cs typeface="Arial" panose="020B0604020202020204" pitchFamily="34" charset="0"/>
              </a:rPr>
              <a:t>, D. (1997). Afinar el lapicero. Guía de redacción para profesionales. Barcelona: Editorial Anagrama. </a:t>
            </a:r>
            <a:endParaRPr lang="es-ES" sz="1200" dirty="0" smtClean="0">
              <a:latin typeface="Arial" panose="020B0604020202020204" pitchFamily="34" charset="0"/>
              <a:cs typeface="Arial" panose="020B0604020202020204" pitchFamily="34" charset="0"/>
            </a:endParaRPr>
          </a:p>
          <a:p>
            <a:pPr algn="just">
              <a:lnSpc>
                <a:spcPct val="150000"/>
              </a:lnSpc>
              <a:spcBef>
                <a:spcPct val="0"/>
              </a:spcBef>
            </a:pPr>
            <a:endParaRPr lang="es-ES" sz="1200" dirty="0">
              <a:latin typeface="Arial" panose="020B0604020202020204" pitchFamily="34" charset="0"/>
              <a:cs typeface="Arial" panose="020B0604020202020204" pitchFamily="34" charset="0"/>
            </a:endParaRPr>
          </a:p>
          <a:p>
            <a:pPr algn="just">
              <a:lnSpc>
                <a:spcPct val="150000"/>
              </a:lnSpc>
              <a:spcBef>
                <a:spcPct val="0"/>
              </a:spcBef>
            </a:pPr>
            <a:r>
              <a:rPr lang="es-ES" sz="1200" dirty="0" smtClean="0">
                <a:latin typeface="Arial" panose="020B0604020202020204" pitchFamily="34" charset="0"/>
                <a:cs typeface="Arial" panose="020B0604020202020204" pitchFamily="34" charset="0"/>
              </a:rPr>
              <a:t>-EGE</a:t>
            </a:r>
            <a:r>
              <a:rPr lang="es-ES" sz="1200" dirty="0">
                <a:latin typeface="Arial" panose="020B0604020202020204" pitchFamily="34" charset="0"/>
                <a:cs typeface="Arial" panose="020B0604020202020204" pitchFamily="34" charset="0"/>
              </a:rPr>
              <a:t>. (2013). Manual para la elaboración de textos académicos de la Escuela de Graduados en Educación. Universidad </a:t>
            </a:r>
            <a:r>
              <a:rPr lang="es-ES" sz="1200" dirty="0" err="1">
                <a:latin typeface="Arial" panose="020B0604020202020204" pitchFamily="34" charset="0"/>
                <a:cs typeface="Arial" panose="020B0604020202020204" pitchFamily="34" charset="0"/>
              </a:rPr>
              <a:t>TECVirtual</a:t>
            </a:r>
            <a:r>
              <a:rPr lang="es-ES" sz="1200" dirty="0">
                <a:latin typeface="Arial" panose="020B0604020202020204" pitchFamily="34" charset="0"/>
                <a:cs typeface="Arial" panose="020B0604020202020204" pitchFamily="34" charset="0"/>
              </a:rPr>
              <a:t> del Sistema Tecnológico de Monterrey. Enero, 2013. [En línea]. Disponible en: http://ftp.ruv.itesm.mx/pub/portal/crea/manual_ege.pdf </a:t>
            </a:r>
            <a:endParaRPr lang="es-ES" sz="1200" dirty="0" smtClean="0">
              <a:latin typeface="Arial" panose="020B0604020202020204" pitchFamily="34" charset="0"/>
              <a:cs typeface="Arial" panose="020B0604020202020204" pitchFamily="34" charset="0"/>
            </a:endParaRPr>
          </a:p>
          <a:p>
            <a:pPr marL="285750" indent="-285750" algn="just">
              <a:lnSpc>
                <a:spcPct val="150000"/>
              </a:lnSpc>
              <a:spcBef>
                <a:spcPct val="0"/>
              </a:spcBef>
              <a:buFontTx/>
              <a:buChar char="-"/>
            </a:pPr>
            <a:endParaRPr lang="es-ES" sz="1200" dirty="0">
              <a:latin typeface="Arial" panose="020B0604020202020204" pitchFamily="34" charset="0"/>
              <a:cs typeface="Arial" panose="020B0604020202020204" pitchFamily="34" charset="0"/>
            </a:endParaRPr>
          </a:p>
          <a:p>
            <a:pPr>
              <a:lnSpc>
                <a:spcPct val="150000"/>
              </a:lnSpc>
            </a:pPr>
            <a:r>
              <a:rPr lang="es-ES" sz="1200" dirty="0" smtClean="0">
                <a:latin typeface="Arial" panose="020B0604020202020204" pitchFamily="34" charset="0"/>
                <a:cs typeface="Arial" panose="020B0604020202020204" pitchFamily="34" charset="0"/>
              </a:rPr>
              <a:t>-</a:t>
            </a:r>
            <a:r>
              <a:rPr lang="es-ES" sz="1200" dirty="0" err="1" smtClean="0">
                <a:latin typeface="Arial" panose="020B0604020202020204" pitchFamily="34" charset="0"/>
                <a:cs typeface="Arial" panose="020B0604020202020204" pitchFamily="34" charset="0"/>
              </a:rPr>
              <a:t>Ferreyra</a:t>
            </a:r>
            <a:r>
              <a:rPr lang="es-ES" sz="1200" dirty="0">
                <a:latin typeface="Arial" panose="020B0604020202020204" pitchFamily="34" charset="0"/>
                <a:cs typeface="Arial" panose="020B0604020202020204" pitchFamily="34" charset="0"/>
              </a:rPr>
              <a:t>, P., </a:t>
            </a:r>
            <a:r>
              <a:rPr lang="es-ES" sz="1200" dirty="0" err="1">
                <a:latin typeface="Arial" panose="020B0604020202020204" pitchFamily="34" charset="0"/>
                <a:cs typeface="Arial" panose="020B0604020202020204" pitchFamily="34" charset="0"/>
              </a:rPr>
              <a:t>Billi</a:t>
            </a:r>
            <a:r>
              <a:rPr lang="es-ES" sz="1200" dirty="0">
                <a:latin typeface="Arial" panose="020B0604020202020204" pitchFamily="34" charset="0"/>
                <a:cs typeface="Arial" panose="020B0604020202020204" pitchFamily="34" charset="0"/>
              </a:rPr>
              <a:t>, M., Vivas, M. y Martínez, Y. La escritura académica en el nivel superior. En Investigación sobre alfabetización académica. Departamento de Investigaciones del Instituto Superior 127 de Formación Docente. San Nicolás - Prov. de Buenos Aires. [En línea]. Disponible </a:t>
            </a:r>
            <a:r>
              <a:rPr lang="es-ES" sz="1200" dirty="0" err="1">
                <a:latin typeface="Arial" panose="020B0604020202020204" pitchFamily="34" charset="0"/>
                <a:cs typeface="Arial" panose="020B0604020202020204" pitchFamily="34" charset="0"/>
              </a:rPr>
              <a:t>en:http</a:t>
            </a:r>
            <a:r>
              <a:rPr lang="es-ES" sz="1200" dirty="0">
                <a:latin typeface="Arial" panose="020B0604020202020204" pitchFamily="34" charset="0"/>
                <a:cs typeface="Arial" panose="020B0604020202020204" pitchFamily="34" charset="0"/>
              </a:rPr>
              <a:t>://</a:t>
            </a:r>
            <a:r>
              <a:rPr lang="es-ES" sz="1200" dirty="0" smtClean="0">
                <a:latin typeface="Arial" panose="020B0604020202020204" pitchFamily="34" charset="0"/>
                <a:cs typeface="Arial" panose="020B0604020202020204" pitchFamily="34" charset="0"/>
              </a:rPr>
              <a:t>www.investigaciones127.com.ar/docs/LA_ESCRITURA_ACADEMICA_EN_EL_NIVEL_SUPERIOR</a:t>
            </a:r>
          </a:p>
          <a:p>
            <a:pPr>
              <a:lnSpc>
                <a:spcPct val="150000"/>
              </a:lnSpc>
            </a:pPr>
            <a:endParaRPr lang="es-ES" sz="1200" dirty="0">
              <a:latin typeface="Arial" panose="020B0604020202020204" pitchFamily="34" charset="0"/>
              <a:cs typeface="Arial" panose="020B0604020202020204" pitchFamily="34" charset="0"/>
            </a:endParaRPr>
          </a:p>
          <a:p>
            <a:pPr>
              <a:lnSpc>
                <a:spcPct val="150000"/>
              </a:lnSpc>
            </a:pPr>
            <a:r>
              <a:rPr lang="es-ES" sz="1200" dirty="0" smtClean="0">
                <a:latin typeface="Arial" panose="020B0604020202020204" pitchFamily="34" charset="0"/>
                <a:cs typeface="Arial" panose="020B0604020202020204" pitchFamily="34" charset="0"/>
              </a:rPr>
              <a:t>-Fernández</a:t>
            </a:r>
            <a:r>
              <a:rPr lang="es-ES" sz="1200" dirty="0">
                <a:latin typeface="Arial" panose="020B0604020202020204" pitchFamily="34" charset="0"/>
                <a:cs typeface="Arial" panose="020B0604020202020204" pitchFamily="34" charset="0"/>
              </a:rPr>
              <a:t>, L. y </a:t>
            </a:r>
            <a:r>
              <a:rPr lang="es-ES" sz="1200" dirty="0" err="1">
                <a:latin typeface="Arial" panose="020B0604020202020204" pitchFamily="34" charset="0"/>
                <a:cs typeface="Arial" panose="020B0604020202020204" pitchFamily="34" charset="0"/>
              </a:rPr>
              <a:t>Bressia</a:t>
            </a:r>
            <a:r>
              <a:rPr lang="es-ES" sz="1200" dirty="0">
                <a:latin typeface="Arial" panose="020B0604020202020204" pitchFamily="34" charset="0"/>
                <a:cs typeface="Arial" panose="020B0604020202020204" pitchFamily="34" charset="0"/>
              </a:rPr>
              <a:t>, R. (2009). Definiciones y características de los distintos tipos de textos. Facultad de Psicología y educación. Departamento de educación. Universidad Católica Argentina. [En línea]. Disponible en: http://www.uca.edu.ar/uca/common/grupo18/files/Definicion_generos_discursivos_abril_2009.pdf </a:t>
            </a:r>
          </a:p>
          <a:p>
            <a:pPr>
              <a:lnSpc>
                <a:spcPct val="150000"/>
              </a:lnSpc>
            </a:pPr>
            <a:endParaRPr lang="es-MX" sz="1200" dirty="0" smtClean="0">
              <a:latin typeface="Arial" panose="020B0604020202020204" pitchFamily="34" charset="0"/>
              <a:cs typeface="Arial" panose="020B0604020202020204" pitchFamily="34" charset="0"/>
            </a:endParaRPr>
          </a:p>
          <a:p>
            <a:pPr>
              <a:lnSpc>
                <a:spcPct val="150000"/>
              </a:lnSpc>
            </a:pPr>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51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79512" y="78229"/>
            <a:ext cx="8568952" cy="1015663"/>
          </a:xfrm>
          <a:prstGeom prst="rect">
            <a:avLst/>
          </a:prstGeom>
          <a:noFill/>
        </p:spPr>
        <p:txBody>
          <a:bodyPr wrap="square" rtlCol="0">
            <a:spAutoFit/>
          </a:bodyPr>
          <a:lstStyle/>
          <a:p>
            <a:pPr algn="ctr"/>
            <a:r>
              <a:rPr lang="es-MX" sz="6000" dirty="0" smtClean="0">
                <a:latin typeface="Jokerman" panose="04090605060D06020702" pitchFamily="82" charset="0"/>
              </a:rPr>
              <a:t>ANÁLISIS</a:t>
            </a:r>
            <a:endParaRPr lang="es-MX" sz="6000" dirty="0">
              <a:latin typeface="Jokerman" panose="04090605060D06020702" pitchFamily="82" charset="0"/>
            </a:endParaRPr>
          </a:p>
        </p:txBody>
      </p:sp>
      <p:sp>
        <p:nvSpPr>
          <p:cNvPr id="3" name="2 CuadroTexto"/>
          <p:cNvSpPr txBox="1"/>
          <p:nvPr/>
        </p:nvSpPr>
        <p:spPr>
          <a:xfrm>
            <a:off x="-4386" y="908720"/>
            <a:ext cx="7456705" cy="6093976"/>
          </a:xfrm>
          <a:prstGeom prst="rect">
            <a:avLst/>
          </a:prstGeom>
          <a:noFill/>
        </p:spPr>
        <p:txBody>
          <a:bodyPr wrap="square" rtlCol="0">
            <a:spAutoFit/>
          </a:bodyPr>
          <a:lstStyle/>
          <a:p>
            <a:pPr algn="ctr">
              <a:lnSpc>
                <a:spcPct val="150000"/>
              </a:lnSpc>
            </a:pPr>
            <a:r>
              <a:rPr lang="es-MX" sz="2000" dirty="0" smtClean="0">
                <a:latin typeface="Times New Roman" panose="02020603050405020304" pitchFamily="18" charset="0"/>
                <a:cs typeface="Times New Roman" panose="02020603050405020304" pitchFamily="18" charset="0"/>
              </a:rPr>
              <a:t>Con la realización de este  informe me fue de gran utilidad debido a que como su nombre lo dice me sirvió para dar a conocer los resultados de un proyecto el cual se llevo a acabo en la jornada de practica en el jardín de niños, porque así pude rescatar lo mas relevante y poder evaluar la implementación, además sirvió para  brindar información en cuanto a lo realizado por medio de la redacción y evidencias fotográficas y darme cuenta de los alcances que como futura docente puede tener mi intervención así como para evaluarla y encontrar áreas de oportunidad y también fortalezas que se presentaron , este informe fue dirigido a docentes de la enep como resultado de la implementación de un proyecto sin embargo que puede ser para la comunidad debido a que fue redactado en  base a los resultados obtenidos siendo claro y  fácil de comprender.</a:t>
            </a:r>
          </a:p>
        </p:txBody>
      </p:sp>
      <p:pic>
        <p:nvPicPr>
          <p:cNvPr id="5123"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941" b="97044" l="9375" r="88542"/>
                    </a14:imgEffect>
                  </a14:imgLayer>
                </a14:imgProps>
              </a:ext>
              <a:ext uri="{28A0092B-C50C-407E-A947-70E740481C1C}">
                <a14:useLocalDpi xmlns:a14="http://schemas.microsoft.com/office/drawing/2010/main" val="0"/>
              </a:ext>
            </a:extLst>
          </a:blip>
          <a:srcRect/>
          <a:stretch>
            <a:fillRect/>
          </a:stretch>
        </p:blipFill>
        <p:spPr bwMode="auto">
          <a:xfrm>
            <a:off x="7452320" y="78229"/>
            <a:ext cx="1584176" cy="637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086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97" y="-297"/>
            <a:ext cx="9144793" cy="6858594"/>
          </a:xfrm>
          <a:prstGeom prst="rect">
            <a:avLst/>
          </a:prstGeom>
        </p:spPr>
      </p:pic>
      <p:sp>
        <p:nvSpPr>
          <p:cNvPr id="2" name="Rectángulo 1"/>
          <p:cNvSpPr/>
          <p:nvPr/>
        </p:nvSpPr>
        <p:spPr>
          <a:xfrm>
            <a:off x="1331640" y="460135"/>
            <a:ext cx="5976664" cy="410882"/>
          </a:xfrm>
          <a:prstGeom prst="rect">
            <a:avLst/>
          </a:prstGeom>
        </p:spPr>
        <p:txBody>
          <a:bodyPr wrap="square">
            <a:spAutoFit/>
          </a:bodyPr>
          <a:lstStyle/>
          <a:p>
            <a:pPr algn="ctr">
              <a:lnSpc>
                <a:spcPct val="115000"/>
              </a:lnSpc>
              <a:spcAft>
                <a:spcPts val="750"/>
              </a:spcAft>
            </a:pPr>
            <a:r>
              <a:rPr lang="es-MX" i="1" dirty="0">
                <a:latin typeface="Jokerman" panose="04090605060D06020702" pitchFamily="82" charset="0"/>
                <a:ea typeface="Calibri" panose="020F0502020204030204" pitchFamily="34" charset="0"/>
                <a:cs typeface="Arial" panose="020B0604020202020204" pitchFamily="34" charset="0"/>
              </a:rPr>
              <a:t>RUBRICA : Presentación </a:t>
            </a:r>
            <a:r>
              <a:rPr lang="es-MX" i="1" dirty="0">
                <a:latin typeface="Jokerman" panose="04090605060D06020702" pitchFamily="82" charset="0"/>
                <a:ea typeface="Calibri" panose="020F0502020204030204" pitchFamily="34" charset="0"/>
                <a:cs typeface="Arial" panose="020B0604020202020204" pitchFamily="34" charset="0"/>
              </a:rPr>
              <a:t>de </a:t>
            </a:r>
            <a:r>
              <a:rPr lang="es-MX" i="1" dirty="0" err="1">
                <a:latin typeface="Jokerman" panose="04090605060D06020702" pitchFamily="82" charset="0"/>
                <a:ea typeface="Calibri" panose="020F0502020204030204" pitchFamily="34" charset="0"/>
                <a:cs typeface="Arial" panose="020B0604020202020204" pitchFamily="34" charset="0"/>
              </a:rPr>
              <a:t>power</a:t>
            </a:r>
            <a:r>
              <a:rPr lang="es-MX" i="1" dirty="0">
                <a:latin typeface="Jokerman" panose="04090605060D06020702" pitchFamily="82" charset="0"/>
                <a:ea typeface="Calibri" panose="020F0502020204030204" pitchFamily="34" charset="0"/>
                <a:cs typeface="Arial" panose="020B0604020202020204" pitchFamily="34" charset="0"/>
              </a:rPr>
              <a:t> </a:t>
            </a:r>
            <a:r>
              <a:rPr lang="es-MX" i="1" dirty="0" err="1">
                <a:latin typeface="Jokerman" panose="04090605060D06020702" pitchFamily="82" charset="0"/>
                <a:ea typeface="Calibri" panose="020F0502020204030204" pitchFamily="34" charset="0"/>
                <a:cs typeface="Arial" panose="020B0604020202020204" pitchFamily="34" charset="0"/>
              </a:rPr>
              <a:t>point</a:t>
            </a:r>
            <a:r>
              <a:rPr lang="es-MX" i="1" dirty="0">
                <a:latin typeface="Jokerman" panose="04090605060D06020702" pitchFamily="82" charset="0"/>
                <a:ea typeface="Calibri" panose="020F0502020204030204" pitchFamily="34" charset="0"/>
                <a:cs typeface="Arial" panose="020B0604020202020204" pitchFamily="34" charset="0"/>
              </a:rPr>
              <a:t> </a:t>
            </a:r>
          </a:p>
        </p:txBody>
      </p:sp>
      <p:sp>
        <p:nvSpPr>
          <p:cNvPr id="3" name="Rectángulo 2"/>
          <p:cNvSpPr/>
          <p:nvPr/>
        </p:nvSpPr>
        <p:spPr>
          <a:xfrm>
            <a:off x="309093" y="1142545"/>
            <a:ext cx="8615966" cy="854080"/>
          </a:xfrm>
          <a:prstGeom prst="rect">
            <a:avLst/>
          </a:prstGeom>
        </p:spPr>
        <p:txBody>
          <a:bodyPr wrap="square">
            <a:spAutoFit/>
          </a:bodyPr>
          <a:lstStyle/>
          <a:p>
            <a:pPr lvl="0" algn="ctr" eaLnBrk="0" fontAlgn="base" hangingPunct="0">
              <a:spcBef>
                <a:spcPct val="0"/>
              </a:spcBef>
              <a:spcAft>
                <a:spcPct val="0"/>
              </a:spcAft>
            </a:pPr>
            <a:r>
              <a:rPr lang="es-MX" altLang="es-MX" sz="825" b="1" dirty="0">
                <a:solidFill>
                  <a:srgbClr val="333333"/>
                </a:solidFill>
                <a:latin typeface="Arial" panose="020B0604020202020204" pitchFamily="34" charset="0"/>
                <a:ea typeface="Calibri" panose="020F0502020204030204" pitchFamily="34" charset="0"/>
                <a:cs typeface="Arial" panose="020B0604020202020204" pitchFamily="34" charset="0"/>
              </a:rPr>
              <a:t>Nombre </a:t>
            </a:r>
            <a:r>
              <a:rPr lang="es-MX" altLang="es-MX" sz="825" b="1" dirty="0">
                <a:solidFill>
                  <a:srgbClr val="333333"/>
                </a:solidFill>
                <a:latin typeface="Arial" panose="020B0604020202020204" pitchFamily="34" charset="0"/>
                <a:ea typeface="Calibri" panose="020F0502020204030204" pitchFamily="34" charset="0"/>
                <a:cs typeface="Arial" panose="020B0604020202020204" pitchFamily="34" charset="0"/>
              </a:rPr>
              <a:t>del alumno ____________________________________________________</a:t>
            </a:r>
            <a:endParaRPr lang="es-MX" altLang="es-MX" sz="825" dirty="0"/>
          </a:p>
          <a:p>
            <a:pPr lvl="0" algn="ctr" eaLnBrk="0" fontAlgn="base" hangingPunct="0">
              <a:spcBef>
                <a:spcPct val="0"/>
              </a:spcBef>
              <a:spcAft>
                <a:spcPct val="0"/>
              </a:spcAft>
            </a:pPr>
            <a:r>
              <a:rPr lang="es-ES" altLang="es-MX" sz="825" dirty="0">
                <a:latin typeface="Calibri" panose="020F0502020204030204" pitchFamily="34" charset="0"/>
                <a:ea typeface="Calibri" panose="020F0502020204030204" pitchFamily="34" charset="0"/>
                <a:cs typeface="Times New Roman" panose="02020603050405020304" pitchFamily="18" charset="0"/>
              </a:rPr>
              <a:t>Curso:____________________________sección________ fecha ______________  grupo </a:t>
            </a:r>
            <a:r>
              <a:rPr lang="es-ES" altLang="es-MX" sz="825" dirty="0">
                <a:latin typeface="Calibri" panose="020F0502020204030204" pitchFamily="34" charset="0"/>
                <a:ea typeface="Calibri" panose="020F0502020204030204" pitchFamily="34" charset="0"/>
                <a:cs typeface="Times New Roman" panose="02020603050405020304" pitchFamily="18" charset="0"/>
              </a:rPr>
              <a:t>__________</a:t>
            </a:r>
          </a:p>
          <a:p>
            <a:pPr algn="ctr"/>
            <a:r>
              <a:rPr lang="es-MX" altLang="es-MX" sz="825" dirty="0"/>
              <a:t>presentación en </a:t>
            </a:r>
            <a:r>
              <a:rPr lang="es-MX" altLang="es-MX" sz="825" dirty="0" err="1"/>
              <a:t>power</a:t>
            </a:r>
            <a:r>
              <a:rPr lang="es-MX" altLang="es-MX" sz="825" dirty="0"/>
              <a:t> </a:t>
            </a:r>
            <a:r>
              <a:rPr lang="es-MX" altLang="es-MX" sz="825" dirty="0" err="1"/>
              <a:t>point</a:t>
            </a:r>
            <a:r>
              <a:rPr lang="es-MX" altLang="es-MX" sz="825" dirty="0"/>
              <a:t> con reflexiones finales del curso donde maneje </a:t>
            </a:r>
            <a:r>
              <a:rPr lang="es-MX" altLang="es-MX" sz="825" dirty="0"/>
              <a:t>el análisis de sus producciones en referencia  a las de sus compañeras </a:t>
            </a:r>
            <a:endParaRPr lang="es-MX" altLang="es-MX" sz="825" dirty="0"/>
          </a:p>
          <a:p>
            <a:pPr algn="ctr"/>
            <a:endParaRPr lang="es-MX" altLang="es-MX" sz="825" b="1" dirty="0"/>
          </a:p>
          <a:p>
            <a:pPr lvl="0" algn="ctr" eaLnBrk="0" fontAlgn="base" hangingPunct="0">
              <a:spcBef>
                <a:spcPct val="0"/>
              </a:spcBef>
              <a:spcAft>
                <a:spcPct val="0"/>
              </a:spcAft>
            </a:pPr>
            <a:endParaRPr lang="es-ES" altLang="es-MX" sz="825" dirty="0">
              <a:latin typeface="Calibri" panose="020F0502020204030204" pitchFamily="34" charset="0"/>
              <a:ea typeface="Calibri" panose="020F0502020204030204" pitchFamily="34" charset="0"/>
              <a:cs typeface="Times New Roman" panose="02020603050405020304" pitchFamily="18" charset="0"/>
            </a:endParaRPr>
          </a:p>
          <a:p>
            <a:pPr algn="ctr"/>
            <a:r>
              <a:rPr lang="es-MX" altLang="es-MX" sz="825" b="1" dirty="0"/>
              <a:t>PUNTAJE _________      CALIFICACION ____________</a:t>
            </a:r>
            <a:endParaRPr lang="es-MX" altLang="es-MX" sz="825" b="1" dirty="0"/>
          </a:p>
        </p:txBody>
      </p:sp>
      <p:pic>
        <p:nvPicPr>
          <p:cNvPr id="4" name="Imagen 3" descr="https://html2-f.scribdassets.com/2gff8cmrwgosmif/images/1-eccb9b53d1.jpg"/>
          <p:cNvPicPr/>
          <p:nvPr/>
        </p:nvPicPr>
        <p:blipFill>
          <a:blip r:embed="rId3">
            <a:extLst>
              <a:ext uri="{28A0092B-C50C-407E-A947-70E740481C1C}">
                <a14:useLocalDpi xmlns:a14="http://schemas.microsoft.com/office/drawing/2010/main" val="0"/>
              </a:ext>
            </a:extLst>
          </a:blip>
          <a:srcRect/>
          <a:stretch>
            <a:fillRect/>
          </a:stretch>
        </p:blipFill>
        <p:spPr bwMode="auto">
          <a:xfrm>
            <a:off x="309093" y="1996626"/>
            <a:ext cx="8529034" cy="4384702"/>
          </a:xfrm>
          <a:prstGeom prst="rect">
            <a:avLst/>
          </a:prstGeom>
          <a:noFill/>
          <a:ln>
            <a:noFill/>
          </a:ln>
        </p:spPr>
      </p:pic>
    </p:spTree>
    <p:extLst>
      <p:ext uri="{BB962C8B-B14F-4D97-AF65-F5344CB8AC3E}">
        <p14:creationId xmlns:p14="http://schemas.microsoft.com/office/powerpoint/2010/main" val="2421602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967</Words>
  <Application>Microsoft Office PowerPoint</Application>
  <PresentationFormat>Presentación en pantalla (4:3)</PresentationFormat>
  <Paragraphs>48</Paragraphs>
  <Slides>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Jokerman</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chuy</dc:creator>
  <cp:lastModifiedBy>vmontseroga@hotmail.com</cp:lastModifiedBy>
  <cp:revision>21</cp:revision>
  <dcterms:created xsi:type="dcterms:W3CDTF">2018-06-10T22:48:06Z</dcterms:created>
  <dcterms:modified xsi:type="dcterms:W3CDTF">2018-06-12T13:28:37Z</dcterms:modified>
</cp:coreProperties>
</file>