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1" r:id="rId4"/>
    <p:sldId id="259" r:id="rId5"/>
    <p:sldId id="260" r:id="rId6"/>
    <p:sldId id="262" r:id="rId7"/>
    <p:sldId id="263" r:id="rId8"/>
    <p:sldId id="264" r:id="rId9"/>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83C32D1D-B085-4AE2-BFF6-CD1498D5A9BC}" type="datetimeFigureOut">
              <a:rPr lang="es-MX" smtClean="0"/>
              <a:t>12/06/2018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1B9F43F5-A4D1-471A-95A1-A4023A755741}" type="slidenum">
              <a:rPr lang="es-MX" smtClean="0"/>
              <a:t>‹Nº›</a:t>
            </a:fld>
            <a:endParaRPr lang="es-MX"/>
          </a:p>
        </p:txBody>
      </p:sp>
    </p:spTree>
    <p:extLst>
      <p:ext uri="{BB962C8B-B14F-4D97-AF65-F5344CB8AC3E}">
        <p14:creationId xmlns:p14="http://schemas.microsoft.com/office/powerpoint/2010/main" val="41921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83C32D1D-B085-4AE2-BFF6-CD1498D5A9BC}" type="datetimeFigureOut">
              <a:rPr lang="es-MX" smtClean="0"/>
              <a:t>12/06/2018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1B9F43F5-A4D1-471A-95A1-A4023A755741}" type="slidenum">
              <a:rPr lang="es-MX" smtClean="0"/>
              <a:t>‹Nº›</a:t>
            </a:fld>
            <a:endParaRPr lang="es-MX"/>
          </a:p>
        </p:txBody>
      </p:sp>
    </p:spTree>
    <p:extLst>
      <p:ext uri="{BB962C8B-B14F-4D97-AF65-F5344CB8AC3E}">
        <p14:creationId xmlns:p14="http://schemas.microsoft.com/office/powerpoint/2010/main" val="2972042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83C32D1D-B085-4AE2-BFF6-CD1498D5A9BC}" type="datetimeFigureOut">
              <a:rPr lang="es-MX" smtClean="0"/>
              <a:t>12/06/2018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1B9F43F5-A4D1-471A-95A1-A4023A755741}" type="slidenum">
              <a:rPr lang="es-MX" smtClean="0"/>
              <a:t>‹Nº›</a:t>
            </a:fld>
            <a:endParaRPr lang="es-MX"/>
          </a:p>
        </p:txBody>
      </p:sp>
    </p:spTree>
    <p:extLst>
      <p:ext uri="{BB962C8B-B14F-4D97-AF65-F5344CB8AC3E}">
        <p14:creationId xmlns:p14="http://schemas.microsoft.com/office/powerpoint/2010/main" val="2273489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83C32D1D-B085-4AE2-BFF6-CD1498D5A9BC}" type="datetimeFigureOut">
              <a:rPr lang="es-MX" smtClean="0"/>
              <a:t>12/06/2018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1B9F43F5-A4D1-471A-95A1-A4023A755741}" type="slidenum">
              <a:rPr lang="es-MX" smtClean="0"/>
              <a:t>‹Nº›</a:t>
            </a:fld>
            <a:endParaRPr lang="es-MX"/>
          </a:p>
        </p:txBody>
      </p:sp>
    </p:spTree>
    <p:extLst>
      <p:ext uri="{BB962C8B-B14F-4D97-AF65-F5344CB8AC3E}">
        <p14:creationId xmlns:p14="http://schemas.microsoft.com/office/powerpoint/2010/main" val="7360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83C32D1D-B085-4AE2-BFF6-CD1498D5A9BC}" type="datetimeFigureOut">
              <a:rPr lang="es-MX" smtClean="0"/>
              <a:t>12/06/2018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1B9F43F5-A4D1-471A-95A1-A4023A755741}" type="slidenum">
              <a:rPr lang="es-MX" smtClean="0"/>
              <a:t>‹Nº›</a:t>
            </a:fld>
            <a:endParaRPr lang="es-MX"/>
          </a:p>
        </p:txBody>
      </p:sp>
    </p:spTree>
    <p:extLst>
      <p:ext uri="{BB962C8B-B14F-4D97-AF65-F5344CB8AC3E}">
        <p14:creationId xmlns:p14="http://schemas.microsoft.com/office/powerpoint/2010/main" val="4000565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83C32D1D-B085-4AE2-BFF6-CD1498D5A9BC}" type="datetimeFigureOut">
              <a:rPr lang="es-MX" smtClean="0"/>
              <a:t>12/06/2018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1B9F43F5-A4D1-471A-95A1-A4023A755741}" type="slidenum">
              <a:rPr lang="es-MX" smtClean="0"/>
              <a:t>‹Nº›</a:t>
            </a:fld>
            <a:endParaRPr lang="es-MX"/>
          </a:p>
        </p:txBody>
      </p:sp>
    </p:spTree>
    <p:extLst>
      <p:ext uri="{BB962C8B-B14F-4D97-AF65-F5344CB8AC3E}">
        <p14:creationId xmlns:p14="http://schemas.microsoft.com/office/powerpoint/2010/main" val="1809597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83C32D1D-B085-4AE2-BFF6-CD1498D5A9BC}" type="datetimeFigureOut">
              <a:rPr lang="es-MX" smtClean="0"/>
              <a:t>12/06/2018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1B9F43F5-A4D1-471A-95A1-A4023A755741}" type="slidenum">
              <a:rPr lang="es-MX" smtClean="0"/>
              <a:t>‹Nº›</a:t>
            </a:fld>
            <a:endParaRPr lang="es-MX"/>
          </a:p>
        </p:txBody>
      </p:sp>
    </p:spTree>
    <p:extLst>
      <p:ext uri="{BB962C8B-B14F-4D97-AF65-F5344CB8AC3E}">
        <p14:creationId xmlns:p14="http://schemas.microsoft.com/office/powerpoint/2010/main" val="1466052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83C32D1D-B085-4AE2-BFF6-CD1498D5A9BC}" type="datetimeFigureOut">
              <a:rPr lang="es-MX" smtClean="0"/>
              <a:t>12/06/2018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1B9F43F5-A4D1-471A-95A1-A4023A755741}" type="slidenum">
              <a:rPr lang="es-MX" smtClean="0"/>
              <a:t>‹Nº›</a:t>
            </a:fld>
            <a:endParaRPr lang="es-MX"/>
          </a:p>
        </p:txBody>
      </p:sp>
    </p:spTree>
    <p:extLst>
      <p:ext uri="{BB962C8B-B14F-4D97-AF65-F5344CB8AC3E}">
        <p14:creationId xmlns:p14="http://schemas.microsoft.com/office/powerpoint/2010/main" val="2131174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3C32D1D-B085-4AE2-BFF6-CD1498D5A9BC}" type="datetimeFigureOut">
              <a:rPr lang="es-MX" smtClean="0"/>
              <a:t>12/06/2018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1B9F43F5-A4D1-471A-95A1-A4023A755741}" type="slidenum">
              <a:rPr lang="es-MX" smtClean="0"/>
              <a:t>‹Nº›</a:t>
            </a:fld>
            <a:endParaRPr lang="es-MX"/>
          </a:p>
        </p:txBody>
      </p:sp>
    </p:spTree>
    <p:extLst>
      <p:ext uri="{BB962C8B-B14F-4D97-AF65-F5344CB8AC3E}">
        <p14:creationId xmlns:p14="http://schemas.microsoft.com/office/powerpoint/2010/main" val="3276814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3C32D1D-B085-4AE2-BFF6-CD1498D5A9BC}" type="datetimeFigureOut">
              <a:rPr lang="es-MX" smtClean="0"/>
              <a:t>12/06/2018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1B9F43F5-A4D1-471A-95A1-A4023A755741}" type="slidenum">
              <a:rPr lang="es-MX" smtClean="0"/>
              <a:t>‹Nº›</a:t>
            </a:fld>
            <a:endParaRPr lang="es-MX"/>
          </a:p>
        </p:txBody>
      </p:sp>
    </p:spTree>
    <p:extLst>
      <p:ext uri="{BB962C8B-B14F-4D97-AF65-F5344CB8AC3E}">
        <p14:creationId xmlns:p14="http://schemas.microsoft.com/office/powerpoint/2010/main" val="3455453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3C32D1D-B085-4AE2-BFF6-CD1498D5A9BC}" type="datetimeFigureOut">
              <a:rPr lang="es-MX" smtClean="0"/>
              <a:t>12/06/2018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1B9F43F5-A4D1-471A-95A1-A4023A755741}" type="slidenum">
              <a:rPr lang="es-MX" smtClean="0"/>
              <a:t>‹Nº›</a:t>
            </a:fld>
            <a:endParaRPr lang="es-MX"/>
          </a:p>
        </p:txBody>
      </p:sp>
    </p:spTree>
    <p:extLst>
      <p:ext uri="{BB962C8B-B14F-4D97-AF65-F5344CB8AC3E}">
        <p14:creationId xmlns:p14="http://schemas.microsoft.com/office/powerpoint/2010/main" val="25877555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C32D1D-B085-4AE2-BFF6-CD1498D5A9BC}" type="datetimeFigureOut">
              <a:rPr lang="es-MX" smtClean="0"/>
              <a:t>12/06/2018</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9F43F5-A4D1-471A-95A1-A4023A755741}" type="slidenum">
              <a:rPr lang="es-MX" smtClean="0"/>
              <a:t>‹Nº›</a:t>
            </a:fld>
            <a:endParaRPr lang="es-MX"/>
          </a:p>
        </p:txBody>
      </p:sp>
    </p:spTree>
    <p:extLst>
      <p:ext uri="{BB962C8B-B14F-4D97-AF65-F5344CB8AC3E}">
        <p14:creationId xmlns:p14="http://schemas.microsoft.com/office/powerpoint/2010/main" val="3842135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drive.google.com/file/d/1ssOD_i0FI0W4WGzu-IWHE-_BOiERqGGA/view?usp=sharin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987640" y="393275"/>
            <a:ext cx="9144000" cy="689490"/>
          </a:xfrm>
        </p:spPr>
        <p:txBody>
          <a:bodyPr>
            <a:normAutofit/>
          </a:bodyPr>
          <a:lstStyle/>
          <a:p>
            <a:r>
              <a:rPr lang="es-MX" sz="3200" dirty="0" smtClean="0">
                <a:latin typeface="Arial" panose="020B0604020202020204" pitchFamily="34" charset="0"/>
                <a:cs typeface="Arial" panose="020B0604020202020204" pitchFamily="34" charset="0"/>
              </a:rPr>
              <a:t>Escuela Normal de Educación Preescolar</a:t>
            </a:r>
            <a:endParaRPr lang="es-MX" sz="3200" dirty="0">
              <a:latin typeface="Arial" panose="020B0604020202020204" pitchFamily="34" charset="0"/>
              <a:cs typeface="Arial" panose="020B0604020202020204" pitchFamily="34" charset="0"/>
            </a:endParaRP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9554" y="525257"/>
            <a:ext cx="2019099" cy="1501381"/>
          </a:xfrm>
          <a:prstGeom prst="rect">
            <a:avLst/>
          </a:prstGeom>
        </p:spPr>
      </p:pic>
      <p:sp>
        <p:nvSpPr>
          <p:cNvPr id="5" name="CuadroTexto 4"/>
          <p:cNvSpPr txBox="1"/>
          <p:nvPr/>
        </p:nvSpPr>
        <p:spPr>
          <a:xfrm>
            <a:off x="569554" y="1214747"/>
            <a:ext cx="11111583" cy="5940088"/>
          </a:xfrm>
          <a:prstGeom prst="rect">
            <a:avLst/>
          </a:prstGeom>
          <a:noFill/>
        </p:spPr>
        <p:txBody>
          <a:bodyPr wrap="square" rtlCol="0">
            <a:spAutoFit/>
          </a:bodyPr>
          <a:lstStyle/>
          <a:p>
            <a:pPr algn="ctr"/>
            <a:r>
              <a:rPr lang="es-MX" dirty="0" smtClean="0"/>
              <a:t>Curso: Optativo </a:t>
            </a:r>
          </a:p>
          <a:p>
            <a:pPr algn="ctr"/>
            <a:r>
              <a:rPr lang="es-MX" dirty="0" smtClean="0"/>
              <a:t>Producción de textos académicos</a:t>
            </a:r>
          </a:p>
          <a:p>
            <a:pPr algn="ctr"/>
            <a:r>
              <a:rPr lang="es-MX" dirty="0" smtClean="0"/>
              <a:t>Docente: Rosa </a:t>
            </a:r>
            <a:r>
              <a:rPr lang="es-MX" dirty="0" err="1" smtClean="0"/>
              <a:t>Velia</a:t>
            </a:r>
            <a:r>
              <a:rPr lang="es-MX" dirty="0" smtClean="0"/>
              <a:t> del Rio </a:t>
            </a:r>
            <a:r>
              <a:rPr lang="es-MX" dirty="0" err="1" smtClean="0"/>
              <a:t>Tijeria</a:t>
            </a:r>
            <a:endParaRPr lang="es-MX" dirty="0" smtClean="0"/>
          </a:p>
          <a:p>
            <a:pPr algn="ctr"/>
            <a:r>
              <a:rPr lang="es-MX" dirty="0" smtClean="0"/>
              <a:t>Alumna: Karen García Zertuche</a:t>
            </a:r>
          </a:p>
          <a:p>
            <a:pPr algn="ctr"/>
            <a:r>
              <a:rPr lang="es-MX" dirty="0" smtClean="0"/>
              <a:t>Trabajo global</a:t>
            </a:r>
          </a:p>
          <a:p>
            <a:pPr algn="ctr"/>
            <a:endParaRPr lang="es-MX" sz="1600" dirty="0"/>
          </a:p>
          <a:p>
            <a:pPr algn="ctr"/>
            <a:r>
              <a:rPr lang="es-MX" sz="1600" b="1" dirty="0" smtClean="0">
                <a:latin typeface="Arial" panose="020B0604020202020204" pitchFamily="34" charset="0"/>
                <a:cs typeface="Arial" panose="020B0604020202020204" pitchFamily="34" charset="0"/>
              </a:rPr>
              <a:t>Competencias del curso:</a:t>
            </a:r>
          </a:p>
          <a:p>
            <a:pPr marL="285750" indent="-285750">
              <a:buFont typeface="Arial" panose="020B0604020202020204" pitchFamily="34" charset="0"/>
              <a:buChar char="•"/>
            </a:pPr>
            <a:r>
              <a:rPr lang="es-MX" sz="1600" dirty="0" smtClean="0">
                <a:latin typeface="Arial" panose="020B0604020202020204" pitchFamily="34" charset="0"/>
                <a:cs typeface="Arial" panose="020B0604020202020204" pitchFamily="34" charset="0"/>
              </a:rPr>
              <a:t>Utiliza la comprensión lectora para ampliar sus conocimientos y como insumo para la producción de textos académicos. </a:t>
            </a:r>
            <a:endParaRPr lang="es-ES" sz="16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MX" sz="1600" dirty="0" smtClean="0">
                <a:latin typeface="Arial" panose="020B0604020202020204" pitchFamily="34" charset="0"/>
                <a:cs typeface="Arial" panose="020B0604020202020204" pitchFamily="34" charset="0"/>
              </a:rPr>
              <a:t> Diferencia las características particulares de los géneros discursivos que se utilizan en el ámbito de la actividad académica para orientar la elaboración de sus producciones escritas</a:t>
            </a:r>
            <a:endParaRPr lang="es-MX" altLang="es-MX" sz="1600" dirty="0" smtClean="0">
              <a:solidFill>
                <a:srgbClr val="7030A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MX" sz="1600" dirty="0" smtClean="0">
                <a:latin typeface="Arial" panose="020B0604020202020204" pitchFamily="34" charset="0"/>
                <a:cs typeface="Arial" panose="020B0604020202020204" pitchFamily="34" charset="0"/>
              </a:rPr>
              <a:t> Aplica sistemáticamente las etapas del proceso de escritura de textos académicos, así como las estrategias discursivas y las herramientas metodológicas de cada tipo de documento. </a:t>
            </a:r>
            <a:endParaRPr lang="es-ES" sz="16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MX" sz="1600" dirty="0" smtClean="0">
                <a:latin typeface="Arial" panose="020B0604020202020204" pitchFamily="34" charset="0"/>
                <a:cs typeface="Arial" panose="020B0604020202020204" pitchFamily="34" charset="0"/>
              </a:rPr>
              <a:t>Elabora escritos con apego a los géneros y recomendaciones técnicas para difundirlos en las comunidades académicas</a:t>
            </a:r>
            <a:endParaRPr lang="es-ES" sz="1600" dirty="0" smtClean="0">
              <a:latin typeface="Arial" panose="020B0604020202020204" pitchFamily="34" charset="0"/>
              <a:cs typeface="Arial" panose="020B0604020202020204" pitchFamily="34" charset="0"/>
            </a:endParaRPr>
          </a:p>
          <a:p>
            <a:pPr algn="ctr"/>
            <a:endParaRPr lang="es-MX" sz="1600" dirty="0" smtClean="0">
              <a:latin typeface="Arial" panose="020B0604020202020204" pitchFamily="34" charset="0"/>
              <a:cs typeface="Arial" panose="020B0604020202020204" pitchFamily="34" charset="0"/>
            </a:endParaRPr>
          </a:p>
          <a:p>
            <a:pPr algn="ctr"/>
            <a:r>
              <a:rPr lang="es-MX" sz="1600" b="1" dirty="0" smtClean="0">
                <a:latin typeface="Arial" panose="020B0604020202020204" pitchFamily="34" charset="0"/>
                <a:cs typeface="Arial" panose="020B0604020202020204" pitchFamily="34" charset="0"/>
              </a:rPr>
              <a:t>Competencias profesionales:</a:t>
            </a:r>
          </a:p>
          <a:p>
            <a:pPr marL="285750" indent="-285750" algn="just">
              <a:buFont typeface="Arial" panose="020B0604020202020204" pitchFamily="34" charset="0"/>
              <a:buChar char="•"/>
            </a:pPr>
            <a:r>
              <a:rPr lang="es-MX" sz="1600" dirty="0" smtClean="0">
                <a:latin typeface="Arial" panose="020B0604020202020204" pitchFamily="34" charset="0"/>
                <a:cs typeface="Arial" panose="020B0604020202020204" pitchFamily="34" charset="0"/>
              </a:rPr>
              <a:t>Diseña planeaciones didácticas, aplicando sus conocimientos pedagógicos y disciplinares para responder a las necesidades del contexto en el marco del plan y programas de estudio de la educación básica.</a:t>
            </a:r>
          </a:p>
          <a:p>
            <a:pPr marL="285750" indent="-285750" algn="just">
              <a:buFont typeface="Arial" panose="020B0604020202020204" pitchFamily="34" charset="0"/>
              <a:buChar char="•"/>
            </a:pPr>
            <a:r>
              <a:rPr lang="es-MX" sz="1600" dirty="0" smtClean="0">
                <a:latin typeface="Arial" panose="020B0604020202020204" pitchFamily="34" charset="0"/>
                <a:cs typeface="Arial" panose="020B0604020202020204" pitchFamily="34" charset="0"/>
              </a:rPr>
              <a:t>Utiliza recursos de la investigación educativa para enriquecer la práctica docente, expresando su interés por la ciencia y la propia investigación. </a:t>
            </a:r>
          </a:p>
          <a:p>
            <a:pPr algn="ctr"/>
            <a:endParaRPr lang="es-MX" sz="1600" dirty="0" smtClean="0">
              <a:latin typeface="Arial" panose="020B0604020202020204" pitchFamily="34" charset="0"/>
              <a:cs typeface="Arial" panose="020B0604020202020204" pitchFamily="34" charset="0"/>
            </a:endParaRPr>
          </a:p>
          <a:p>
            <a:endParaRPr lang="es-MX" dirty="0" smtClean="0"/>
          </a:p>
        </p:txBody>
      </p:sp>
    </p:spTree>
    <p:extLst>
      <p:ext uri="{BB962C8B-B14F-4D97-AF65-F5344CB8AC3E}">
        <p14:creationId xmlns:p14="http://schemas.microsoft.com/office/powerpoint/2010/main" val="4188207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652306"/>
          </a:xfrm>
        </p:spPr>
        <p:txBody>
          <a:bodyPr>
            <a:normAutofit fontScale="90000"/>
          </a:bodyPr>
          <a:lstStyle/>
          <a:p>
            <a:pPr algn="ctr"/>
            <a:r>
              <a:rPr lang="es-MX" dirty="0" smtClean="0">
                <a:latin typeface="+mn-lt"/>
              </a:rPr>
              <a:t>Introducción </a:t>
            </a:r>
            <a:endParaRPr lang="es-MX" dirty="0">
              <a:latin typeface="+mn-lt"/>
            </a:endParaRPr>
          </a:p>
        </p:txBody>
      </p:sp>
      <p:sp>
        <p:nvSpPr>
          <p:cNvPr id="3" name="Marcador de contenido 2"/>
          <p:cNvSpPr>
            <a:spLocks noGrp="1"/>
          </p:cNvSpPr>
          <p:nvPr>
            <p:ph idx="1"/>
          </p:nvPr>
        </p:nvSpPr>
        <p:spPr>
          <a:xfrm>
            <a:off x="838200" y="1133341"/>
            <a:ext cx="10515600" cy="5043622"/>
          </a:xfrm>
        </p:spPr>
        <p:txBody>
          <a:bodyPr>
            <a:noAutofit/>
          </a:bodyPr>
          <a:lstStyle/>
          <a:p>
            <a:pPr marL="0" indent="0" algn="just">
              <a:buNone/>
            </a:pPr>
            <a:r>
              <a:rPr lang="es-MX" dirty="0" smtClean="0">
                <a:latin typeface="+mj-lt"/>
              </a:rPr>
              <a:t>En el presente trabajo daré a conocer un proyecto socioeducativo que se llevó a cabo en el jardín de niños “Luis. A. </a:t>
            </a:r>
            <a:r>
              <a:rPr lang="es-MX" dirty="0" err="1" smtClean="0">
                <a:latin typeface="+mj-lt"/>
              </a:rPr>
              <a:t>Beauregard</a:t>
            </a:r>
            <a:r>
              <a:rPr lang="es-MX" dirty="0" smtClean="0">
                <a:latin typeface="+mj-lt"/>
              </a:rPr>
              <a:t>” durante la jornada de práctica. </a:t>
            </a:r>
          </a:p>
          <a:p>
            <a:pPr marL="0" indent="0" algn="just">
              <a:buNone/>
            </a:pPr>
            <a:r>
              <a:rPr lang="es-MX" dirty="0" smtClean="0">
                <a:latin typeface="+mj-lt"/>
              </a:rPr>
              <a:t>Durante el trabajo se da a conocer principalmente lo que es un proyecto socioeducativo </a:t>
            </a:r>
            <a:r>
              <a:rPr lang="es-MX" dirty="0">
                <a:latin typeface="+mj-lt"/>
              </a:rPr>
              <a:t>presenta con claridad las fases del proyecto y los pasos así como las actividades realizadas y la descripción de éstas</a:t>
            </a:r>
            <a:r>
              <a:rPr lang="es-MX" dirty="0" smtClean="0">
                <a:latin typeface="+mj-lt"/>
              </a:rPr>
              <a:t>.</a:t>
            </a:r>
          </a:p>
          <a:p>
            <a:pPr marL="0" indent="0" algn="just">
              <a:buNone/>
            </a:pPr>
            <a:r>
              <a:rPr lang="es-MX" dirty="0">
                <a:latin typeface="+mj-lt"/>
              </a:rPr>
              <a:t>La educación es un factor fundamental dentro del desarrollo humano en cualquiera de sus aspectos, enfatizando el aspecto individual </a:t>
            </a:r>
            <a:r>
              <a:rPr lang="es-MX" dirty="0" smtClean="0">
                <a:latin typeface="+mj-lt"/>
              </a:rPr>
              <a:t>como parte </a:t>
            </a:r>
            <a:r>
              <a:rPr lang="es-MX" dirty="0">
                <a:latin typeface="+mj-lt"/>
              </a:rPr>
              <a:t>del grupo social al cual pertenece; debido a que este factor ocasiona que el individuo se dé a notar y/o sobresalga tanto en forma intrínseca, es decir en su interior o bien de manera extrínseca, es decir de manera colectiva y en contacto con su entorno social.</a:t>
            </a:r>
          </a:p>
          <a:p>
            <a:pPr marL="0" indent="0" algn="just">
              <a:buNone/>
            </a:pPr>
            <a:r>
              <a:rPr lang="es-MX" dirty="0" smtClean="0">
                <a:latin typeface="+mj-lt"/>
              </a:rPr>
              <a:t> </a:t>
            </a:r>
            <a:endParaRPr lang="es-MX" dirty="0">
              <a:latin typeface="+mj-lt"/>
            </a:endParaRPr>
          </a:p>
        </p:txBody>
      </p:sp>
    </p:spTree>
    <p:extLst>
      <p:ext uri="{BB962C8B-B14F-4D97-AF65-F5344CB8AC3E}">
        <p14:creationId xmlns:p14="http://schemas.microsoft.com/office/powerpoint/2010/main" val="2410856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884126"/>
          </a:xfrm>
        </p:spPr>
        <p:txBody>
          <a:bodyPr/>
          <a:lstStyle/>
          <a:p>
            <a:pPr algn="ctr"/>
            <a:r>
              <a:rPr lang="es-MX" dirty="0" smtClean="0"/>
              <a:t>¿Qué es un proyecto socioeducativo?</a:t>
            </a:r>
            <a:endParaRPr lang="es-MX" dirty="0"/>
          </a:p>
        </p:txBody>
      </p:sp>
      <p:sp>
        <p:nvSpPr>
          <p:cNvPr id="3" name="Marcador de contenido 2"/>
          <p:cNvSpPr>
            <a:spLocks noGrp="1"/>
          </p:cNvSpPr>
          <p:nvPr>
            <p:ph idx="1"/>
          </p:nvPr>
        </p:nvSpPr>
        <p:spPr>
          <a:xfrm>
            <a:off x="838200" y="1433110"/>
            <a:ext cx="10515600" cy="4351338"/>
          </a:xfrm>
        </p:spPr>
        <p:txBody>
          <a:bodyPr>
            <a:normAutofit fontScale="92500" lnSpcReduction="10000"/>
          </a:bodyPr>
          <a:lstStyle/>
          <a:p>
            <a:pPr marL="0" indent="0">
              <a:buNone/>
            </a:pPr>
            <a:r>
              <a:rPr lang="es-MX" dirty="0">
                <a:latin typeface="+mj-lt"/>
              </a:rPr>
              <a:t>La intervención socioeducativa consiste en planear y llevar a cabo programas de impacto social, por medio de actividades educativas en determinados grupos de individuos, es cuando un equipo de orientación escolar interviene sobre un problema social que afecta el desempeño y desarrollo escolar, éste aspecto se desarrolla dentro del aula considerándolo como un método participativo de investigación-acción educativa para lograr superar problemas académicos como equipo generador de una cultura de calidad educativa; sin embargo, además de la modalidad educativa también puede atender las modalidades cultural y social y el desarrollo comunitario.</a:t>
            </a:r>
          </a:p>
          <a:p>
            <a:pPr marL="0" indent="0">
              <a:buNone/>
            </a:pPr>
            <a:r>
              <a:rPr lang="es-MX" dirty="0">
                <a:latin typeface="+mj-lt"/>
              </a:rPr>
              <a:t>Como lo menciona </a:t>
            </a:r>
            <a:r>
              <a:rPr lang="es-MX" i="1" dirty="0">
                <a:latin typeface="+mj-lt"/>
              </a:rPr>
              <a:t>Ortega (2004).</a:t>
            </a:r>
            <a:r>
              <a:rPr lang="es-MX" dirty="0">
                <a:latin typeface="+mj-lt"/>
              </a:rPr>
              <a:t> En general toda educación es o debe ser social. La educación supone una progresiva configuración de la persona para ser y convivir con los demás.</a:t>
            </a:r>
          </a:p>
          <a:p>
            <a:endParaRPr lang="es-MX" dirty="0"/>
          </a:p>
        </p:txBody>
      </p:sp>
    </p:spTree>
    <p:extLst>
      <p:ext uri="{BB962C8B-B14F-4D97-AF65-F5344CB8AC3E}">
        <p14:creationId xmlns:p14="http://schemas.microsoft.com/office/powerpoint/2010/main" val="3119059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875762"/>
            <a:ext cx="10515600" cy="3760631"/>
          </a:xfrm>
        </p:spPr>
        <p:txBody>
          <a:bodyPr/>
          <a:lstStyle/>
          <a:p>
            <a:pPr marL="0" indent="0">
              <a:buNone/>
            </a:pPr>
            <a:r>
              <a:rPr lang="es-MX" dirty="0" smtClean="0">
                <a:hlinkClick r:id="rId2"/>
              </a:rPr>
              <a:t>https://drive.google.com/file/d/1ssOD_i0FI0W4WGzu-IWHE-_BOiERqGGA/view?usp=sharing</a:t>
            </a:r>
            <a:endParaRPr lang="es-MX" dirty="0"/>
          </a:p>
        </p:txBody>
      </p:sp>
      <p:pic>
        <p:nvPicPr>
          <p:cNvPr id="1026" name="Picture 2" descr="Resultado de imagen para MELONHEADZ"/>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250017" y="3277537"/>
            <a:ext cx="2212427" cy="3043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0332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652306"/>
          </a:xfrm>
        </p:spPr>
        <p:txBody>
          <a:bodyPr>
            <a:normAutofit fontScale="90000"/>
          </a:bodyPr>
          <a:lstStyle/>
          <a:p>
            <a:pPr algn="ctr"/>
            <a:r>
              <a:rPr lang="es-MX" dirty="0" smtClean="0">
                <a:latin typeface="+mn-lt"/>
              </a:rPr>
              <a:t>Conclusión </a:t>
            </a:r>
            <a:endParaRPr lang="es-MX" dirty="0">
              <a:latin typeface="+mn-lt"/>
            </a:endParaRPr>
          </a:p>
        </p:txBody>
      </p:sp>
      <p:sp>
        <p:nvSpPr>
          <p:cNvPr id="3" name="Marcador de contenido 2"/>
          <p:cNvSpPr>
            <a:spLocks noGrp="1"/>
          </p:cNvSpPr>
          <p:nvPr>
            <p:ph idx="1"/>
          </p:nvPr>
        </p:nvSpPr>
        <p:spPr>
          <a:xfrm>
            <a:off x="838200" y="1184856"/>
            <a:ext cx="10515600" cy="4992107"/>
          </a:xfrm>
        </p:spPr>
        <p:txBody>
          <a:bodyPr/>
          <a:lstStyle/>
          <a:p>
            <a:pPr marL="0" indent="0" algn="just">
              <a:buNone/>
            </a:pPr>
            <a:r>
              <a:rPr lang="es-MX" dirty="0" smtClean="0">
                <a:latin typeface="+mj-lt"/>
              </a:rPr>
              <a:t>Considero que conocer este documento como informe nos fue de mucha ayuda, pues realizar proyectos socioeducativos dentro de una institución es algo que se hace siempre, junto con padres de familia, directivos, alumnos y maestros´. Nos sirvió mucho realizar este proyecto en conjunto con otros grados, pues nuestro propósito era crear conciencia en los alumnos acerca del cuidado del medio ambiente y para esto aplicamos entrevistas a los participantes para conocer el grado de importancia que le dan a las actividades del cuidado del medio. </a:t>
            </a:r>
            <a:r>
              <a:rPr lang="es-MX" dirty="0">
                <a:latin typeface="+mj-lt"/>
              </a:rPr>
              <a:t>U</a:t>
            </a:r>
            <a:r>
              <a:rPr lang="es-MX" dirty="0" smtClean="0">
                <a:latin typeface="+mj-lt"/>
              </a:rPr>
              <a:t>n </a:t>
            </a:r>
            <a:r>
              <a:rPr lang="es-MX" dirty="0">
                <a:latin typeface="+mj-lt"/>
              </a:rPr>
              <a:t>proyecto de intervención socioeducativo, su objeto de estudio es un grupo de individuos que engloba a la sociedad en donde el interventor realiza su trabajo de investigación a través de la interacción con los integrantes del grupo </a:t>
            </a:r>
          </a:p>
        </p:txBody>
      </p:sp>
    </p:spTree>
    <p:extLst>
      <p:ext uri="{BB962C8B-B14F-4D97-AF65-F5344CB8AC3E}">
        <p14:creationId xmlns:p14="http://schemas.microsoft.com/office/powerpoint/2010/main" val="2256283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smtClean="0">
                <a:latin typeface="+mn-lt"/>
              </a:rPr>
              <a:t>bibliografía</a:t>
            </a:r>
            <a:endParaRPr lang="es-MX" dirty="0">
              <a:latin typeface="+mn-lt"/>
            </a:endParaRPr>
          </a:p>
        </p:txBody>
      </p:sp>
      <p:sp>
        <p:nvSpPr>
          <p:cNvPr id="3" name="Marcador de contenido 2"/>
          <p:cNvSpPr>
            <a:spLocks noGrp="1"/>
          </p:cNvSpPr>
          <p:nvPr>
            <p:ph idx="1"/>
          </p:nvPr>
        </p:nvSpPr>
        <p:spPr/>
        <p:txBody>
          <a:bodyPr/>
          <a:lstStyle/>
          <a:p>
            <a:r>
              <a:rPr lang="es-MX" dirty="0" err="1">
                <a:latin typeface="+mj-lt"/>
              </a:rPr>
              <a:t>Barabtarlo</a:t>
            </a:r>
            <a:r>
              <a:rPr lang="es-MX" dirty="0">
                <a:latin typeface="+mj-lt"/>
              </a:rPr>
              <a:t> y </a:t>
            </a:r>
            <a:r>
              <a:rPr lang="es-MX" dirty="0" err="1">
                <a:latin typeface="+mj-lt"/>
              </a:rPr>
              <a:t>Zedansky</a:t>
            </a:r>
            <a:r>
              <a:rPr lang="es-MX" dirty="0">
                <a:latin typeface="+mj-lt"/>
              </a:rPr>
              <a:t>, A. (2002). Investigación acción. Una didáctica para la formación de profesores. México: Castellanos Editores</a:t>
            </a:r>
            <a:r>
              <a:rPr lang="es-MX" dirty="0" smtClean="0">
                <a:latin typeface="+mj-lt"/>
              </a:rPr>
              <a:t>.</a:t>
            </a:r>
          </a:p>
          <a:p>
            <a:r>
              <a:rPr lang="es-MX" dirty="0" err="1">
                <a:latin typeface="+mj-lt"/>
              </a:rPr>
              <a:t>Ander-Egg</a:t>
            </a:r>
            <a:r>
              <a:rPr lang="es-MX" dirty="0">
                <a:latin typeface="+mj-lt"/>
              </a:rPr>
              <a:t>, E. y Aguilar, M.J. (1998). Cómo elaborar un proyecto. Guía para diseñar proyectos sociales y culturales. Buenos Aires: Lumen/</a:t>
            </a:r>
            <a:r>
              <a:rPr lang="es-MX" dirty="0" err="1">
                <a:latin typeface="+mj-lt"/>
              </a:rPr>
              <a:t>Humanitas</a:t>
            </a:r>
            <a:r>
              <a:rPr lang="es-MX" dirty="0">
                <a:latin typeface="+mj-lt"/>
              </a:rPr>
              <a:t>, 14ª edición</a:t>
            </a:r>
          </a:p>
        </p:txBody>
      </p:sp>
      <p:pic>
        <p:nvPicPr>
          <p:cNvPr id="4" name="Picture 2" descr="Resultado de imagen para MELONHEADZ"/>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556125" y="4344847"/>
            <a:ext cx="1429802" cy="19670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2347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223457"/>
            <a:ext cx="10515600" cy="832611"/>
          </a:xfrm>
        </p:spPr>
        <p:txBody>
          <a:bodyPr/>
          <a:lstStyle/>
          <a:p>
            <a:pPr algn="ctr"/>
            <a:r>
              <a:rPr lang="es-MX" dirty="0">
                <a:latin typeface="+mn-lt"/>
              </a:rPr>
              <a:t>A</a:t>
            </a:r>
            <a:r>
              <a:rPr lang="es-MX" dirty="0" smtClean="0">
                <a:latin typeface="+mn-lt"/>
              </a:rPr>
              <a:t>nálisis</a:t>
            </a:r>
            <a:endParaRPr lang="es-MX" dirty="0">
              <a:latin typeface="+mn-lt"/>
            </a:endParaRPr>
          </a:p>
        </p:txBody>
      </p:sp>
      <p:sp>
        <p:nvSpPr>
          <p:cNvPr id="3" name="Marcador de contenido 2"/>
          <p:cNvSpPr>
            <a:spLocks noGrp="1"/>
          </p:cNvSpPr>
          <p:nvPr>
            <p:ph idx="1"/>
          </p:nvPr>
        </p:nvSpPr>
        <p:spPr>
          <a:xfrm>
            <a:off x="838200" y="1056068"/>
            <a:ext cx="10515600" cy="4351338"/>
          </a:xfrm>
        </p:spPr>
        <p:txBody>
          <a:bodyPr>
            <a:noAutofit/>
          </a:bodyPr>
          <a:lstStyle/>
          <a:p>
            <a:pPr marL="0" indent="0" algn="just">
              <a:lnSpc>
                <a:spcPct val="120000"/>
              </a:lnSpc>
              <a:buNone/>
            </a:pPr>
            <a:r>
              <a:rPr lang="es-MX" sz="2400" dirty="0" smtClean="0">
                <a:latin typeface="+mj-lt"/>
              </a:rPr>
              <a:t>Decidí hablar del proyecto ya que tiene muchos puntos específicos en los que se utilizó la redacción de manera personal y así obtuvimos una experiencia que nos ayudara  en nuestro trayecto formativo. Tal proyecto fue dirigido a los alumnos, maestros y padre de familia, así como también a todos los agentes educativos dentro de la institución.  Ahora ya conocemos como se lleva a cabo un proyecto socioeducativo así como sus fases de intervención en las cuales se realizan diversas actividades para dar un seguimiento al proyecto de mejora dentro del jardín. Al realizar la fase tres del proyecto en colaboración con los padres de familia obtuvimos buenos resultados y atención  por parte de ellos en la reforestación de árboles. Los alumnos se mostraron atentos a las actividades que se realizaron y comentaron la importancia del cuidado del medio ambiente fomentando sus saberes previos. </a:t>
            </a:r>
            <a:endParaRPr lang="es-MX" sz="2400" dirty="0">
              <a:latin typeface="+mj-lt"/>
            </a:endParaRPr>
          </a:p>
        </p:txBody>
      </p:sp>
    </p:spTree>
    <p:extLst>
      <p:ext uri="{BB962C8B-B14F-4D97-AF65-F5344CB8AC3E}">
        <p14:creationId xmlns:p14="http://schemas.microsoft.com/office/powerpoint/2010/main" val="27256649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793974"/>
          </a:xfrm>
        </p:spPr>
        <p:txBody>
          <a:bodyPr>
            <a:normAutofit/>
          </a:bodyPr>
          <a:lstStyle/>
          <a:p>
            <a:pPr algn="ctr"/>
            <a:r>
              <a:rPr lang="es-MX" sz="4000" dirty="0" smtClean="0">
                <a:latin typeface="+mn-lt"/>
              </a:rPr>
              <a:t>Competencias</a:t>
            </a:r>
            <a:endParaRPr lang="es-MX" sz="4000" dirty="0">
              <a:latin typeface="+mn-lt"/>
            </a:endParaRPr>
          </a:p>
        </p:txBody>
      </p:sp>
      <p:sp>
        <p:nvSpPr>
          <p:cNvPr id="3" name="Marcador de contenido 2"/>
          <p:cNvSpPr>
            <a:spLocks noGrp="1"/>
          </p:cNvSpPr>
          <p:nvPr>
            <p:ph idx="1"/>
          </p:nvPr>
        </p:nvSpPr>
        <p:spPr>
          <a:xfrm>
            <a:off x="838200" y="1390918"/>
            <a:ext cx="10515600" cy="4786045"/>
          </a:xfrm>
        </p:spPr>
        <p:txBody>
          <a:bodyPr/>
          <a:lstStyle/>
          <a:p>
            <a:pPr marL="0" indent="0" algn="just">
              <a:buNone/>
            </a:pPr>
            <a:r>
              <a:rPr lang="es-MX" dirty="0" smtClean="0">
                <a:latin typeface="+mj-lt"/>
              </a:rPr>
              <a:t>Considero que las competencias se llevaron a cabo al diseñar las planeaciones didácticas del proyecto dentro de las tres fases. Fue de ayuda para nosotras y de ayuda para los alumnos en crear conciencia del cuidado de nuestro planeta y tomar en cuenta las acciones que debemos tomar para evitar dañar el mundo en el que vivimos. </a:t>
            </a:r>
          </a:p>
          <a:p>
            <a:pPr marL="0" indent="0" algn="just">
              <a:buNone/>
            </a:pPr>
            <a:r>
              <a:rPr lang="es-MX" dirty="0" smtClean="0">
                <a:latin typeface="+mj-lt"/>
              </a:rPr>
              <a:t>Utilizamos recursos de la investigación para enriquecer nuestros conocimientos y de los alumnos y as poder responder a sus necesidades.</a:t>
            </a:r>
            <a:endParaRPr lang="es-MX" dirty="0">
              <a:latin typeface="+mj-lt"/>
            </a:endParaRPr>
          </a:p>
        </p:txBody>
      </p:sp>
    </p:spTree>
    <p:extLst>
      <p:ext uri="{BB962C8B-B14F-4D97-AF65-F5344CB8AC3E}">
        <p14:creationId xmlns:p14="http://schemas.microsoft.com/office/powerpoint/2010/main" val="317432320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TotalTime>
  <Words>756</Words>
  <Application>Microsoft Office PowerPoint</Application>
  <PresentationFormat>Panorámica</PresentationFormat>
  <Paragraphs>35</Paragraphs>
  <Slides>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8</vt:i4>
      </vt:variant>
    </vt:vector>
  </HeadingPairs>
  <TitlesOfParts>
    <vt:vector size="12" baseType="lpstr">
      <vt:lpstr>Arial</vt:lpstr>
      <vt:lpstr>Calibri</vt:lpstr>
      <vt:lpstr>Calibri Light</vt:lpstr>
      <vt:lpstr>Tema de Office</vt:lpstr>
      <vt:lpstr>Escuela Normal de Educación Preescolar</vt:lpstr>
      <vt:lpstr>Introducción </vt:lpstr>
      <vt:lpstr>¿Qué es un proyecto socioeducativo?</vt:lpstr>
      <vt:lpstr>Presentación de PowerPoint</vt:lpstr>
      <vt:lpstr>Conclusión </vt:lpstr>
      <vt:lpstr>bibliografía</vt:lpstr>
      <vt:lpstr>Análisis</vt:lpstr>
      <vt:lpstr>Competencias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Escuela Normal de Educación Preescolar</dc:title>
  <dc:creator>Karen Garcia</dc:creator>
  <cp:lastModifiedBy>Karen Garcia</cp:lastModifiedBy>
  <cp:revision>15</cp:revision>
  <dcterms:created xsi:type="dcterms:W3CDTF">2018-06-08T16:55:19Z</dcterms:created>
  <dcterms:modified xsi:type="dcterms:W3CDTF">2018-06-12T13:50:40Z</dcterms:modified>
</cp:coreProperties>
</file>