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65" r:id="rId3"/>
    <p:sldId id="266" r:id="rId4"/>
    <p:sldId id="261" r:id="rId5"/>
    <p:sldId id="260" r:id="rId6"/>
    <p:sldId id="263" r:id="rId7"/>
    <p:sldId id="268" r:id="rId8"/>
    <p:sldId id="269" r:id="rId9"/>
    <p:sldId id="262" r:id="rId10"/>
    <p:sldId id="257" r:id="rId11"/>
  </p:sldIdLst>
  <p:sldSz cx="12192000" cy="6858000"/>
  <p:notesSz cx="6858000" cy="9144000"/>
  <p:embeddedFontLst>
    <p:embeddedFont>
      <p:font typeface="KG Red Hands" pitchFamily="2" charset="0"/>
      <p:regular r:id="rId12"/>
    </p:embeddedFont>
    <p:embeddedFont>
      <p:font typeface="Lucida Calligraphy" pitchFamily="66" charset="0"/>
      <p:regular r:id="rId13"/>
    </p:embeddedFont>
    <p:embeddedFont>
      <p:font typeface="Calibri" pitchFamily="34" charset="0"/>
      <p:regular r:id="rId14"/>
      <p:bold r:id="rId15"/>
      <p:italic r:id="rId16"/>
      <p:boldItalic r:id="rId17"/>
    </p:embeddedFont>
    <p:embeddedFont>
      <p:font typeface="Calibri Light" pitchFamily="34" charset="0"/>
      <p:regular r:id="rId18"/>
      <p:italic r:id="rId19"/>
    </p:embeddedFont>
    <p:embeddedFont>
      <p:font typeface="Bell MT" pitchFamily="18" charset="0"/>
      <p:regular r:id="rId20"/>
      <p:bold r:id="rId21"/>
      <p:italic r:id="rId22"/>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CC00"/>
    <a:srgbClr val="ED1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68BFF7F4-2494-4612-A019-3621234BD1FF}"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156379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8BFF7F4-2494-4612-A019-3621234BD1FF}"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136927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8BFF7F4-2494-4612-A019-3621234BD1FF}"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206938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8BFF7F4-2494-4612-A019-3621234BD1FF}"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374864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8BFF7F4-2494-4612-A019-3621234BD1FF}"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156046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68BFF7F4-2494-4612-A019-3621234BD1FF}" type="datetimeFigureOut">
              <a:rPr lang="es-MX" smtClean="0"/>
              <a:t>12/06/2018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43312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68BFF7F4-2494-4612-A019-3621234BD1FF}" type="datetimeFigureOut">
              <a:rPr lang="es-MX" smtClean="0"/>
              <a:t>12/06/2018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249947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68BFF7F4-2494-4612-A019-3621234BD1FF}" type="datetimeFigureOut">
              <a:rPr lang="es-MX" smtClean="0"/>
              <a:t>12/06/2018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323705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8BFF7F4-2494-4612-A019-3621234BD1FF}" type="datetimeFigureOut">
              <a:rPr lang="es-MX" smtClean="0"/>
              <a:t>12/06/2018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33938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8BFF7F4-2494-4612-A019-3621234BD1FF}" type="datetimeFigureOut">
              <a:rPr lang="es-MX" smtClean="0"/>
              <a:t>12/06/2018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208783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8BFF7F4-2494-4612-A019-3621234BD1FF}" type="datetimeFigureOut">
              <a:rPr lang="es-MX" smtClean="0"/>
              <a:t>12/06/2018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C417C46-17BA-4AE6-BBAF-F6D296702ACF}" type="slidenum">
              <a:rPr lang="es-MX" smtClean="0"/>
              <a:t>‹Nº›</a:t>
            </a:fld>
            <a:endParaRPr lang="es-MX"/>
          </a:p>
        </p:txBody>
      </p:sp>
    </p:spTree>
    <p:extLst>
      <p:ext uri="{BB962C8B-B14F-4D97-AF65-F5344CB8AC3E}">
        <p14:creationId xmlns:p14="http://schemas.microsoft.com/office/powerpoint/2010/main" val="212970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FF7F4-2494-4612-A019-3621234BD1FF}" type="datetimeFigureOut">
              <a:rPr lang="es-MX" smtClean="0"/>
              <a:t>12/06/2018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17C46-17BA-4AE6-BBAF-F6D296702ACF}" type="slidenum">
              <a:rPr lang="es-MX" smtClean="0"/>
              <a:t>‹Nº›</a:t>
            </a:fld>
            <a:endParaRPr lang="es-MX"/>
          </a:p>
        </p:txBody>
      </p:sp>
    </p:spTree>
    <p:extLst>
      <p:ext uri="{BB962C8B-B14F-4D97-AF65-F5344CB8AC3E}">
        <p14:creationId xmlns:p14="http://schemas.microsoft.com/office/powerpoint/2010/main" val="627254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N6S-7Um2Nlbzx9rNPRZPRR6NxmJkjS0H/view?usp=sharin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17"/>
          <p:cNvSpPr txBox="1"/>
          <p:nvPr/>
        </p:nvSpPr>
        <p:spPr>
          <a:xfrm>
            <a:off x="2265722" y="3164206"/>
            <a:ext cx="9435921" cy="3132773"/>
          </a:xfrm>
          <a:prstGeom prst="roundRect">
            <a:avLst/>
          </a:prstGeom>
          <a:solidFill>
            <a:schemeClr val="bg1">
              <a:alpha val="72000"/>
            </a:schemeClr>
          </a:solidFill>
          <a:ln>
            <a:noFill/>
          </a:ln>
        </p:spPr>
        <p:txBody>
          <a:bodyPr wrap="square" rtlCol="0">
            <a:spAutoFit/>
          </a:bodyPr>
          <a:lstStyle/>
          <a:p>
            <a:pPr algn="ctr"/>
            <a:r>
              <a:rPr lang="es-MX" sz="1600" dirty="0" smtClean="0">
                <a:solidFill>
                  <a:srgbClr val="AC004A"/>
                </a:solidFill>
                <a:latin typeface="KG Red Hands" panose="02000505000000020004" pitchFamily="2" charset="0"/>
              </a:rPr>
              <a:t>Competencias profesionales:</a:t>
            </a:r>
            <a:r>
              <a:rPr lang="es-MX" sz="1600" dirty="0">
                <a:latin typeface="KG Red Hands" panose="02000505000000020004" pitchFamily="2" charset="0"/>
              </a:rPr>
              <a:t/>
            </a:r>
            <a:br>
              <a:rPr lang="es-MX" sz="1600" dirty="0">
                <a:latin typeface="KG Red Hands" panose="02000505000000020004" pitchFamily="2" charset="0"/>
              </a:rPr>
            </a:br>
            <a:r>
              <a:rPr lang="es-MX" sz="1600" dirty="0">
                <a:latin typeface="KG Red Hands" panose="02000505000000020004" pitchFamily="2" charset="0"/>
              </a:rPr>
              <a:t>• Diseña planeaciones didácticas, aplicando sus conocimientos pedagógicos y disciplinares para responder a las necesidades del contexto en el marco de los planes y programas de educación básica. </a:t>
            </a:r>
            <a:br>
              <a:rPr lang="es-MX" sz="1600" dirty="0">
                <a:latin typeface="KG Red Hands" panose="02000505000000020004" pitchFamily="2" charset="0"/>
              </a:rPr>
            </a:br>
            <a:r>
              <a:rPr lang="es-MX" sz="1600" dirty="0">
                <a:latin typeface="KG Red Hands" panose="02000505000000020004" pitchFamily="2" charset="0"/>
              </a:rPr>
              <a:t>• Utiliza recursos de la investigación educativa para enriquecer la práctica docente, expresando su interés por la ciencia y la propia investigación</a:t>
            </a:r>
            <a:r>
              <a:rPr lang="es-MX" sz="1600" dirty="0" smtClean="0">
                <a:latin typeface="KG Red Hands" panose="02000505000000020004" pitchFamily="2" charset="0"/>
              </a:rPr>
              <a:t>.</a:t>
            </a:r>
          </a:p>
          <a:p>
            <a:pPr algn="ctr"/>
            <a:endParaRPr lang="es-MX" sz="1600" dirty="0" smtClean="0">
              <a:latin typeface="KG Red Hands" panose="02000505000000020004" pitchFamily="2" charset="0"/>
            </a:endParaRPr>
          </a:p>
          <a:p>
            <a:pPr algn="ctr"/>
            <a:r>
              <a:rPr lang="es-MX" sz="1600" dirty="0" smtClean="0">
                <a:solidFill>
                  <a:srgbClr val="AC004A"/>
                </a:solidFill>
                <a:latin typeface="KG Red Hands" panose="02000505000000020004" pitchFamily="2" charset="0"/>
              </a:rPr>
              <a:t>Evidencia: </a:t>
            </a:r>
            <a:endParaRPr lang="es-MX" sz="1600" dirty="0" smtClean="0">
              <a:latin typeface="KG Red Hands" panose="02000505000000020004" pitchFamily="2" charset="0"/>
            </a:endParaRPr>
          </a:p>
          <a:p>
            <a:pPr algn="ctr"/>
            <a:r>
              <a:rPr lang="es-MX" sz="1600" dirty="0" smtClean="0">
                <a:latin typeface="KG Red Hands" panose="02000505000000020004" pitchFamily="2" charset="0"/>
              </a:rPr>
              <a:t>Presentación </a:t>
            </a:r>
            <a:r>
              <a:rPr lang="es-MX" sz="1600" dirty="0">
                <a:latin typeface="KG Red Hands" panose="02000505000000020004" pitchFamily="2" charset="0"/>
              </a:rPr>
              <a:t>en </a:t>
            </a:r>
            <a:r>
              <a:rPr lang="es-MX" sz="1600" dirty="0" err="1">
                <a:latin typeface="KG Red Hands" panose="02000505000000020004" pitchFamily="2" charset="0"/>
              </a:rPr>
              <a:t>power</a:t>
            </a:r>
            <a:r>
              <a:rPr lang="es-MX" sz="1600" dirty="0">
                <a:latin typeface="KG Red Hands" panose="02000505000000020004" pitchFamily="2" charset="0"/>
              </a:rPr>
              <a:t> </a:t>
            </a:r>
            <a:r>
              <a:rPr lang="es-MX" sz="1600" dirty="0" err="1">
                <a:latin typeface="KG Red Hands" panose="02000505000000020004" pitchFamily="2" charset="0"/>
              </a:rPr>
              <a:t>point</a:t>
            </a:r>
            <a:r>
              <a:rPr lang="es-MX" sz="1600" dirty="0">
                <a:latin typeface="KG Red Hands" panose="02000505000000020004" pitchFamily="2" charset="0"/>
              </a:rPr>
              <a:t> con reflexiones finales del curso donde maneje el análisis de sus producciones en referencia  a las de sus compañeras </a:t>
            </a:r>
          </a:p>
          <a:p>
            <a:pPr algn="ctr"/>
            <a:endParaRPr lang="es-MX" dirty="0">
              <a:latin typeface="KG Red Hands" panose="02000505000000020004" pitchFamily="2" charset="0"/>
            </a:endParaRPr>
          </a:p>
        </p:txBody>
      </p:sp>
      <p:sp>
        <p:nvSpPr>
          <p:cNvPr id="6" name="CuadroTexto 18"/>
          <p:cNvSpPr txBox="1"/>
          <p:nvPr/>
        </p:nvSpPr>
        <p:spPr>
          <a:xfrm>
            <a:off x="1624254" y="139906"/>
            <a:ext cx="9837945" cy="578882"/>
          </a:xfrm>
          <a:prstGeom prst="roundRect">
            <a:avLst/>
          </a:prstGeom>
          <a:solidFill>
            <a:schemeClr val="bg1">
              <a:alpha val="72000"/>
            </a:schemeClr>
          </a:solidFill>
          <a:ln>
            <a:noFill/>
          </a:ln>
        </p:spPr>
        <p:txBody>
          <a:bodyPr wrap="square" rtlCol="0">
            <a:spAutoFit/>
          </a:bodyPr>
          <a:lstStyle/>
          <a:p>
            <a:pPr algn="ctr"/>
            <a:r>
              <a:rPr lang="es-MX" sz="2800" dirty="0" smtClean="0">
                <a:latin typeface="KG Red Hands" panose="02000505000000020004" pitchFamily="2" charset="0"/>
              </a:rPr>
              <a:t>ESCUELA NORMAL DE EDUCACIÓN PREESCOLAR</a:t>
            </a:r>
          </a:p>
        </p:txBody>
      </p:sp>
      <p:pic>
        <p:nvPicPr>
          <p:cNvPr id="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57" y="80964"/>
            <a:ext cx="2063438" cy="1597841"/>
          </a:xfrm>
          <a:prstGeom prst="rect">
            <a:avLst/>
          </a:prstGeom>
        </p:spPr>
      </p:pic>
      <p:sp>
        <p:nvSpPr>
          <p:cNvPr id="8" name="CuadroTexto 20"/>
          <p:cNvSpPr txBox="1"/>
          <p:nvPr/>
        </p:nvSpPr>
        <p:spPr>
          <a:xfrm>
            <a:off x="4030842" y="802611"/>
            <a:ext cx="5701553" cy="1634490"/>
          </a:xfrm>
          <a:prstGeom prst="roundRect">
            <a:avLst/>
          </a:prstGeom>
          <a:solidFill>
            <a:schemeClr val="bg1">
              <a:alpha val="72000"/>
            </a:schemeClr>
          </a:solidFill>
          <a:ln>
            <a:noFill/>
          </a:ln>
        </p:spPr>
        <p:txBody>
          <a:bodyPr wrap="square" rtlCol="0">
            <a:spAutoFit/>
          </a:bodyPr>
          <a:lstStyle/>
          <a:p>
            <a:pPr algn="ctr"/>
            <a:r>
              <a:rPr lang="es-MX" sz="1500" dirty="0" smtClean="0">
                <a:latin typeface="KG Red Hands" panose="02000505000000020004" pitchFamily="2" charset="0"/>
              </a:rPr>
              <a:t>Licenciatura en Educación Preescolar</a:t>
            </a:r>
          </a:p>
          <a:p>
            <a:pPr algn="ctr"/>
            <a:r>
              <a:rPr lang="es-MX" sz="1500" dirty="0" smtClean="0">
                <a:latin typeface="KG Red Hands" panose="02000505000000020004" pitchFamily="2" charset="0"/>
              </a:rPr>
              <a:t>Ciclo escolar 2017 – 2018</a:t>
            </a:r>
          </a:p>
          <a:p>
            <a:pPr algn="ctr"/>
            <a:r>
              <a:rPr lang="es-MX" sz="1500" dirty="0">
                <a:solidFill>
                  <a:srgbClr val="FB6310"/>
                </a:solidFill>
                <a:latin typeface="KG Red Hands" panose="02000505000000020004" pitchFamily="2" charset="0"/>
              </a:rPr>
              <a:t>Curso: </a:t>
            </a:r>
            <a:r>
              <a:rPr lang="es-MX" sz="1500" dirty="0">
                <a:latin typeface="KG Red Hands" panose="02000505000000020004" pitchFamily="2" charset="0"/>
              </a:rPr>
              <a:t>Taller de producción de textos académicos </a:t>
            </a:r>
          </a:p>
          <a:p>
            <a:pPr algn="ctr"/>
            <a:r>
              <a:rPr lang="es-MX" sz="1500" dirty="0">
                <a:solidFill>
                  <a:srgbClr val="FB6310"/>
                </a:solidFill>
                <a:latin typeface="KG Red Hands" panose="02000505000000020004" pitchFamily="2" charset="0"/>
              </a:rPr>
              <a:t>Profesora: </a:t>
            </a:r>
            <a:r>
              <a:rPr lang="es-MX" sz="1500" dirty="0">
                <a:latin typeface="KG Red Hands" panose="02000505000000020004" pitchFamily="2" charset="0"/>
              </a:rPr>
              <a:t>Rosa </a:t>
            </a:r>
            <a:r>
              <a:rPr lang="es-MX" sz="1500" dirty="0" err="1">
                <a:latin typeface="KG Red Hands" panose="02000505000000020004" pitchFamily="2" charset="0"/>
              </a:rPr>
              <a:t>Velia</a:t>
            </a:r>
            <a:r>
              <a:rPr lang="es-MX" sz="1500" dirty="0">
                <a:latin typeface="KG Red Hands" panose="02000505000000020004" pitchFamily="2" charset="0"/>
              </a:rPr>
              <a:t> del Rio Tijerina </a:t>
            </a:r>
          </a:p>
          <a:p>
            <a:pPr algn="ctr"/>
            <a:r>
              <a:rPr lang="es-MX" sz="1500" dirty="0">
                <a:solidFill>
                  <a:srgbClr val="FB6310"/>
                </a:solidFill>
                <a:latin typeface="KG Red Hands" panose="02000505000000020004" pitchFamily="2" charset="0"/>
              </a:rPr>
              <a:t>Alumna: </a:t>
            </a:r>
            <a:r>
              <a:rPr lang="es-MX" sz="1500" dirty="0">
                <a:latin typeface="KG Red Hands" panose="02000505000000020004" pitchFamily="2" charset="0"/>
              </a:rPr>
              <a:t>Beatriz Guadalupe Contreras Meléndez  </a:t>
            </a:r>
          </a:p>
          <a:p>
            <a:pPr algn="ctr"/>
            <a:r>
              <a:rPr lang="es-MX" sz="1500" dirty="0">
                <a:solidFill>
                  <a:srgbClr val="FB6310"/>
                </a:solidFill>
                <a:latin typeface="KG Red Hands" panose="02000505000000020004" pitchFamily="2" charset="0"/>
              </a:rPr>
              <a:t>Número de lista: </a:t>
            </a:r>
            <a:r>
              <a:rPr lang="es-MX" sz="1500" dirty="0" smtClean="0">
                <a:latin typeface="KG Red Hands" panose="02000505000000020004" pitchFamily="2" charset="0"/>
              </a:rPr>
              <a:t>04</a:t>
            </a:r>
            <a:endParaRPr lang="es-MX" sz="1500" dirty="0">
              <a:latin typeface="KG Red Hands" panose="02000505000000020004" pitchFamily="2" charset="0"/>
            </a:endParaRPr>
          </a:p>
        </p:txBody>
      </p:sp>
      <p:sp>
        <p:nvSpPr>
          <p:cNvPr id="11" name="CuadroTexto 23"/>
          <p:cNvSpPr txBox="1"/>
          <p:nvPr/>
        </p:nvSpPr>
        <p:spPr>
          <a:xfrm>
            <a:off x="7519878" y="6386693"/>
            <a:ext cx="4672122" cy="374571"/>
          </a:xfrm>
          <a:prstGeom prst="roundRect">
            <a:avLst/>
          </a:prstGeom>
          <a:solidFill>
            <a:schemeClr val="bg1">
              <a:alpha val="72000"/>
            </a:schemeClr>
          </a:solidFill>
          <a:ln>
            <a:noFill/>
          </a:ln>
        </p:spPr>
        <p:txBody>
          <a:bodyPr wrap="square" rtlCol="0">
            <a:spAutoFit/>
          </a:bodyPr>
          <a:lstStyle/>
          <a:p>
            <a:pPr algn="ctr"/>
            <a:r>
              <a:rPr lang="es-MX" sz="1600" dirty="0" smtClean="0">
                <a:latin typeface="KG Red Hands" panose="02000505000000020004" pitchFamily="2" charset="0"/>
              </a:rPr>
              <a:t>Saltillo, Coahuila a junio de 2018.</a:t>
            </a:r>
          </a:p>
        </p:txBody>
      </p:sp>
      <p:sp>
        <p:nvSpPr>
          <p:cNvPr id="12" name="AutoShape 2" descr="data:image/png;base64,iVBORw0KGgoAAAANSUhEUgAAAfMAAABhCAYAAADC1ki3AAAgAElEQVR4XuydB5gUVdaG36rq7glkEUEUECM5CII5kbOKGRQESZIEA4quYVWSKJizaxYBAUGC5MyqGEEQBRUYVEyAhJlOVf/zVVexRe8Q1vCzK319RmYq3Lr31K37nXwMMi1DgQwFMhTIUCBDgQwF/qcpYBys0d8F5jcQKQbOCRrE8cfD2rVpwzkeSD8GX3pXufftp315PJywRxf/6nNv/ej47r4LH0IhT93XhTq3t7aWp8D5DGL7m0vmfIYCGQpkKJChQIYChVHgoIH506ef1S3x6adP7kjGkjHHIcsKxZ1kIpQwMJIYFHMcYoRJkiBiGUnbts0YGKZl2LGkY4Y0G8Mgy3GwHAP95xiOkzAgy8YQMhaYhh3HNos6hmObho3tWGErFC1IxLOyDYNtjoNpGE7cNOxs27aKOhAzIKG+HbCAkGWQcBwi6s+GsGEQckJESZDEQf0UmIaTjWHHbNsKGRCxIW44OA7YmO5PCIOdFsmQ7ZgRDMPAcLIM2y6fHbHmW07eIz9uOTazRDMUyFAgQ4EMBTIU+C0UOGhgvrjWydcfX778KGPwjeSbIUKCN28GDgJSB4G6junHTuErlv7nArnOb8ciB8OxSEQLsLJzsWxImqnr3cv0v3gBZjjbBV8dMW0bw7JckDYNg4SOOxD2rjdIes+zML3n6t9EUuguGFZPJqYDpmMQM53dY9d1Ou4Y/phTz3SZDff5qTGJzTDjNuZNA5i84rNN3WKJo3/LC8zck6FAhgIZCmQokKHAQQPzOSdWvfao5o2eOXHUQxiJGI6RhZDTcCRTe4hthLEdE9MXk3U4buBYBknDIWQkQD9kQyyOE7GwbRPLRcsk2EYK2Y3tEMoFW8fCHprGwMyCWBIiFq4Y7YgF2Ck4BrKkByC+ZSthMwJWFuSGwIzjbN+CkVsCrNzUCipIQrbuAWKOkBo7AqbtobqrU0iCU5SkY2DpuGnjxOOsbtOKj+bOy+toOxUyyzFDgQwFMhTIUCBDgd9CgYMG5rNr1hxYsen5D1Qe8SCOmcQiTCIZJWzaGFJqO3ESyTBWyISkwxudOpI/dz6XL32PcOWjMRI2lh3lw7nzeWzw7Tz37nLypZg3w5hEmd2yDdSsS5N77sLIifDr9Bk88o9XuPX11zDNJB/MXcSzvXry6PgxPNmnP0eXPIxtX6yjimHzXc2qtHzxFT6aPpkfb7iFiGliHn0C5457lZ8++Yh3unfFKVmci99+h7cfeYIjJoznZ9PguF5dqX1dN3aFi7iq9Qgm2eI17ASEojjkkjQ9kttgRvNZ0bI9Hyycsamr7WQk89+ygjP3ZCiQoUCGAhkK7NYO/7+TYn6tav2OPuv0h459+Ekcx2bDq29S6cpLJHrz8avjqHHZBZiRXKyEiRPfzuJzz2Xr8o9o/vG7WLUaQFwq8iifTJvJuM6duTfve5yIRPcweas/ZGW9hvyYzOGib9dR9Igy7HzsIZ5+7Bn6r/wU07JZMfkdXrvsEoa8/y5PnHUODbpcQ4kSZfnhpRcJlz+JBosmsXHsOL64/DLOGTSIWXPmUueUk3lv/lzqderClpWriH23gXi5chT9ch1lGzZk4ovP0/6TleRWrETSMAknIMuEnRs3snraZA43ZDxIebrFjihLtZYtWHPpFSyaOmlTT5sMmP+/r8LMAzMU+PMp4MBqYLkBV/35T8s84VClwEGTzJfWqNX/yHPOGF3shpuY1L07lVauxa5yDL/EYnweLeCWBfMxs3OJGLDp7Sn8dP1Acto2YdG6DVwzcRIOWZj2DlbPmMukTp0YvCkPQmEIR/jgghaUO68xK2bMpuFVPSjVoR07/34PU6bO4NIlizATcVbOnMuMy9pzw9JlPN+6Ja2mTCFuw9gWzbhu2QfkVK7ELzPmsLhtU+oNGcpz9w/nuo7teX/eIpovfZ/o2zNZe/ttxI8oTm6R4pQoX5YpC//JZQsXUKRceQoMyLXBsBy+mzOPVc2bkXtkWcJbt5BTpCh5VarTaMY0vurekfmvTNjUg78+mDuu7YLGhXxscQNm6rgDDYHDga+M1Ca4R3PgFKAEsN7wAhscqFAARg5s8C/eBRVyUn98DzQt5Jn5wDagHLDCCNxbyDNb6ZgBU/e3UThQxoAfg9c5UAmoAWw2YLl/TuMGTpI7BvBPAwoC5660oR5wGPCdCdMMWBzsNwmD9bcFQ9LHpXNmynVjaCHzae0dm+H7e3q0byM90v7m6YDCMzRu+Yh+Y8CnafOtD5QthFZf+O8sME+9G7mrpLf5wHmezW0HsMZIvcvdbW/v3UhbC07q26oLbDVgUSH0OILUutqWTuPAOM8CinhrZZOO+/QP9mfCTwY87R/bCeVz4UJgFfC+AZpLcA7lDfg27Vgd4CjgcwPWpb3zfkBRHTNT61dMwruBcV5ow8mk5vyT1g2wQC48jmuPpFEhtJaNcNZezsmn+B1vfZyRsmmyzoBvCqHjaUBx710Vdl40Fq1/NuCfgTHL+bdqDDZmpa2lNLq0TZGd2QZEA/efb4PezzGSk0yYDWhtby9krn/ZQwcNzOdVrd77qPNbP1r6uq5MrlODls+8wJQ+3Tmyw5WcefttFD2yPAk7hOVEWdjlGoqNn86uKsfwddLh6neXkJ9jELETrHxrFjO7XctN320iaYQxtv7KzCMOp8xR5fjll61kHVaSc/K+ZefQUbw5YRIdl83FdhxWTp/F5Msu4o5l7/FYo6a0X7aA99q055iB11KtS28sQnw3awHLL21EuWt6sa1CZc7pfCFvNGzClZ+tIDp9JqtvHUyJI8oQTVps+u4bjunfgxP63IgRsyjISRCWp73hsHXhUj5o3YYG86bz4rVd6XbbXSx94lnOmjaVdV2vZsHr4w4VMC8PuBthWvvOgPJOasOrGvhI55re5uPAUU4KdEsFzs8z4fyU+6ILtrvXs5MCSIFNSW3ihTzzCxs+NuHSJHQLwbOFfeVOCpRcEAn2v5drBeKH2/CsBd38axLQ1YJnbRhjwRU6bsNCI7UB7Z6ODfdacIe3cfqunsFH7cyHqrmwMXjNLjiqSAAQHGhBahMXMIsG/3oIyNFDjiFqbQx4O0DPf6PjXuapMd4dOLfThtstGK1jSXjVhCsLufcOA+5JG89mb4Pf4/IonOht7AIPv30N1BIgOrgBJu6GnvbexaRl+8ccmAL4zIsWyk4DTjDgu8C8xUg28RgHBaT4/rO6XozJ0jSGY4QBg/x1lzaf1SZU897xWwYIgILtKQN6Bt9fElqHAoxiEl4woRMwyIARaf1rLaYzStE4nBWB950UTUSbYIvF4dQw/MTemdaKezm3BTjSgTwjxWT77RVf01AAJ0bgA8NjMry5TTThIv1eAMdlpcA7eL++ySoGbE7CQBMesOEZC7oXtuaC9LJhkBWgiwOfe8xl8Fa9w44GvL63/v5qxw8amM+uUqXHUc1aPVm6ZzfePKUuLXp2Y+bjz9LhgQdJNDiFYrVrKJKMRCzK0LPP4ppu/ciudQIv3nwzA6bPwMkV0IdZPf0d5nXoSPWzz2BVVhYXX9qOsQNuov3Tz1Hw5VpeuGUQ9xQUsHX0KMYOGUapUxuy0XFoXLceq557gApVGrBl0w9sb9Oc0i++QqRuLZYZBl2efpatH3/C7C5XcN0/34djT8DJjzL5wguIRsJY27ZxxFFHE8sNEy5Zjpqd2/BEx150emkM5WpUx5Dt37Fd0ejnJct4u90FXP7JKsY//ySXndmQN4Y+wBVT3ubrqzuyZMKETV0OAZu5Az6Ya8MNRv//AowCJgG7bPA3ghwH3jGhuZOSWiXZCzDzPElLkokkLkkvRtqmHlfsQQDMf5U0H/iAN9iw8wDA/CFA0pC7LxngCfz/vhU48ANQxgOF033pIx3MHVgAnO31IIAqFtjoOhjwWgAozvekxhu9viU9lnRSTIo2WgHOQhPOCYDTB6SkMy0/zzMzddaGWYanHXHgMzOlMXBbYUxRYRuek2I4BOYCOY3DBS/gcQN6B8D8qwDj4J9/MtinAz6Yf+YFraQIDW2yU5t0tgPjjBRTJy2FOye5mfrXp713MSq5OpaEkSbc4D3vI4GSp4kZbsAtgXn7jJ8ONTZgTuCcrGLSHGjtiN51HNhoQsUkvGykGIeLU0N2mdGv9bcDb+EBuZPSIokpcUE4Cd1D8EzgHe/xng4QzG/ynjkQqBygi8Bc4xW96jowwEhJ6dII6D352qsVgfegNSIGUOc0Dz8Fhy6RdCttUj8HNnhaGJc5suF+C252wGWgHPhW4Ox9k98bKSZA34u+U41JACuJXZoqMZn6RnNs6L8/MHdA2jGX8XRgu5nSAPjr1gVzGwbrG7SgL1DbO50T1HgVtp7/KscOGpjPqVv7lsqNmgwtf8cdfD/lTYjHyYo5RGIJpk+dysVvjiMcDuHYDnnLP6BC/VMwwxa7fvqRnJIlSVomhmPy81ffEH93Oc6WX0iWLMYRZ5/GD199SaVzm+MkbZY9+SSn97mO+E/fs278eEqEcyhwTMqedgrbPnqX7IIkv4azCJ9wHOGVqwkZDj9m5VCxXVuiW3/hhw8+4Pi2rUhY2YS1+3/1BbuWL8eMZFPsvPP56uP3sLKKcPxptfn0rXdwQsWp3aqx62Uv53jDCJP4/gc2T5vCkR07QjhM8usv2fzlOsqf15jVbS7kvbmHhgNcAMy14e0RV++kNt2RkgBMqJDy9+dFC65yQM4UYz3V+3HeB61N1FVL+5vJvsDcgSUmnBn8cJPwxgGA+R6Szr6k8wCY6zG7jJRaViqCPSTzwCauObjSpYNyB7lSSb4sNHu5xgUdjcFJ0W+3CtYf1/dQpGxqA05FZUIDSWz+vG2Q2lQbaSpm0g22dFWXvwXMHzFSm7yYNGkL5N4pEPUl87ZGSjLeawuAefF0tWj6e3VAjEAPMXNGao0UppHZDeZumofUHIsanjbCSc3XTSXhzVlmFknpulZMwqemBwQODAduBpYZcLp3vcBB4OXfL1OIwO5HI6VC1qAENJI8jc1QtlyKyRORbzBhpJaEAeE0yf4XA0p71x2IZH6eATJFaODSwGieF3jfSTjIxHnSusBUIOqCefo69kw+Orfa+Bdz5s9xPNBeTJW+F08rcpsBdzoppmio/AJ8jYTU+YFv83GglwNrTKji0UfMg5hyMWfSWOnefUrmTmqN6j79a+2AssU8ugYk86sMeMV7hhgvMZo1DBCj+JdvBw3M51et2qtso6aPn/TQg0Q3bmDr2tV89tob/LTpe7JLFqPV8y9jhkIYO7ZiWCE39ExA6C7ZRAJHoWTYGCHFgFmpz9ANBfNeZdLdnyASgVgCnAREsnZHvWldOHYCI2ThxJJu3HkqcNzA2RUF3W+aoPQ0tiLRDQzbBkuhboYbyuZGwWdnQ1L9a5uQlVLLTSgew7FNyCnO96u+YObfBmHEYoRtg2jIZFeNanS/bwjrWrdn6bwZm7o4f31v9iCYB5PsBcDE/WAdmGlCswAAyXZ4UhSqZMOa9K/yQMAcWEJAetUz9wfmAelX45JdUht6IwPmFrYz+GDugKQSgcRiqdKDYG6CJKL7bOhtgTa63U1Aq43KjdD810qVZKNVL8n87/5G7IDsqpI2dY80EIcZsMXfXP1Nz4Z+FjzifRXa0CVpbnVStm710dKA6d75/1TN7oK5d68vrV9uQ1tPzS4Vs9T9bvPfc3DOATCXH4Sv/hc46YvaQ2UeGKNrPtgXmHvaju0OzDBTUmehzUmNT+elafibz5DoYjtlYy+xHwauMDDvAzziwGQT2qXN19UweQyZ6K0fvUO9m6EGDD4QyTwJl4fgDW+cvralPSm1slyNtIakDegCPOY9QwygL5m7ebf89xIEc6Bm2jklxPzCe9ajnuTrXmLDWgOOC4Jr2nzdOaZriBLQ2koxej/bMOQAwNzd8MXgm3AN8LSRYuxEQF/Nrrm+KFMMIO2UwL+kkdIM/OXbwQPzGrX6VWjc4qEjBvVjQdMm2AmDGu0u5LNVq2j6jyeJFC/N1hXv8+7IkVTEpCA/ilUkh53yotpVQFyJX/S5Z0VImAaGYWMmk9iKCSfuxngrDCxhWESSkLQEuCaGbWIbDnY4l6I7txIpVhQ7abHFtihj7GKXq6y1+HHLdoo4Do5huclmhDDyRY+7O606VOh6EeyiRQnFo8QtE9NIYiUNNywtYUVx8uMcfUVHyhxZkXfPPZuc7t1J5mS7IoBd+RgaXdOF1Re24d1Zc/OuPQTizANgHvyw5Pzm2vjicEYo5aCkdfmZ4amAHdjlbVC7N6C0DUMqxCL7UbMHb3HB4ADA/DlvM3yGlJS21tccFLYzBCRzmQMERNpMWiXhSN9mbkBZA877FUqXAJkXdjcfvBLQJJRySPq3ZsNtcnhLwmMmXJeEdlZKpevS0QcgQGOW3f4JA67zNj3XfmynJOeJwHgHtpgpCek3S+b+IAWuDswVM1OIzVyOWnKA2qMFwHz3cd8muhcwF+PR3JPqpNKVFBr0lXAZAM+GuiYJV4U8aW0v78z3TZBPxnsGHJWELiH4h+zrvsp+b0jgpJwU95DMbfBt5Q0NeC/tHcu8JO2SHD3FIOr5Un/L2VO/l7dh2P5s5nrvIZgch7NDKbONmjRBkkjTbeY69zJw217s4vJDkalntwOp15+rQfDWhrRGT3hrep4BMv9owAJKaVUKxRKP4Yp6ZobgWpf2wgVZO2Uzf3BvNnMHxKRIO7AmBpdEUk5yO4zUmINgnv6aPjZSZrhDoh00MJ9Xp/r1Fc9rMuqImwaxaehw8r5aTwkLol99zREvP81xNeqy4dWxfD99JuuXLqbWqfX4YctmSlepyy/5OyhZsxphI0w8kWBr/g438UxIFhgsEmYqiapjGkQJkZWwiYWSRMJZZEeycSIhimRls/7GG6nUsydvv/UW7UeN5p2L23PBVVcxf9lyatxzByTie4hIYi+1W0lgF+Yn4gkS0TiWaelpKWbB8DK9KQvdO9PIP+pITm59Ie82bsp5332LUaw4gnu3r2iMTy+8gPdnz8rrkfzrJ43ZH5jr7e2AckVSUoA+1E8NqH0AYC6V5h4S1H4c4A4IzO2UjVzALLuy1MjafP5NygiAmWsz96Siaz1AlZ6mtwlPygHOTNlN9wbmvl+AvLjnBXYg6ZxWys7rS9E2yGlQ0r+kEIGCJHh588omKf+AOz0/hDkBG7nfv+zrAhkxQa7a/g8E83cc+LkQMJeDlJzJDgTMb7FgeGFgbsN0IwXmmq/U45K8du9jATOC7MhfJ+GSUAoI/q05KQlUwCCzhOzKg0hFCLiq5j8AzOsbKQkxCGLyI9DY5NPwoU54ponnPYlzu4JqTOj6HzjAafd5y4QL0hzgxBxIxfw3AyYFpO90WuwNzJNGSuvjNic1ZjmyCeAnGCnV+4GAubJk6zsK0kHPdJnZ/YG5DZvkICstkjzzve9Q5hJ/3aY7wMkP5WHDc8g8JJDct6sdjMnOql2tT/lzz3uk4g238c8ePTlj1P2EPvyUdxfMYc6Wn7n15Vf46ennoXgZljz+JC26duDjTeupVbcO7y9cTIlKFXZXJkk69u40r+7b9d1RA/7ArnuqUsYahithR7KyybnlZo4e+SCj77+fGxcv4fmKFejVswevTpiMeebp5McLUEJXqdO1+4u9lFObLI6GZK4dBcS376TAClMkqYeFXAZCwB4KO1RZuYrDr+pA2dYt+UeLNvT7Yg2ULkNIkj1xrJjDqnZteX/2vLwuTvIvnwGuMJu5HJnE16R96FKhSsVZNAbVwzDFs7Hvtn2mXS/npIppEpr6FLie6Nkvlxiezdx/pi+Z27CH6jCweRXmUa7TnQx4qRBg2g3m3ia1yoCqAiU5znlgro3nrjj0iARCmLzNUgtD9HAzAu+597nSnkKc/I3Vd8ySFPYgINWu2Fm5dvSz4bNQypHLd0QSWLle8IW00+SsF3imbN97m7tO+Cr13Wr2JNxrpiS/cjY86KvZfZt5Ye/Zm7PvACdmTEyI+vcMWXtVs7taCDmWBd+7k7JZb3bgQyNlUhFIv2ZAh8ImbcNkAxSOl95cEHNS4yn2G9TsMj3IcdIFvLS16r63gJrdBXPPoU9StcwN8qMQ+B2QN7sNoy0Y4NEu3Zs9aO/XHrM/m7lMWm5EyV6+TYHwz96cjnVAUvox+5HMtZZkWnDFLa9vebq/CXxrwwNSs4uB9SX+NJrtbS2+YcDl6d7sDvxoev4Le1nvf8nDB00yn1q1eu9jmzd/tGyXLow/uS6n3zWA3DZXYsvz/Nft1D3/fL576D4oewwzHn+BSy9tz6ff53HKVRfz8f2PEcq3SRpJTCuJs307RjyeAlLDcJO1SDrX35ZjYttJ15sqWaI4Rm4RzPzthIqUovQbr5D74EMMHTaCuxcv4cVjK9G9Xy8mTprC0TcNIpFIuHpS321WO62fI17H5EWkH4F8VtC91l0qBqXmLqDg6LLUvPde1q9eTaVqJ2GGi7guQqYRx8mH9S2bs3jBoryrOaQk839zgPM+cIXOHCW+yUnZGifZ8IQDS62UmnC3qjYBF4ZSqmJtOq6jkrxiLXjYSYWtyNu3s+chLxvxXh3gbHjMSoHh7man4rr3Zmvd2/j3AHN5UcgRLhDWJClNsbhuhbw05mMMcJnsxmJiAsAqr2TXuzrNicj1LwgAwe5wKu95/nL9VXZfB14QE7KXXcwPDfQ3TUnrwf72uC0dzJ2U17YiEVwj1Z/oACdVdBWZCSzo6KR8DnrZ0MuCJ5Mpe+rVwD0G3OE5wInOuz36E9Ay5NnxnRS4FGq6AS6X5zpwiw3/sFK2Zxm3FcYoE4YPSpJW9V5/kAlFB7+ErONTzpl7aHGcFLNzr7dlyPt7Dx8FJ8V4Bn1CdoexBZ7nh6Y1XAufnBCItw6AuSRnAbIYRzXXOS8omf+HDnAKZ9TalolIlk7lO1DMuVTvkpjvAubLfOTR6IqQFxLmpBhWmXuUY0C5Cdxmp9TkRezUt7p5b2CegEuslPNrYc1V3wfAXD4B8sTXtixzy+FG6vs7JNpBA/N3qlbtdcw55z1+eN/eLD+5HlQ5lq+sLCLRJHlnnMUtD9/PjxPHuHnO37h/OF0G3sonn6+hVoumTL+mG2UOL+O6Q4QlNzspx7NoBJKxKMUIEzdCxE2bnFgBBaFsspIOtuUBuwDfDFHxo/fIfuRxRtx7L4NnzuLNunW4ZshwXr71ZsqccJyrBreUyjXpkFR/hk1UtnHtorZNMpJN2AqRCJnk2jH3y4wbKtIisM7miLVfkturJ7X+PhQzmQ/JMI4RJhaJY1NAVn6Yb1q2ZNGixXmd7cShJJmnf1xSl2pj8D2f9QG6jl9JuFIbQwDcBIQCKp2XW2OTMMwJeC77Uo2eIalVG9G/xZk7Kfv3h/LOTR+MB5C+hKOY5N1hdN44/i1+29tI9wBz75hv79Ofn8jpLLAZ6pjmqs3HV0PWMeCTwHwjUaic9a9N3pdK04HAB+LdoOL14ao4pelIN0V443M9voOSYho9FH4lgNzdAmAuwBJw+LHskmJ37CPO/E7Dc+LzOyvMZu6dE7BJBS77t2jkFkLww8IC9/vz1rrwbcUKTct34B8eQ6fLZf92owucFPDIoXC5AztMz/aqc0noZ8JDvnd2wItaY9Cnr/H44XH/JjEKWMyUNkbMje/8lv6OXSfKvTjw+R70Gs6LRoohDdLeB/O6BnycvnZ9z3VPuyOPf4WTqeldiabpdnG/i73FmW+14WUzFe61Bx2T0CGUCqP0mSKXgfG+TV/j4Dtd6l6tNYGs3qWG5a5lP848fS7emnQZuEKYD2ldpKmTVsNXs8tbXt+q1roS62gssufvkagn/Tl/lb8PGpjPrlr1uoqNWjxWrE8PRrRswa1PP07pOvVwognyQ2GKlDmMvNeex4iEeOOB0XTteQMr13xJ7Yta8MHFF3NsOIt8x3bZauVAtxyHeCREiXgMKcetUAjTThK3k2RZYZLyXTYExMr9bhI3THJ+/on84cN4+N4h3DJnLuNq16DT3+9l1q2DqHNkWXbEVchFDIBDthUhx4RfsiPEknEMQyp1i1h2hFL5+ViJGLmW6dZ12ZlMUECE5LebSPa+njojhrJdBVuyw4TDRfhlc56bMS4UTbK29YXMmz8vr6cTOxTAXFmtFCOe3nzJUPbfZf7GXUi4j+51nV68jaG/AY96G3RTJ2VP1Yarjf0cT3UstWVhSWO+tOGjfYC57HkKQ9ojrtxOZSI7NgEtwqlMU8GN1k0ak77x2CmNgiQlebe7XvrBeG+vA208lxkwzpuPDxTyTI47KfWrPH+VeEZS6W7J3Lu+sQM9DfiHn8HNAwt5ShfzPOwFtulJZDRmqU41PtdjOa29ZKRJ9AEw16ViYEYZMMy/7w9MGvOJBwxirJRsSKFue4QZOakYb2k1XCUZcL6Rin93m5OKTXYz+HlNKvh6TirkbJgD49PXgEc3ZXIr42WPkw3Wl+AFWGcY8OFeksa4YK5n7YUOWrMPB99xIUAlwFVY1fMGXJ+2xnyzxH7BPECDAifFSIpW/zGYK1GTk7LhSxPiM0y7Q9ic1Hl9wy5DKn+VZOD7+BUOL5ZaW7sTPnn28qPFdO0HzMXol0unURJe8Uw5WndS2UvqF+i7mg3FvHtgvzsevZC1/Zc6dNDAfGatGv0rn3bm6ONGjeKHF59hykOPUb1tO/LjNjPefZ97585k8+QJLgs8cdgDdOo9gJVffEXNds15v1sXKpUuxS75jbtOZ9kUj++i+OpPyN65ix8V3BPKoUg8SiTLoiBhsiM/n2JZEcJJm2g4QigJv8bzsZ96guf/fg8D5sxlcu1aXHXXvYwdOYw67duTb9suK6mvOOk4bta3Wi3O58OlSzilSVu+/uBjKp1eh1+eexWndQuSn67gl89WUKppS34qfzg7onGOadeO8qefzjMdO9Nm+J0kNn7P9B4DaFRmFLkAACAASURBVDfiTo5ufzGrW7Vm0bwFG3uRFGecaYcYBVR5N2hL3Nf0FbsRTGN5iJHqf3a6mff2r1fnpIB5j7S8/7Mv9r9s4AcNzGfVqXVj5bNOv79kjz7MqluXpk89yvvdruOUIXdT0P5iyh17At+//AZGkWzG3XsvnfsP4OMvv6Jq46bkff4xda7q4MWaawoG5tq1/POcsymZm0MyEeWYe4aysG8fzq1+Euu25nP8wOv4bOQojq57Kk6bNvzUqyeVe13Fl9XrM3XoULovmM+E6jXoOvhmnps2kx6Ll+zOOKEEMEbSYWSDM+ja6Uqefu01Bg5/gmkjR1OnfQu+63cD71U4jLodulCpIMabc9+h+/ixFDmiKLaZxdeT3uanhx7nuAcHM+2Sq2h3dHXejW+n0eyZbOrYkZkT3srrhv2Xl8z/y9Z+ZjgZCmQokKHAX4YCBw3M59Wq0f+o0xuOLt1/EJNr1+CMq3sxa8LrnH3PHfxYuiRnX3gR3782HsIhxj04nGv69+WTdeuoek5zvln3GfWv7YahgB1DyV5U/uBzXmvUiPOnvsnqphdR/6VnWTTmBU6lKCs/+5yzPlrKaw3qcOaFV0Hz8/n4orY0v6kHnxhlmDJ8GP3mL2RCjWp0vfN6nl+wiG6TF7pZRdy0rGYM0zZ4tsEZXHh5W16fOoUetw5h7gvPU6HtuXx//0hOueN+Fo5/g+KVKlC8ejXmPfoiPSa8TqRsCb5ftpyPr+lOmTMa8dPOPE5q2oi8N6Zz5pQJfH1tN2a8+mpe30PAAe4v89VkJpKhQIYCGQr8l1HgoIH5tBo1+p7QstnDxw0ZzsJ+N/P2q89yeNEIP8YMNpQ9kpfee4/NU17FsSO8PfJhOvbvySer1lOzSVN++uwjKnRUHYeUVC4LSXj1pyy56EIq3/13yrS+kB4VK/JCPE6TYyvzt+p1OGfKBJ6tW40mF1wGbdqytnVzzrq5P8uzD2f+8GH0mD2fN+rUoMcdd/LcW5PosWSpG462JWFzmGVgFGzn5VMa0bjDpcyeNY8rbxnI9CdGUu3Ky9nQ+Tp+NUNU7XUliXr1WTd3ORXPa8ZzQ+/mwfffxQwlWfrcC0zu15t7vljH0F4DGfjs0xQpWZz1nS5n5ptv5/VM/vVD0/6f1r5SYsqrVnbOPWJ8/5+en3nMv1NAXvpeSsY9ThYa/03KtqsP2/Uf+C9qqc3mtzfZ6X1HR0VuKEHSyt/e3UG9U/ZvOcXJhq9UxJl2kClw0MB8dvXq1x1dr+FjRz5wP4ufe4Zm/fphZmezbe1XfD57Fg26dee7sS+AEWHisNF0uHkAK1Z/Tr3GTZnVqjWJ/J0kTIfiZpgdRpIjsTkskkOs7QUYjc5jezjCrLvu4u4vvmB06dJcv2UL45s1pd5pDTHaXMCa1m059+ZBLM8OM334cG6YN5dxNWtx7R13M/HJx2h40w1uBmXLDBNLJiniRPnwycc49br+jH91PJdfcTELF8/muHYX4Nw9nEo9ruGtGVOpedpp5H+7ixJtmrH1k4+o3q0TUdNk8mNPULNECao3OIPw2ae58erJaIxVrVuyZO78vF6pcpiZ9vspoJSrSt2qKmi7K5d53fq5ug/aug+AwYGOQQ5sbkGK30+ag9bD3gBwbzTw83AfKI3+6In5HuPy/g4WHdE8lPksmNDnP3m2n7Qn/R4V5xG4/y81vzaAUgorPC/TDjIFDtbHwgJVTWve+smSPbvzRK0aXD3uTXp278zTox9ifJ8B9F6/gZ+mvQXxBOMfeJgO1/fk0y/W0LB5K+Zc3ZmSllK/pNhkTSLHtin+w88c8fQbPHRzN1q99irfrFnDtmH3UqHztay4dxilQ2HOum0AZuMWrGzdnqY33cUHOfm8NXw4Ny2Yw/jqtel23928Oug2ihxRlgiOG9Og2IoSjkMuSU66vh9vTptJp34DWPrqa1Ru25oNPbrzXbFcWi6YzwtXdqL5gBvYOGIkVZs0IuuKyyl1cl12fvUNqxuewq/Z2cz4+ScGLJnHkTXqsqZ1O5bMmZ3XLaNm/6M+hX2BuTZTGWUKS3e5t+fLS1rhSH7e8N87Tj9xRmE1vNW3Gz4VeN6fCebpz9rb3BRK9HvidX0wV6Kd4J6zR8hb4OF/Fpj74Ur7e5eSNlWuU3HmwepiykC2O9f8b1gIPpirb6WBVbKf6l4/B7oX67pgGdvChqH3WtgclTFQIV37m/+BTO1AwFzj0Lt0CyJl2p9LgQNdQH/4KJbWqnN96UbnjCrd41rm1TqZky++nOkL53NKgxp8+88VtF73JZsnvaUgMl4aPYIeA6/n/TXrOOXsFix86RlC1U7EFMyaFnHb5Lj8An64fyhVxrxOuRataF20GK8vWkJBxGD6tZ258uF/MObSS6h1/PGUHHYvn7RoS5NbbmN5ts3U4cMZuHAhU6tV46q/3cSE18bTsGs/tkZ/JJRTHCdRQKlt21n30otUHTCA58aNpVv/vix5fSyV217Clpf+QYMH/saSe0aRHSqGUe9Edk4eywnHncKnR1eg9T13smX5e2y85grC5Y9n/rz5VL+hP2feeTeft2vFwtnzN17nkPFm/2NW2b7AXGlA1WZ4/6oam8KEtMkp25fSeQZLdC7kXzXHFRqlLGpqCoc5FbiKVH1yJZfRvX4ebjEMConS8/SNSd2v2uWKsVVoms67xU087cFQUhWzFHalzV0b7q1e35qPNApKo6nqZ7IvKdOZmAwd93Nci0lQKlJliVPlKM1NDMOrgTmpZrcSnqh6lps9LWCrKoz6yo6mZDNu7nZlNFP1LO93VezSPFScRLnfJVkq81lh6nQfzPe232hOKnSizV+0Emj6+Zp0b1DLor/1DD9UbIhXhMYvU6pkL6KVmmit96k0twpr1PvT/X4SGT1Tqm8xawrZ6uipvlWeVpoQqcHFxCjtqxgRgbvCHJVtTXTReAXuuuY+T+3sny+M+fHBXGGGbrY7LzWp3qHep5KxKKxyqlc+ValSlWhGIXpqwfWokC2FwAWLiPhFY3St+te4NS/NV9oGaQDUtM5UxlSpf9XuB/p760Vx2grl88MU1YdC/5Q/XuGaSsb0PP+q2udL5nq3Kvyi9ad3oxBTJUjSmtFz9L0oxbDWi67VOlQiqEz7gyhw0MB8ea06N5Y/66z7uaE3z/XsSzEMslWbLBYlv2gJeo0dy4/jxuJkhXl7yDCuHNifT778mjpNmjOuf1/yy5Zxw8USXjLQ4+0kx6xYybdHlKHOpLcoenhpulY+hodmzGLs1Km0uLojFfOj3FOzOv1XruCz88/n1DtvYRnZzBs+nL7z5jOjZg2uvHMwj943gl2nnup6y/tGssMNg3LfrafeJRcz851ldLp1EIuef5oSzVvz48QJnPn0A6weOZzNG7ZQ/sxWFLz6KJWOL8/66nWpfMU1PNSlExHbpkO/ARzVrDFZRXIgbrO+cTsWL5uXdzV//aQxf9Ca3V83+wLzIKioXKSbQS6tyQ6o2HU3yYq3KQqE3exe3kaUHrus4wJWgYZSpvqxwMGutZELIIKq/p5e8Yr0MWgjlh1SG2ewvePlYlddbv/bFaBIgaT+lSSlVyFzUgYtVZPSuAv75gs7pkIgPihqPpJq9SyBo55RmOpcAKOMYOltX2CuvvaoHhe42f/8/HeiU+rLrzImQFAO/PSmfAZ6f4VJoKK/gFMApsQx6U1505VxT5KnXwDFf2fBa2XX13VuTfm0JiDcne0scM4HczEVYg7V/MIrAsDdpVnT+hPzpuQpYvjE6IlR0HoMMiZad37dcq0HMahi8KSF8kFe/eucYtjFfAncVTxF6zC9iYHTevXHGTwvhkmMpUrw+mDu55xP70d+EdIkiEFLb8r+JiY40/4AChw0MJ9VpVqfik3Oe+SE0Q+zceJ05r74BBxehiseHEGkRCk39demSZMxkjaThg6hw/X9+GjdOk5p0prJt9xEfplS7ioVi65MEUcrgHHhbI6ev4R36talzZo1JOM2feuezLD5s5k/Zzont7yANTOmkz1/AaU+/4x6g2/lI8dybeZ95yzgndrVufyOQUwc+Sjl2rQibjsukxHFpoRpsW3ZMmpcdSUvTp1Bj9tvZ87zT3Ns20vYcdNt5NarQizp8G3Jwyl6xpkYY16iWtkKrDrpOM4aOgRHxftUKlVfoKnYeBOnIMq61m1YMH9BXjcnA+Z/wHpWFwcK5n69YznLScrUxq3azEqOoWx0AvSgPVCqUSVY0QYoqUzSizZnbUiSgiUlKR+3NkdlpBKwSQLWN6aqWk096SgI5r6lSH1L6pEkqJrrAnP5UAhAJVkJfARQWupS++4PzCWFSY2rprFqI9V49BxJn5LW3frx3jWF7QN+7vegFOlX5BKo+wCtuY725u17pKa/ysKAX5oKSaJuJi+PfgIESaWNA+PSvXsDc18dL2csgbcAWlnRND+3AIgnKSobmyRPjdMH8/R7JVlLetf7E0j5YC4tjNLVSkKWFkAgKvpqXAI8H8xFB9FTWgQ1AdjuuufeMR/M3dQV3trxGTZpFnwTjEqW6lmalzQ0YhokDYu5krSrJo3Qa14FNoGuHOlEP1VkU/PTzGrsYpikPdK4tXZ6e0yZn/JX703vQMyP1rCKmUiilkZAiZz8uUsTJQ2FNjIxK6KTisVorYkeYjJEE/Wn9yFnvyCYyylV61tNDKY0IHtNG/wH7QeHTDcHDcxnnHRSz8qtmz5R7OoevFa/Ltev/JIP77ie6ncMJvvEmhhmFnljx7n499aDD9B5QF+Wf7WG+o0as3HGTI48vxEJlSj1VlHuzm180uFqqs6Yw3dnnspYA27+/gdYvZGps8bQ5qbbGHzm6dw0aTILHnyQskuXcHbbi1hergzvDBvG9fMWMr1mNS7/2/WMeeAJypxzPjmOSb6TdLN66EsLf/Qxx3bqwBvzFtHjrsHMfvYZqjZvR6Rzd7Ymd1G6YycW/PAzzYbdzaIRd1PFPJxfqlal8mUtebR+A4qdeipZa9aSG84mUbkiXSdNZFW7NiydPS/jAPfHfXIHAua+FCRwltST3pTZTTnRC2sCBi0HgbmqqUllqQ1SGackZanWuZgB1VwWkKa3oJSq36XulkTvNx0TmAtE1dwa5wGJWs/ZH5grRW26J3hh0rGfhrOwfWBfXtva+P0Umf692vylYt1XX0HJU0yUGBNt+nIyk7OZ39IZnsLAXGpbMUn6+bfSqt62EJRc1bf+Vt9K+ynpWYySGK705mby8xg8gZXU8MF5SaqVlCywFZj7KUrVj68KF8C5VdECbW8OcFI9i2nwwTydhjILuZkDC2kCeTFqAtzCmtTd+iZ85lXXaG1ojYgxVQY/aXTc3PNpzb8nOB63+IzHNAjMJbmL8ZWpSAyi/ADU/BroQTAPMoZ7GW7m8G+lwEED83lVqvQ48rzGTx7Rtz9v1zmZ4he0JLpiCdnH12JlhcrcOHI0P40bg5GVy9ihI+l0Y28+/WI1dS9qzsJzW1G5wGFLEZt4MoGp1Ky74mTlFqXMjJlsP7UB5frcyLMTx9L7k08Ye/v12OWP4rz2HRjRth0jli1lTv8+nH9Oaz5Kbmfh/cPpNXc+L9WoQZ+7b+fpoSMp2ryZmygmkh3i11iCSiEwPvyY+ldfzetTZ9K5fz/mvvwS9S6+jG1dOlLy8VGsmTyLcsdUYdmmr2jdvhnTx0zl8n+8SMG3G3in2Tm0Xv4eq0c+S7VIDnPeXUqTtyfx+YWX88GsyXmdnYw3+29dxGn3+WAu1WIwjacu8wFK4CipRNWftGmnN7+QhKS8dBuwzh2fBuaSjCSVSPKQLVw2ZP1Iyktv6WAetMX7jk37AnOlqxTw7UvNXhiYF+ZUls4oBMfqq7N9e61/Ts/1K5LpmD8Oqd977AfM0/cbSXF6B7KpSr3tt3Qwl5Tqg5U/LoGlxuZLhvuis3/OB3O9P0mxBwLmUidLExEcuw9yhYG5pHOBmtahgDTYfDAX+Iv2YmS0TmT+EIO5NzBXelpJ5NIUpUuyWm9iSMVAijlyi/gEmphNv8COip5I8yQbugBdErsYE2kypLFJb9IWaY7BufuaFGkAfDAf5WklZBP/u9eJKtXJdyMD5oUQ9s84dNDAfH7NagOPObf5AyVuvYmZfxtMKFycYmGDqCk2PUTv4UP4cdwbbk6YsQ88SKf+/fls1VpqNmvJorvvotixldkeUh1EA9MxKOMYfDN5EqfNmMCCeqfSevUKPnzoIUpWq0+5di0Z0aoFXUaNxsnKYsGAgVwx8XWy3pzP+1lx5g8bznVzZjKxdl2uufN2Zg66nVKlDidux4hGcfO8Z0e3YR1Zmko39OP1KbPo0us6Fr82hmoXXMiWrl0pfn1vNkdysA47nFLxAr7+4WeOOu88qjRrzM5vvmJW65ZUPeNMNo+bzFEnHMvXxx1Foxff4ON2F/DRnFl53e0MmP9BC9wHc22Q6eUtg0Dq2/jkzCTVoaQ/bW51Paco5cSWGjNYPlOlP7VZ+TZzXzL3QVh2S92vDVKbnqRHSfGS9GWzlo02Hcz1t6QYbYxiHmrvRzKXClTqSW3Qr3vqUklVQZt5YWDuS5u+mv0Rr2xqEJDTwVwMgO88pnNBW2m6pP9bwFx9Ctgk+UrynOk5UfnFb3ybuWgjAPb9HHybuV8MR1oUqbmlCZHUKBW+gEi/K8ZdKl1JjjKj+Gp2H1hl/hBToHulQm/gqaN9yVzvW/Zx+VcoB7jW1GSvH0nn6ZK5gE1rR1XFdueI9wjrP7OwfXdfYC5VvMw5QQdEMRiaj6R6Ab2epXH5xV20JlWhbaD3bDmx6f35ErP/3n2GTt+NmBs5sYkhUAiez9RqnclJ8XZVpPPWtpwBfTD3HQulppf07Vs/ZQnNgPkftLHtr5uDBuazq1e9rvz5TR+rMvpBPnnmIdYbxSifiLFk3jwu63g15dq25vvnn3PTub42ahid+w9kxar1VD+7Gd99s5LqXa5EpcVJSmS2MMMmT1Y6jgsnvsq8BmfSau0q8l58g+8ffZIdN/ehydVduWPoUO649x4+fu4Jlr76Cj1aXsWGo4rz+tBh3LRwAeOrVafrLbczacwrNHnkUex4nHAkm3gsRhELZvXvy6ndujPmjYl0HtiP+WNfo9pF7fm1a08OH3wDk2bM5MQLWpO/fgNH1q5L/au7klSVtViC7z5+j81ffkUJwyCBQ8WGdQhXOJEVF7ZnwTszNl6PnfFm399qPbDzPpinX+0Dg7+JSbKTija9KVxKXrb+xitgFnBp45ZEI+lG9uugml3Si8BDYK73KIlMQB5s6kcSlC9ZaTx+3Wtdpw3QL4KyL8lc/Us1n972B+YCSG3UasEKY3sDczELAjht9gIsMSVynNLfmr+c4oL3HgiYF/ZOgrb7fb2z4DkfzAVUqoOdfs53PhPYqAUr6flgLgnVt2/79+ucognku+CDuRzPCjM5SFUvGqSDuc/o/ZFgrvHJrCEAT1+PYlTEsPhSdPp5aajEMCkKQe9d68QvPqI1qFwMWtPBJg2B3rHorH7TmxhOjScI5mIE5OchGu4uOZsB80Ko9ycdOmhgPrNGjf7HNmsyulT3Hjxbtw69pr7Dkz260mHMGBbfNZQ2rzzPtnHjMbKyGTN6GJ0GDmD5mnXUObsFG9atpO61XTBwcFSJxVAhVHioUmUunvgG8+o35LK8DczpPZCGt93GO0PuoUrTZlS+/GJGjHyAQQMHsOGf71LwwGgOv+JyRg35O7fOmsPk2rXpcvsdvPT2ZDovXoypApuqjiY9kx3jqfoNuOiKq5ny1kw6De7PrBeepsYFlxK9qjM7TqnDliaN+erTTzi1W1eqNG8JZhg7CWZ+AVN6duH71WvIckyySFDm/NM5f9hovrm6M9PHv5nX5xAogfonreH0brWJSqLYFzD4617gKolFKl5tTJLCfZDSxilnLKmU1QTU8pyW9Oh7BytsR45HvnNcUG0rL12Vr9SzJNXJkUktXaKVtK960LpO0pWYEUn1/oZbmCr8Lc8pS0AiwJV2QdcJnOSZ7Euj6TSQGlyheJKYZN+Xk5cfAlbY65EUL3uob7+f5dlapR5On4fvWf6f2N/9ayV5SpUu6dRXKfvOdPU9z2mNTyVyJRkHQ9MklcqxTe9SzJl8FXx7vjQYsjfLDKL5SroP2tFlrpBWRvdKha17xUj5anQB+yrPOUxqaTFoWgdi+KRFEXOjawWSfmY332ZeGJj7mgTRPJ1B2JdkrrlrPYhRkNZBTWtN2iRJ42p6vtar7+shTYxCFbUmpPnQvUE/EK0FH8TP9ZwHZUMXDTU/P7RO7/5NQNEN8m3QOa15qdlFUz+CQe9L34Uf/il6yTFUa19jkxNmxmb+J26CBw3Ml9Wo3bfcWac8XPKGW5l9ytlsOaIkx1x2AeWqVeOVhx7jntkz2TJhirvDvT5quCuZf/D1Kmqe25wNX33NyZ0lOBhK0oZlg2nAI5UqcNHE8bxX/1RabfiGqf1v4ZwHh7Phulv4bvFMqo99gWJ16nPb4NsY/dSTOE+/wDIzzrRhw7l9wQImVK9Ox8GD+MfcuVw7Zx5GMoZjCsxNzGiCR0+vx2VXXMVrb06jz5BbmDh8JKd16k28y5X8WrIk37duRf2bb6DUcZVx3PqIIeyQReKz1Sxr04Y6o+9nWb9BnHP2mfzzx684d8J0vrm2Awtfm7ip679imP/E153pOkOBDAUyFMhQ4K9IgYMG5vMF5mef8fBR993HrGee45QWTSlzxBGQnc2sSZNoesWV/DjuTQiHGTt8GF369uOjrz6n+jlNWP/N19S7pjMxQ4CZJJK0XDB/9LhjuXDsa8xrcDpXbtzAmF69afrIaDZ27UmFxQtYe9jhlHz9JUpWrsArDz7NNd+sJ79lYx4bOoQB8xYwrUZ1Og66m38smsO1s6Z6FaNNV7q2EgmeaViP9pd35JXps+n9twHMfOhhqlx+DZu6XEm1adMocloDKFIc03aIGwa22ADDIbz2C1444yzazZvF9IG3cvnZjZg4eSLt581hY5drmT5mTF6fTNW0v+L3lZlThgIZCmQo8P9CgYMG5jNq1OpfuVnj0cW7duGB2nXpN/ltXnr8EW5+dQxPXtqcrm9M4ecZc9347IkPjKBz7/58sm41Vc5tzPq1n1O/WzcSCkY3bMK2TI0h7j/2RK58/RWWn34qzb74krl330mDe+9g8/U3Uuyz90n8YrKqaBHqvPI82aWK8c8mLah/zz0Mveceblu4kEnVqtHl1jt5ZtpbdFs0F5MItmNjyQtvZ4yXzmpI207X8OyE8fS9qS/zX3iRky7ryKaOHaj94YcYNau7+r/iUbANi3hEBiSbyM6drJg9hxrNWlCwdQu5yThfrv6CE886i3XtrmHOzAl5vYhmcrP/vyz5zEMyFMhQIEOBvx4FDhqYz6lZpU+l8857pHTvPkyvWYcqffqy4KmnaHn/g7z34iNcMnMxP0+ehBHO5o0RI7mmX38+WreaGuc04sevv6Zq1y7gyCDtu1yEeK5iJVpPfosv6tbltLXr+OeQIVS7fTAb+91Aaftbom27kHXj31kXsTlh/AsU/+IbNtk2LwwbTv/5c5hWoxZXD/4br0+bTsclczFUNs01bVk4yTiv169Pm2uv5eXx4+h20wCWPvcsJ1xyKRs6daPmRx8RVopZwyRUIL2/hWPZJKwE0a07+GTKNIo4DlmWxXbbpkbdmmQdX5XPW1zMuwtm53XNgPlf7+v6z2cku6jsnLJ/KwFKMFXngfQmW7rst7JV/rc339NZ/gHBiIE/ctxycpOHujz39Zxgk31cjnLyr5A9WU2e3gotk/+E7M9yAktvStzipzr9rWOV3Vn2e2W+UyKXYNM5JTCSDd93WNR5vVvZ1f1wSzldKhWt7PDyuci0Q5wCBw3MF1Wv2vuos898tNTgv7GyRzfK50bIKYgTt0P8XLQYtV95ge8mvAx2FuNGjuKa6wfy4bqVnNK4JZNvHkz8yPIYGMSJETKzKCkJeO4csuudTJHZs9natBk/bczjyPJlMTds4hfzF0pVP5tik2ZQKRTm/fKlqFCyGMV6Xsdz991Hv/nzeaNGDXoMvp0Jr47ljNtvIT+2nUgohI3JYdEClg25h+qnnc377y3n7HPPYt2HH1Lm9DPZ9PhjnPDEU1D+KJx4jBxLHvYG0RLFKXNGA7au38j8vv2p+O0m1q9cScXqtSmoUIbTxr7JmnateH/WorzOTqYE6iH+LSrZjByR/G9SXKSc4+RNrfAe5SyXM9i+mu5ReJCSuvy3Nzllyct6b7H+v2f8yuYmh8Pg/vZcIPWrn/jEf4ZisRVm6Ec4iNZKpqKsaelNTo0KM/wtTVnbFHsd9PbWe5djmo7Jc9x3NlT/fkiefg86HKZ78acnx/ktY8vc8z9OgYMG5nNOqtazQuMmTxz/8INsXPEpX44bT/1SZXg3HqfBuY0p0bAm3778soK8mTRqNB369OWjr9dQ/9yzmX3fA1ChIknHJmE4GI5BjmNTzLKI2jZh0yTfdrCNMKYdxbIsNxtDyLbJMcNuNbStJlRa8QFZXXvx8n33ccPixbxSpQo9bx3IWyMe5qiqVbFt061prp8INqVIEpNm3wxhEMMJhdgRzqUMCX60IuwwlJEuQbZhYGzdxfpEiMveW4Bph7F3/MK3Y19j8b0juOSuEcx44mGaL57DhrZtmD1/fl4P286o2f/HP6bfMXw/Nae6UCy1vOQVzyvPYKWaVTiRv+lnwHzfhJaHumLOZfFSOKE8qQXMatrvxBj5YVqKzxe4qimWXMlr5M0tMJcXv7z9fQZLnuySjH8PmPvJcKQtECPjF1vRuMQgSCrXu1YCGP2t4wJuxa4HwdxPtSuGSD+KLjiQ9fE7lmjm1v92Chw0MH+nSvXuFc9p9NSRg2/k4WbNOLV3Txqc15hpjz/Btn9+xLXL5rL50acwyh3B2889qFCQmwAAIABJREFUwuUXXcqnP/9EnZNOZNmLYzBPON6N4ZZNOhxLYNgOhmEQN8B0bEKO6a7+pADWSH2FIdMkblmunb3AMaj88UcUu6IjTwwbwR2LFvPqicfRuXcvZj37PCdVPJZkPOHe6xgOSVPMgY2C4EJJk6jpgGWRGylClARxxwQjgWUkCdtg5e/i66ySnLVkAdvzfuD122/kjOOO4L15y4lHoWHXDtTp3IXP2zRj7qJFeX2jmaQx/+0fy584Pj+GWCFU6eUi9Y0qtlz8qFK5qqUXcpHKWufTJXOFkvl5zv0Ka/sqf6nc5EHVssBQ0qJizNMziykNqsKj1Pp4qmyfROrDH6sSt/igpfN+YpPCJHOdS0/0o2cofEwJS5RYRuFpmq9UzIoxT8+Ipmxmuk4pXpWRTy09818wlMzPEaDnKCmMD+bpWpDC0uH+J0tCOQWkaRFg+2VU1acvVetfqcxFF7/pmJ9PPR3MFSLn52HXOVXsU/hYph2iFDhoYD6jevXex555zqOl+/fmtdp16DxhHNkVTsC0TGZdew3nzpzBzy++5IL5pMcepcMlHfh487fUqnYSvy5YSrlWLaF4BCcZw/h5F+yKgWUiTJX7uZEUuArFE24suiF395wiUKwIGLtwEgbG27NYXa06bz74EIMXL+DZSsfQq08PZjz5PJVPOIms2E5XKhduxyxcQA8lDHUJORE3qUxyRz45WBSYFrYZI+TEEBvh2CZripaixfvvE92yFTZvJKfqSSSiBnHbJisnDAmHFRe1ZNHc+Xn9YhkwP0S/QalVJVntS92szVrxzop7Tgdcn2y+g4evZpdtt7DNfW/fvF+YRPHJSzwNgc8AKP+3ks4IBBVbLJuuxiFtkp9cJv31KamKAEeMSvozZY+WJBxUsyt22a/tHexLIKtYegFhegtmPNvb8vGT5SimWvH4oo9s1So24jc/RakAvDAwlyQviV5aEuWU/yOamCFpApQASFnnxKAp54G0NOnjSk94pPchm3+wqbCK7OyZdohS4KCB+cJqVfocfX7TRyrcezcLrryYDT/vIJJTnBw7yWY7StcZM/lp7MuYubmMHfkonXr35+O1a6jb5Fzm3DeUrGMq49hRkrJoG1nuLqOdIWmk0iQJgF2W3TBRqrhdjkGW7OoOZBlJtkVyqLF0Cdm9+/L8kKH0WzSbySfV4NpBA5j54COUb9iQ8M5815JlqaCL1O1uv7LUQ9w0cWyHUDJGJCHNQIS4YeOYcSKGQzwO68MRzl+4EKwwcQsidpI4IRS5bqjPWJQVF7bl/dlz8ronnYya/dD8CPXeBVgqb+on3EinhA/mSigj4A9KcCrQIZW8QMqXzJVeU8lMlPhDn4Paux5o6Np0YFS5TCX/UG5vpfwUuEk9rSQhSheqpDiqOiatgZzE9LfszNIG+MVa/IQg0i6IiRDwyYFLYOoX4FCBGDEBYrl1XRDM9XmpLz/5ilTdAqggmIuR0PPVlDBFjm37alLIaWvwE9DI6Uxzkj1ddPObQFDpSfcG5r5aW+VdRaf0FjST6Jyc1Hzpe2/j8yVtaS4E5qqMpoQ+orPflHde6YHTwVxmBDnvufmsvIvluJdeMvfQ/KIO0VkfNDCfXbX6dUc3avLYiQ89gB2NEk94BZXcz84kKyvE5jenYcQKGDPqATr3v4lP16+hVqPzWHvfSA4/qQZOYrsrDTtmNmbCwTISxC0DK25iug7BJkkrDHYcIxHGdMHWIGmEiJTKYvtDD3PYA6N49J576TN3DtNq1eLqQX9j9hMPcuKFrWB7EsNIYji2W5JV341h6X5bynaIRHCKK548hlFwJAZhTLZjmnGcLQV8/MUqWi5ZqNQ2GOEQyI5PhJiTIMuwIWbzedtmvD9ncV5nJwPmh+g3KJW0AE4FPbSppzflDhfQSzKX7VSZ1uT9rbzx6U2buwBS0rLSfKqUplTgan5mPEmY6d7uhaVF9fv2i6B86tnydVxjFWD7amJlbVP/6c0HneA+46f99MFc94hJUR+S2FsHOlH/QTCXal1e/gfS9ExpGwSWsnsrp72vUk8Hc81RkrIP5tIm6D41gabmEUyxm/58ZdzzneL0XPk9qADK3ppfe1ymAznryUdC9E0Hc5kJlBs/CObSeGg8Ys78lMG/1wRwIPTMXPNfToGDCuaVm5z12DFDRrq2aYGmtgbHtFD6NAOTLRPGYoZMpo4czYV9+/HVl2s5sWlT5l3UjnjYwDFlGw9hJ8NYySSWESXfsrAci6IxSFg228KQk4D8iEVu3MEixBY7zpFWlCq7HHLvv5/XR4zg6qlTmX3qqbS6+06mDLoNu0Rp7FCC3ESUeChJzLIw7RyKxgx2GQWYrhbfIp60XXu8bUSw3CkUEDIcSkYjbDvxWJoumE3C1R6YoJrmSr9tScxPYsRjfH/ZRSyctyyvAxkw/y//Vv6s4cn+K0lbwKP0oOktCOYKQRJIS0UsVXF688Fc0rVCmeZ5BTN0nZy95NEthy/VpQ42FexQIRJJh+khXJLWfUledmjlnVdiB7/Wu56pa1T3Or35qvPgPuObCYJgLvW6JH2lSJUkqibnM3lz/1Ywl1ZCzwhqIvyUqcpfrtSlar4/gJzklHJUavYgmCuaQADqF6j5vevAn7/SAgfLmoqO6aYWHZOGRdXlfMBW6loVcvFTCWs8StmqMDy/RvzvHWPm/v9BChw0MF9Yu3bP8nl5TySqVecHcjnM2gb5BSQJ44RD2AUOFaI/wa87+C4epmiREGZBklIhEw4rTlb5cpBIYCphjG3iSOoWQ2BamJKg4yaYSZyQgWNLMrZchZuRMHBK5GBGt/DTrKWEylfis5+3c2zFssS+Xk25sqX4zirOUec3J7TrF5LJOE4oiRkKYSQjOHbY7VfMh51fANsL3IxvhpBc+ejcZOxhInlb+SZvPbnHHs1XdpTsosUx4pbrRJeUt7tjUzxZQLENG5n73ea8jin7Y6YdmhTw1amSoiVNC+BVN13q2iYByVyg53tEC+QFvHJy0/3KIe+DuSpm+Y5hqjEuqU/AquMKg5Lnc7BJfaxSrJL+FaKlfiSZytlM1bPUl6REgZpU4X5ZWO0ffh5zlb+UzVeqb4GKYualMpb6V0500kBIDawqZFKbqX9pEdTUj1+iVZKonL50j8b7n4K5QFrOdwJuxZCLfn6TmcDPda/qYlKFyxQgxzfV9Bbtg2AupsWvwf5790qNR7RS2KCYFNG5sHGpOpnymms8YiD8Smk+mMt+r1zpw72qaeojI5kfmvvGHrP+vQv0N5NweZ0611X59MvHFP71a8ikWGKbyyJL5LUFjmZx8u1t5ISzyYo7JELSSkcJh03XHm06JqZjYbnfmg2Gg22q9IqBtTvZi0LFUmYlw82Vbro+cTEnqSyxhMJQUGBiW9kYhkOWHSUm6VnOaQWyhycpkATuiSIhJVyXSJ4UIMsa4Gm/5L3uUUI8RNJRGJxs9GFiUsH7+kjd4352OqJgtxBmKM60ZGLjxU6matpvXkz/+zfKDqw65enfowBUhVN8NbvAXJKm1LPBJqc1FQsJgvndhdjG0+uGB/tQIhTfHh08rvKtkiYVkpXeNN6gHdw/H/QW9x3r/HMaozQHcl4Lgrm80AVk6e0/BXMBncC5sKbxipnRnILNH68fZ+5L5tKCyCSxL3+GA119+6sOd6ZXrS3YnxgnMXZqQcD2/RSClfa0fsRsZdohSoGDBuYfNKx/fZXly0eFDINd2SGyk3HyHYuwk0VuPO7ali3LIUYUiyRJ28SIZBEtyCcsJHaSrqe5wtFCSYeQLVW3Q8I0MW0DS5I6NnJq12dgxUMkQiZJ08BykphO0rV7G5EI0YIC4qZBbo6FGYuTjDuu9JwMRciKGyQUlhZKEkra2HaSLCdEPGK4qV7l2Z401Z9MBK4fuzueaCTkagrCSZOwPOcVgR5OYgZcA8ShOGGYmkjktXMykvkh+g3605a9VqAh1bA2adm25bEsyViSmhy3fBup7NVyTJPTmTybJcWpSU0rlb0kbTWFpUmFLmn3qQOwN8spTCUxxZvKu1rqXN/2qypw6ksOagI/qXUFnGqSsiWBS9qU3VsV0IJNYxWAiymQfV4qdYVg+eFrUiOrSXLXc7QvScKXk5uukcSvczIzSM28ryYzQtDu7l+rPv2ELNJqqEa3aC1pWZXXxDRIxS+gF5MhJ0IBuUq7SuX/n2bjSx+j5iJGrLDmm1f0vjRXaSSkddF7FgPmv1vtZrL7y77vl2kVyOsdKTog0w5hChw0MH+3Xr2+VT/99OGilk0smiSUBQkjQkE8QSgbQgUWvyqLmhkjHDKxE2ESRhYRK4QVy8ckzi4rSTxiUSwZwojLDU2ArozqCSzbJCTQDhnEbPUTAifkSuCxxC5yixQnx8imYOtmciLZbLNs8rOgaNQgJ2ETjuSQzI8TNW1sU4yBgSTz3FA2STvKVjnVmRbZdthlNn4RoxAx3LzsWckE24qp/GkCs8AhN5FFKTtMQWgLccNyberhUJKoHcGKG7ydiG28DCdTz/wQ/hAzU89QIEOBDAV+DwUOGpgvq1mn20lrPn+6SCJGOOLwfdTh10suZtsv2/lu+WJOvHEw2x3bLSXqxnq7IofjSsBh2Zw9ESSSFWHD3++h5t/v4aedO1yRwo/XKLK9gOibMzC7XUJBLOaq2FMxKm7+NkIOFFOJ0iWL2V6xAvaRFdywsZLhMMm33+aHrFwOO/9sdwxqMgPYG77m87GTqXnbIPKjBa4krv7y3drqKbFF2oYdrhOfQcSAEpvy2PHMOKzru5IsXZIScxdwxPw5hIwQuVaEydEdeRdlvNl/zzrO3JuhQIYCGQoc0hQ4aGD+Xt1avY5fterxIgopw2RFMk6JN9+kYtNWbFr9Gb8sX0C1q7sTyf0/9t47Pqoq//9/nntnJoUkM0noCkq1odLt3XUtQCYJghXr2svu2nvvruva1q6oICJJJhR7w1XWLiqggghIL8nMpM/Mvef8HufcTAoJimUffj+Pn+9/0Mwt55577nmd8y6vV7amYENZ2uWuCEhhYuqujl1bCr+CTXPe4pUlX3HiX/9qasp1DbiGdM3W1jMvjzUbNyEC+m+2cXdrRK9XFhmGGU4x59GH6LvbcIaMHoFj+c15l+25J1dPn0Ju336Gm92SKXPe9x98xIZFS9nzNE3kpBPvJUldSqeRXOhku+bApw6OC4GTSPJlZBo/VL7OmKnPmsXE93ffR9Ylf2cb7Y5QDjNlanVYKe3W+8P+6IE/euCPHvijB/7ogZ/dA78bmH8yasSFA7789F4NxllOBit0ctuTL9L7lBJqN62h7PkKVt51D6dXVNB7+O4k3CZ0uptP+E0SmWO5NOCSg4PbZPG3/Q/gH+/OJWDrJDcLR5etIVj/2jw+XLSQsRefiZtMYQufqflOJoVJgtPg/s79D7LtiNEM2GsUdakEvpp6Hj3pVC6YE0HUKWSmhWUp1sz/gNlX3MTpsyNgBUxkU4gkJhCe8qEsnVUnwHG1+4A3Zs1k/dQKgocfwNhTTkalEih/FmtvvZncq64h26cXExnMcBOrJvzamPnzG0eSFdC0l4pwsDMmrZ8eHM9X9cF+cw0TJqSzlSESW4miluLQzkyv6wkrqpmwy+bUnq3XLq8pNKuhsXm6/OeXW2X8GpRhw3qQcFBnGf86i8R1wtVA3OQhlHbrjPij/fXLoyUI4WPDdxWcOVInHP3vbPqGoQQydN14nHBQx2+33iLx+0AV41PnMiZfP+PWWySuM9zbin544epg7m4cJNJZ3Ft/vZ86MhLTWffdSYrdmBDU2eq/ziKxb0x7w8FflvhVEZtgPuLiQp3oBo8oP103dd2q8fFzWx6J6xI3i/n/3Inrr2+loNX33La+kKNy1hGJfQAiiOv8idJCnV/w29n0hQH8PcNIq4nSnzlOfrtWbN2VymNfYzWLBSlclFyGHTiGohydx/HLLFKzyOwKw8GdftkFfuVZZdX7YNuPgVpHOKTzYH5z+93A/PPhw88d9NUXD/iVhY3kG8ely5Sp9Dn2GHAktqOI1lTzwvlXIAf05sxrr8b2+3BdiTA64Zr7TRnsdGOOoUi95C+ncu+0afgSTcjMTByfIrGplllTpnDcOach9I496YCViRvw0SQlXSyLt+/6F9vsuzcDRw0xSW+r3v2AnJ496DpoAOi68gBkOC43HXAoF88uI7dQ59H4jFtdC6ugKVyFzuex0Kn2jfE4Nxx/PPuOOYwDJpxAbk+tq+Dl1evE+9X33EXmJZcRzADbySAik6tKf62bvTz2MlYzg1iysTsTeukM559ns+olyaa9KS3UVKCeRWIKy6pGujeDuAel1lKcn06w6nj9yhov3hAO/rqxNav2AVz3XCxxI+OCuuzp11mk5iuQQyDQl3C2Ju34cYtE60B0oYb+TAqlOb5/6qxf9vv0mr0IyHkoqikOaT70rbc5iadINZ6MXxzHUUGd1LX1FonrwZsuxGg9b30wwJnit1/AVNasRsneNFjdOO5XLvZ0ayvjXgCs6BeOtVm1KZNZGw56fVAR/RghRqLEcxQHN6/F3/p+7exI3VbNNfFZjs31mjGq2WbVrsR1t0XKK7BsneRXgKX6M+43HnOTVxUSzNkE1gbCeXpC+n/XKuMxlGpOVmzDl6PEyxQHNRfAzzc9j+k46y8dKz//ju3PqKw6HGW/jOVbzricfr/2cp2d/+sm3F/Rok+HDz138BdfP5AtLRxfksUpl9ypU+lzzLG6jNuIliSlheU28MqLM/nhv+8z/E9/Zo/wWHATOD4fbkriV7ZhdfPZivXLlnHLv+7jvn/eh5NqosHvkusG+M+9j7L/xWd59eZ696ylz/QqQJeWScn6x54kMXQ3+o4YCnaANy6/hu1PPJa+O+6Cz6rHsnO54cyzOGlcKUu++YS8WJzshMPHtp9hY45gyB57MG/KFGq/+pq+mZm8WvYixzzyb7oNH03k5lvoaVtkBiyWigyOu/JKlt1xPV2uuZECvSeygsxwa1cd92tV0yLxJCY33qwbIhSHdH3xz7Pp1fsyoeA9XoweiM+1Sb31DoHDHAPmjcmJZPpfRqoyikM6MxlmRMNoAry2K/2ZtWuMbu24oAdKkepdcdXOrK6OcMEgnWm9dbYlMC+v3hclLErz3926CzUf9VNgXrbpUEOqv2H5u2YnngbzTWp7Ts/X/Nk/bdPjBfjcw3Dk90zoqoUvts62BOaRqp1Rdi+KQ5rMpXP7KTDXOwJLZlIvPuaEwraCJ5AGc6X+io52pa049E+TKRqJ74FS25FKvsSE7rpcq71VRLenOD+dbd15+8rWbIcVGIiyN2HbL/0omJdvOtgkmnyx/j9c/yPen/SdOgPzimgIxx1BfmA+h+bp7P4t2+ZgXl59F7bvIlLyHMaHdBb7b2dbAvPy6uew7eNxxQ5YShPy/DSYV27MRYrRpBrnMaFPurzvx9uqx2ZAVSGs9RTlafre38bKNh5kGLGKu255jHZ2p+k1O+BPbmvGRUn+F+0OSYO5UqfQ2PgBWV3+glC6CgJEakeKuukyvPZWtmF/LMu/xT75uWCuvxvtwi3J1cyBrfafWD4b5Z/xWR/+rAXXlsB8Vs2OOMltfnb/ddKnvxuYfzh89zN3+uLbh7OlIBlI8V3CIW/Ks2x7zAkIpanU6sHOJkGSTCHZuDrGxxURZn70MZeedz79Rw43qWcmRm3p5LgGw70e3VDPpWNKuPjWm9jhTwdi1Uv+/Y87KJk4npdvv53lb85FDNmZnLwcQwiTa1lkReM4WRnIjEwyFiwkI6cLRa+9SmZu0DC13XrtVZy61/70HPNn1v7nv7x/8cX0/noxfW+7ldCkE8j2Z/HNF58QPfdcGpYupfttt7DLqadjWz42LP2OT84+D3fNckbOqGCb3Xdnxd23k33JFXS1LRK+XMqStatOUL9CAnXaxsFk+r8FqxFkFkI0URTUZTeezaypQ4gGkm45NqVIlaDW3p2Tmie7yKZzIXAPSF3T6kX9NQVfvDGHvMw6A+aJpjD+jEtQ7kpi+ReRH9sIwtPNFpaDcqcSzj+JithLhhEnnD+GyvhLKNVGE1qtJJzfedZ+Rd1QLHcuii4I7VrTZVaqV8vOvDx6Crb9MMq0Udf7J6ht2pXju+uSrY5WHi3Csp8HFUBol7FKoFRey848EnsUIU5BmRIHrcaj/9WKepNQ9iMoqV0tWqGnEeVGCed7amIVsRiipcSplnBIk6PAjOqz8NkP6gJFr09EHSl1EONDmoSko0Wi34PV18R5lNKg06NlZ15Z3xvlaLdgenfi4qgrGB/qSGW6OZi/GD2FgP1Qc/v1bkRnkdq47l7tPC66RWkwD4c6zgPlsXlYpmTLMyWWUhzU3OZQUXUalv8Bcw8N+or1JBODDOBPVwECcc2m5rVdCN3vOi/0HYQ1uB2Yl0XvxrYu8BahhgLSNu8gltqWk7pqEpv2VhGdibA0f70WXNAMb7ntdluR2Jcghhh3qm6X5AOKg5oqtr3N2HQ5/sC1oDKbRcuaQK3AVU9iqf2QQpPl/AWLUQjqzZg0z0I9ieRQJnTXHPFQUX0slu8plNTPp/thCcUhTf/a0bYE5hXRfyIYgOQaLEuT+bSCeWVsPlJspDjYSnxTEVuCwHsP3nv5iOLgHpRtHI4v4z3DXa1oQFhBpNxAilMJ8BDC6ouSWUYyUr+TRPJGJnRty08PlTWJ5u9LL9y8bxs2EQ6l2fKgPPoElnWieWfed6MXgYJgMIuaumqUbETJGiy7B1LWYcsLGVfwPNPjAwkoHWbR78zTitbXkLxGSagtE572uHg7cyXPp7hAS9FqD6EmEuqBUjdRnH8t5dG/Y1m3me87PWfpb89lBKWhz4jEpiGsYtM+IXSbclrGSmVNA6gaU7ssRMj0k6sXcAUvURE7GyHubb6untuaSKndGB9cQnnVxVh26zeoiJEK9mGC6LjQfVv5iMWXYYmeHumxWodg25aduQavWfFapGrWThC6/voUSvOf7XT8bMUffzcw/2D48HN3XvDtA5qopdFyWJWEnOeeoe/xJ7RhzjAznfne0s6Whvp6XvnrRRQM6sdBl1xqarubRzW4KYSyqV61iuP69+MV6WXDf/Dyy/z3qCMZftrpdDnwALr7FG++MZd4vIpARjY7YNGkFdeEoMew4fibmlg0/xMm3HQrD111LYddfQU77NIfISXSzUKlUjw9em+OeedV436/8qzzOOSwg9m7Tw8+m/wE+0+fheU6SL8Xv/96zmzWfPs1h5x3OU6GYPXttxK64mrydIJcwOK1pLtq7K9xs0dqngJ5MkqV4Q+U4qQ0w85+ZpftfQhpwonWIWH5k4zrkkFlzT4o6R1n+8BtEyqtaWoF82TqbHy2Zsv6CqlexxJ/Nx+HUu8ixP7YvnrGdMnBuNklaFdtD+0tMBO6dtvrOmotOH8QE/Lbr3Y1kFbG9a7d0gx+Hu1tc5O1m31jciqFfs1H7V1LKk3yNxpEHeFgmkO79dmmV+1Mhm+Bkcsz12tNATBgnkqU4hea53yzZ9beGjkJKXTuQasJsYmiYDdm1miiAe+aun26nTqmVxzyEYk1M6GJtSjTPg3Oj1IcOrPDd1hZswklC73Fg+cd8iZmqtnwXU96DKpvBrh1KD7BFmNQSpFIDG4BkvRF24K5qz5A8n2n7xKxJ+Gg5vNutZaduftnhE8YesREwVxWrYL+uRos9ft9D79/DxzXT527G7k+7QH62vSt0T3QGGzWf40UhbKprNExTkvLA3ulKC0e5fZgnpEqwrY1DWnHcRd3OoJ5WexBbM4xx+syU5kmbGh2nZZHv8ASuyE07aOsaNYsFyRSZzOxW/td9ozqq/BZN7d/x9b3KKk55yci1b8QYi9vjOn7NTstDLujrRiXa3H9kjyGdvNqz/V3Y/pBP696n5J8TQDT3rYE5rMb5+Ik9kfIMShbj7sCkqo/frUQIbJMsk5KjmwGKP1u+2HZTUh3NsIaZ8BXqpMRYgHCsNdtZkIvirVHpr1r13GuZnxXzQvfZjzUJJoX9EbeWWtJmHebDv8YABVadrbjO0vWZhNoHjPtW5CkKJTJzHjSLJjbfjtmfIlXKQ62FxhKg7mrLqY037tfRawaQb4BeEcsIGC95Y3BzeYsNzUC4T8DC++7a/v9p93snc2Hmm/AdXfD5/vBXFeJeXrdA2Jvs0kK52VTGfcWL1ItxOfriXQLceSJjC/Q3Aabve+YLnDKNDtNDV7p7yDtZq+Mp0x/oFaC9SVCHGUGUFFwsxyWjm90S3/53cD8q1GjLhzw+Sf36rEqfRksaUhSOKOSbUrG8PAlF0F5hKbBg1ifk4eNIh9BTHhsFn1ra1F1cZb36E2wupqcNauoygtyydz3CWjec79gw3creGTyU0zKCPD0vx/hkpdns7y+kdeuupLMDVUsa0py2rTnyIrHePeB+xlg24hZs6kLjyO+bR/2zitkzluv4Fu8hknrlpLCISkCdNHEMQmHF4eOZJvcAB8O2ZniK69h+4EDWT1tMv8tm8nRL84wnmBdAOcIh69feZ+V875kzHUXGff+yttuJ/vKKwj6/Lh+KEs4q46Xv4KbPQ2gSbkdft8NCHkyiFcIB71dsediUjjq3ySSz5Od8ZYBix8au9M3S3Nsb0PC2peJee8zZX1/umQuNWC1JTAX1tEo2QyuHEZRSFOKetbSlqCPzLoU0tXsOgtx1gzH3WYcx4Y0GUp7K48+hiVOx7JeYVyebrNgVq2L6wosdSOudS5CFYK8HcFC/PkzSdRMQ6gjzO736Hyt0NVq5dXzsazdkdbllOTdweMrC+iWV+XVGAb6YskfUK7CkQcad/2MqlJ89gzPI+HbhqIua4jEPFnMOncXTihcxEvV+5C03kOI5RQFvYlxVm0M1w2ScP5EZsaDKHcwUjThzyukseYgJgQ1gUp7e2N9D+oy1mEJxbgGdSaeAAAgAElEQVTmD3dm3WdIZ5iZNKV7P7Z9HYpPEeo+uqhKasX2WGI+jnyM8QVntLtgGsx94lhcLkSpPZHcQknoau5bksF2PZrMhPxjYN72gsLakaK8b1veo1LzCIUOYEO8iImhMtI7dte9mdJCTQYD2j1dUnAJMzcegPS/g+Vbzbgcrzpjdl0NjqMXXO3BPFtqV2kBriqhNL+C51UfsuKePnpnYO651Fsnu7LqK7CtW1t2WxH9u2pEyDNw3DfJ6lpPKh4Fq4qiPM2O19GMm931kfZMRGI65+CYzcC8inBIq8TpmPpqhOiNVEMR4nkEO+HKcykt8HjyTRuFQ1GeF+5qa1sC8zmN75BKHNAK5ipNoKOBKEmT3IUJwe8MwFTGJcJuhNQZuO5HZHZdRzIex/KtxXXGNoO5Q7RxEKf0Ws602GEE7JWU5H5Ni5udeopC6V13+zZGmsFcytmUFHi68jNrlAGiArs7MfU1UhaSdPdmQuF/KYvujy28hXkazDVgxpOjmNTtE6ZEh5ItBuO62+Cz7wGxnnDQc/FH4nqRUfCjYK7UxWSEHiMR/wRh2AkV4ZDFzNpvkO4OSC6hJHQ35TWDsfkGJQUazG3/RyBslBpIcWgpFXHt7n22dayYPKAmNjXuwqk9vuf52CHYwXkEaj4BtTPIO0B9S6CgjGRc6xmMx7F2wif1Ykl7DqNUR3uTlTeWYwo1oVN7ezF+BH71EravmrE5zeHG+GpQvc3OXLo6aVX3hxYXeoRAXoT66iH47fdR8k6KCzRx0s+23w/MR4w4f9AX8+/ThCuO1L3j49OS8Rx6153UN9Xy2UXnc8jjT5IMahi3jedWOSmEnWHCtMJN4Pqzafx+MXMOP5TwtHKyhw+jye8QsPOwpOSNiy8nNnMKA8++iFVvvMw37/2Xcc9NQTU20X/vPZBZeXw5/xM+e2E6wffeZeT6KtYdcgDJTZvIaVLkdMtGFo2naU01I6+9DEelTGLeWzfdzIrHH+bgG25i2+OOxdclaOLv66ZM5cOKCONeeJ6ksAnoNluSxS+9xerPv+XQK84ycqgrbrySnOtuo8CnpVEF5anUqmN/KZg/v7E3WX7tktSE8TeAykUZtqwGwiHPhWNWolaScJ4nLxmJfgZiGHVyN3IszdtNy4TmTUpx45JOg7l2GUt1KcKIe3xFOLQbXha1ZrXSQKF3Q10pzo+ZCc0kwIUE06t3JdP/MdL17iu5m5JQR5nGitgGBN1I0p8JzYk/s+L/xlVnIdQNCP+VhjWoM5PiQkqCWm2q1SJxHUfMJJjnb8nKrqxZgJK7GDAXqR9AhyLyWkMR6cS9FjBvToBrkLtzXMGXVMSeQHBqu34qj92OxWVm8q8LXUWwbjHK9ZIDlfqK4vyO4iNl1WdiWw+jxM0UBz0wfLFqb+9DRu8+dPywc81sy/qIcXntNcrTYC7V4/j9pxvPio8CxoS0p0C/ex3v7/ujYO4LrDBgoc1JHWwmQB3Hz+RdpNSc4vp5LqY4/x+mukGIbUlQ2CEjvbx6KpalKxDOIhzSjHNQHrsFiyvbgbmb6o0/Yw1SSsKh1lh9JOZJjW4O5iZ5K3cTglqKgl5YwxunnvtGiX1Aag32jqZ3ZuNyO5/nOoK5Bqb924G5o25kfL6XgFlePQbL0i74CL5AGCclW5Ln9O8V0U0IUYgjBhu3bFvb4s684Tuc5IBOwFwxKJjJLrpcRnPtVZ+DbW2hqsN4yEYaMNfhtKJgWva2tQUtCXBt5oXNeysN5m3DLhWxNxEcbHbEln2/WfAW5bX2Z2W8EaUyW8C8s/6O1M+AVClY+xDO0wCm3fVPY4mTfhTMN2+flLdQUnA1lfE6E/pom2RbWbPRzEGOOwSfT1dprCUcbE3UbRsz93bm7cMH+l4za1V7L16bBjjO+Sx44CGGXVSLcjVDn+7z2RTne4uetlYe/ReWuAApbqSkOXm3rPoobGu2B+aODhmk2Rw3P1tnu2uK5J9tvxuYfzp0+Bn9v/jqkTzbxfUJNuQFaThqPG8rh9qFX3PAxCMZ+fer9ORiXGoy4MeqawJb12YnIdMGVyuQWTy8/4EMHjYS37gj2PvAvVBN8P0/7uC9l19n0gvPM/eEM9i+ew+WySZ6HrAng488nGl33cNqy8+QzBz6DOpPt9GjqD6qCKdHb3L33wtnwXxq5v2XDfvsRWq/g+nfbwe2228kHz87le3zC/ju5RnsP3UG/u69sJwEtj+DqmnP896zUymaGTH5RJbWLFeCBa+/xKqPPubIa6800Z3lF15A8N8Pk2vrMK3NzFRiVckvFVqZWfM4UmpqzY7mOHsyvuuHHcC8olrHkybiyjFmgGlLBjOYIJI88omfXoOTZjX+Y2BuBn+sH1LMB5WHZTmMy/O3A3N9zHRlk9VQjpsaZ+7juBMZ31wKlG5xRfQ7hBhAkwpzTL5W+4JIzTyQe7WCuWuj5E1I1QrA+riUmMoxmyXQRHRMTGaRFczhz0LrfLfuBMzO3PkBKR3CodYFglmE6HVJeme+GZjr3adlXYxQp1GUrylUNVBqGs3Dke51lBRqARH9t4sR1l3Nu+E5hIPtqUXL48djqedQfExxyHPjzth0Aj7fs81grhdXByLlMygjONJqSnzL+OZ7p//aFswtobnNs5H2rpTk6glNe0r0zjzjR8G8s5i5PvepZZkUFr6MlFpCVLtdh2Jb5SjVH9ffm9IuXonf9OogEwriRKL3gTgfxUMUh7SyG1TUvIuQWnildWeuwTyQuUZrHJB0Q+Zc7x15MbXNwfyfy0L0L4iiqSbCugZES6TUdiMp9SJQv7R9TahIsRwpvTKzFhM2pfkXt/9b8/9tDZhLHqMk5HlDZkdPxRFP4FenQOZTpBLeTjFtaTBIytZnSv9mwFxAU673naVtdidgLiwdqtJuIhcpR5gEsTSYS5Y0hxHaPJLlYFH+m4G5dHampKsupdPj2ZOsTTlh/P4ZplyzLZhH4jq+YP0omJdFJ2OLSSh1PcX5WjNAv+sPQY3+UTAX1gb0bG4F/kMj1zAhy6sqmVlThZQF7TcgNQ0mJ8CRu+O3vwArQVGuznuB69/2MXRYqt3OvFMw13XIOpSv9DzjjbO0pdwnOKab1i/Q978NKTW1sRb5OpmSvLT8rXd0WfUt2NaV7RKRy6tvxrKuagfmUt6VLnJquY8Okx1d4C2Ef6b9bmD+0dAR5wz+5ssH/VLnIFh8vdcIhr06F0e6fF0+m8ZvFzLimqv4/N77qM8WjJxwIi+eeDqljz7AS1dfwvb77EfDpjhZu+zE3Jvv4NJ33ubZe//F+uXfc8aRRdw3YQxnvvcBr099noHkUv3ZPAaf8xeyunfj1ddf55CSMD1r6rj/2us59MgjjEu/2+LlVD3yCIXdM4mF8gnZ2WyY9xmDpzzOOw8+gJsQDLjgAoYddgCT/3Q4pRVl5IZ6IQPa+2VR/fwzfDK9jMNmlGM50hNlEYol05+lZt47rA0U4qzfxLblsxmqtdi19rq0iaSaVo3/pWA+q06Z3VhGRqsQRsodj3TGINWblOQf+iNgfjx+/0FIV7u4v2Zc3s5U1JQhpCdU8aM785pV4BxBuOCrlpi8BoW2O/Py2GX4RA/GBf/eAnw6FlUcbK99XR49CUs8jbASDFS9WexORFie61LHzF1ZjBBa8vEFws2Z9BU1V6Dc4ZTkb67NDeXxe7DU37DtjYzN7U5lzT9Q0suG9XbmH6JULxQ6M3886cVEOzf7ZmBuJiCzoldejNIKYvEvk4Wpdwja1WepaSTzRsHGfgQCSxCinqJgR5dmOman3IlY1jqw3zByfHpn7rqX47MfBWsN4Twv6W5O3a44bhlFwcEdvu+2YK6owxaaT3014dC2Ld4Ec9KPxMw7A3OdnIaqprTgVsqr52FZe6HEbJSaiYVOHqwzCxtHHoRlnYWwH6Yo92yvj3SSVbIPMnMwlvRim5uDuc//CordEOI9ioL7EYlpF6YWOunczT6zNo5081D8G1/DxcguOieiX2tSk1mMubjO9qZG+3plMTS+ojnxr/Oa7a0Bcz0mpLwQmzhKPG3al0zm4vOdhGU9AKIaIcfjivOxKAZRS7iN9yD9wtJg/llu+9K0zsBcyl2xfXpMeCVkStxDcfAis9jRSWeu2IaSXJ1kqEFR3y+XitiI3wzMEXoxfyyCXRHieiMRWRTUeS2LUWqQyaMozt+PirgOBQ33+qQ5Zt7ZznxGbCQ+dNmfQ1HQT/mmEiyfx+v/YzFzS4UZ17y4bzvwy6OzscRRKJZSHBpIOjyij9Fudp//bZRW7RPPEg5OIhLzZGfbx8w77swjNR+CHI1Sz1Kc77GCVVRfgbB2N/NOpGpvlO9SioNhItXHgaXFgRKEQ96iIW1T63qQrXff+jtQx6CImucUWh3MtxxHXo8ln8b2rWdsjhd2qIyNRDGNcKg1ubHDx/7jf/jdwHz+8OHnDV7w+f2a0S0lAizaZzTD33jLsLc1rFjO3FNPpWbYcNzvliL8Fk29eqMWLSZrx0HUfL2ILgVdkE4AmdOF2pff4O8/LEdl+flPeTkLLvg7R1z6V7qPGEbkwEPY88yzqXt2Cr32G8VX87+mR0YmGw7eg1kzZnPLQ4/xykuViC8+QeXlMbC6gayVK1CN9fhCBXSNxVl57pkM+vslvHrzHYx99AGStet5cuTBHHLbzfQ95E8E8vMM5ez6O25j5fTZdL31WmTSwe/zo16YzuL35hIfugtNTib999+T/lVrULfeTU6mhW0FeKWhadXRvxTMPfeR95Gk7fm125OVtczsZIpDGR3BPKZjUCNw5fGUFkxtiY9uPla2BOZK6uSbKzoMrbZgrhPgetbopJfNDhPTCAe1K7a96UkJ1RH4NJgvz7uV7et00k8bYTGPYQ9XHkjJZgl13iTn7Rg6WKAvNTUJglnrO2nblnfm5oOrmY2SWpa01QTlFIVKqazRmbxaBKPVLHsd43I7usxm1r6AdCd0aFo60aiyZhlKanGU5udt6cPHCDfvEtMntwXzL+efbXYgndqPgPnmx5vkxRqd6Nb+F1c9QWn+6UTia0ylQVtzxQWUBu+nsmYtSnZW+tR+Z+7TmuEZNZ4HYzPrLGZeXrMvltTiIu0tPUGXR+/BEn/r0Gc+3zrG5HTuttwqMN/sfn7f8xyV46m7dZZIlRMfwKHbeUmIbS29yG33R3kevsy/dXCzazAvKVhAeTSCJbRUq/ZuH4bkNAQTOzyjP2M1yUTRbwfmm7U97Xl6f113NmZ2TtzyY2CuL1cRW4owgjXt7ZeA+fSVWWQEa1Fa/3oz02BuBXwI1T7Z0/Rhc7LkltzsmlgnsE1z+WwaGpvJwV1GY+tEXtl+TlHEKQ6lhXJaG1MWfR9bJ89tZukEuNaE2eYDmr81xW0Uh3RY6mfb7wbmnw4deu6OX371QLaCRCDAF3sPZ/Trc6nRaWNLvmXFjDJGXK2VHvXHbrX800K8rh+1+afbhwzlsrnvUttUy7TddmLHAw5kn3sf4blddmb/g0exduNGshYtp94S9NlpIA2fLmRFn75knn4KNVVV7DfmCBp0aZkvg22yClj17hvk9elF5qKF2GWzmK8U3W+9lW82VZHduzdHXngOb5xxAbEpT3DghWfR7aiJNK5bzQfHHMdgfwZfphL4LciQkJHVBWf3Yezz/juGflYHNFfceR1cdiM9szWLnKAykVg18ReDec0aFLMozmufNV0Zr0Y6n1FcqHfmWuw9RXGzi9LbBQ2nRu7GpALPHVsRXYEQfUDpVawuHwkSb8olmFmLMuU5l2LxIJIFFId2Y0Z8ED6l9a+9mKrrnk5p4RPMjHslBEXN7sdIzMvA9ewHwiGt+NS5RWI6Jng2khoy7H/iuNfhKC9JzZsQ3sFifxO3U3IG4fyOgNj2yuXRudhiP6RaimXpxcJQEsneTOjuua8rdQmV6oorP8fnG2banUj1YULX1S0JcLWJoZzYo7UOVmezRmLzTUy+QYzm+ObYtL5eWfQpbOF5SHT5T1Gw/Yp986eu1O9F7/TF37DVvShrNeE8T9e+vPoqbOsm86xSbbnkaU7jUziJk9BAW5KvFc90P+mysj1RQruvqxCqP0rs1Uk2u1f+sbmtC2YY0phIc9KO9/s3hEOt7FmGi0DdhxJLKMnXGtutVhn9O0poFTWFEvdhqQuRai6WNdgsAny+3obxzLQ1+gOW2BZXfYcldKlegA11ffnLtp3vpsujMWyRh6sewmedY/pnXJ43wU5fuzP+rM/NNdK7yS0ONhMj1QmarQlw6fHiqvtastkd5zxsW1eKbEtx/kDjbWk3xmr2QrhloJZRXNDe49T2uHQIoe3fpDwPv//vSLefCUMJ/2QEBaTB3IyD6AEI6/QWEpvydd2xMnWOjM/kfYSbS1DTO3NEA+EfiZnr8rqfSoCznW1x9O7WTVBSoD1i7S0S3WhyA0Anz2r2vSwStV1MNrv2Ro5rE1Nve2ZF9D4scZ7xoChViSVKTGlacah9NntEJy6qIJYq7nRnnr6mZtUTagekWo1l6fhrVxKpUUzo9qk5JBLTeRYFSJ40+S5e26zmhOCNFAU7T4yMxLRy3iHNZaPt55nyqjex7DSDW2teUmfjbE78cJJKJ8G62Oo0lJiM5VvA2Bwvl6Yyej2Ia5tL1xZSnN+xr39s/G722+8G5p/sNuzsHRYteChLSlL+AJ/tOZS935xLo7CpWbKUhc88w8E334SM6rlIQU4+rFsFvXpDPAYFOsFUQbKJO/ffk0vfeJead+fy3rgww6ZOpnt4AvcfcggjBvWDeDUDL7+Ory66hMOuvozIpJPp9/fL6LrjQHL3GMnD555J/4MPY9iwPZjyj39w6eUXmcQ4u7aBHa67nIyu3Xg3odi7cibvXX81B/7zIWrXrmfO2CPZTTXiz+6KSCTp7jZR4KRIWTY+HNZLi4U5eez69GR6HnkEUiQMr8GyW24m9+obCFm6UkNQ7jirjv41pWk/44X/cegfPfBHD2xFD1TEPjSlaY57I+MLfz0D4Vbc8nc/pLMEuN+9UX80YGt74HcDc03n2m/h/AeydDWBlcmiUcMY/s5cUkIQXfY9C+//FyOOOZnFk582cqFd9z+Ab++5n6FnnciHs15m+2H7UO0myVi2mPdfjXDh0qVseu093g2HKdVCLAllcuUS9bVUPvwQ4869kMePPp6/jBjNP16awf5Hj6fnrsOpqY+zYsW39Bg4hPyCrizbsIHhjsNjf7uQE6+6Ceeic+iTSPFtdhd63nYjm+a+wXInj+0P3Y/6VBNdInNILlpEz6YEvlSd4U9pkD4S2TnUD9iRwisvYZuSIkhZhlNeBQRrbruDnCsvJ8/249iKmSl31fg/wHxrx+wfx/3RA//7HiiPfoQlRv3/CszTpDFbSoj83/f6H3f4FT3wu4H5JyNGnL/DF/Pvy9ZsE5bF93uMZsjb7+jKbJpWrea14yZSt+PuFMyaTVa3Qqp22omsWa9ScMQBrP7sY7r13I6U3YXU+tUsj23igg0bWPv6bN478miOllpfzeSe8dkT97FB5XH4ycezQpeOXXMVA476M12Un16nnsyMAw9mzDU3MbtuIwcXldJ3+G4kvvySxw8/ihPvuY/F99/CjrF65IZNbOjWjcTt/6RLz25sN3xXREYWbKymfsM6/nvHHfRY9j2plauwiorYYeJE/AN2IFAQIuFLIuxs/ErgWIL1/7ibrIsvodAOkPK7zEnIPyRQf8Ug/uPUP3rgN+8B7bZ2Urk4vuUc+xOUtb/5zX+nC2qXvusIju7Wnrfhd2rOH7f9eT3w+4H50BHnDFrw1YPZIokrMli052iGvf02rhBULVnMish0Rl5yDRtffgWnSxe6jx7N/EcfZcQ5Z/J1ZSU7jBqFsHysWbacWX+7jLPef5vy808ha/KL7LrkGwKBLvTo0YMx3bvxr1dfpd+umiLc5bnho9kmYNHLyiJ0yF5EE36+e2wy3S85WQus0idcQtaaH5hx8x2c88wTPLTzrpx9+J9Y8tLrdOmez5p/P4tM1TJ6fClJ1yHDsBq6SMsi+ebLfHD/wxxQEfFEXbSYmq0V3qTRTtcMqVIIVt59B7mXXEE3K2B+n+MkfxmYV8QvBDUR1CYak7dxXA/N7fzb2YxNJ5FkJVm+OD77TVy5hnBwZ8piZ7BJvsCZzSVFv+aO5dEy/P59SCanU1pwwRYvpWlCs+o3mjjWmJyOCSdtT6ysXYElMqirHs6xfdf8mua1O1eT2/j9Y5Gp5ynK/xtl0YtaGKp+zU1mN05FuQeTSj5u6mh/js2oPhuLfSgpOKHdaZHoA9j+8TjOZFLyQYQ6jKMLPcY1XUrmYzYpbiNgD6Y4eO/PueVPHvtqam+SifIOxzmpxaxsKqVv5gmE8z0GvrZWVjWR0kLNMvjrTY/R0tCjLReqjN1qSIJLQlf94otX1sQ8PQexQwcFr5m1Oj7rY2zuj4/Nrbn5M+v6kZ15KONDj23N4f9PHzOr9lEQ43BSr1Oc/9uK1/wvHrwsuh1Jpx/H/owFjVc5cQtKpQzVrLYn1+5MXuaeHUpJ/xdtbr7m7wbmms510JfzHwj6oMG1WTViBP2efpqo41K/fjXr581lVMmxpJqayNp+IOu+/Jyeu+9G3cof8HfzKjY2fL2I7Q4+hLt2GcLF73/A40MGc+Aee/FhRgbHPvcctmMx86LTSe4ylH13Hc76RBODsrsw+5wz6bdwBWsOH8bhtzzIPeedywUP3EXirblsyMpivQtVn33KPn36sOLGGxh5/CTemTyZfY46goUnnELGyiXsfPEVKF2LrSkPZRL8mTS9Pot59z7AQbNf8eL8hg5Q89fpilGt1mabcrU1d9xK5pXXkWdZCNvHzF9Smja7YZUh6G8xUU24Wdzktxgw0+J7kqn+a+gxE8m9Cfh0dugPuKzBZk8s/yLGdfllUqtt21cRfR0hDsVVT1Gaf+oWm67BPLNOc0f/tPJRRWw5gu3Y0DiEM3ot/C26w1yjouoFhD0BTdCiuX8tdSjF+c1Z57/iLjPrXkI6R6DceykubM7I3srrpRn3sGKE81qz6SviTyPUSaAeRNjjTZlTyr2WowtvoizWH4vbgD+butDOSqm28vadHvZS6gCS9R13d5pIB6GdcQMQag5F+a01+JWxpUi1qFMSjp/blvLYXJMo6c/4hqOyvKQ9ncGcpt79uddLH+8lLOo5s7VEUv82o+rP+OxXzGFJZ4+fJbLTWVtm1q1HOt23SLL0S9v/e5xXXncZlnM7Us2kJN/LzP9/2Spr1+HIhykNXr/VzdQytl7lTiPhkEcoE6lxvcx3cTzhoJY3/p/b7wbmn48aceHg+Z/e69ePnJnNyh496TbxWL7w+clz61i7aR3d57zND/V15IbDND7zDO6Jk2DeXNwhu+PmBFFTn8d/9VVsevZZzrj6Kp658RZG7ncAy/bZk4OKi8jo1pWTe/Xmn1/M54mddiX3hGM45S+nkZSSpc+VUbNyIbteewM169dS7/pY98MqvqjexF/HjuGzhx6i7okn2dbNZvvw/kReKOPgK66jLr6Rr75fTHT03jhK4iqFIyyTWD9o2VJyP/ucRUdPMORWmj1ad7ARRwM0C0GNEAz96CP2eOUVD9xtP5FUYtV4fgadq1bacaVH6uC4ulylHyJwf0vt6auqC8naLBrjEqvLcSjho1GVM6nAo8vcWquIrwO5jpR7RguYp8RZ+CnHUTcwPtQq1DCrxqO8bExsh/Dth5T1TCzsfGehiWT8sVzqpSSLMmy7PZhPVzmI+DGGJ7oxOZlJPeuNgMdWg3lU13gPbAfmT2zMpXtGBjXSJUOTfkjFevcxunXzCDwMYY7yd5D+TLfVclyk/Zgh29Fgns4c39q+3Py49HWrHZduWdOQzpHtwPy5qjwyxXFoAhG39pktqmO1gLkhdbmIkvx7zK3agrlLJraYSFJu20LQ8mPtNkQ/tfloyQ4nN8YELYLSbBXRoShORqrXjDBFZ5YGc6U0o1rrpGiJOhy1FzZ3kOJYjm6uIdZERXk77IMvORTVoJ/V0zrX70MTQC66wfE0wHW9ug6etbFn1nUhM2MkWfZCPs2tNvKi5fHD8YkISfdSqpb+m8EjFPF4ypNizNPsaG7LM+nz87OzaFTyJzXW25aitWNJi36F0AIv+nuU5zO+WRxE//+UWD4BdQKW2IAbnNGuL/U7bqtkp9uix3pZ9YPY9qk0pYZzTDN5y6w12aQyh+P3fdPynOlu0DvDwWsLyM2BetkXW2mu95WML/RquX/M2p479idkaZ/a0JM8+zJcsZT6/Mc5RTS1u7SmjM0SFo259UwQnppbed3lWM5tBswdNcnUHvcO1rYwM6bf8QT0+9FZRR3f8fS13RCZx2O571PaVfPndzT9HCNqC9AkzDKVJOgP4LiOYaXUprkOXsTPIiTXC6fTb123Jbc2SKaRYNkb5Q5AqU9aNC6mb8jBDuxJomE+x/Xe5I3RT/xkbRsgmFVnwDy5OsSinSW7x54EUUwiNaKFbEafryV2UxkLODa3ylBsp00Ls6yt9bw6bmIImb6hhlL26AJNTLVV9ruB+YLhI88d8NknD2RmQtT18f3ofRnx6hwTU65avpRl/3mFbXzd+WbpEvY5/SSe+9vFjLn2Opwl3xMP5mD5bMpuu52LymZw2157c9OH86h6ZxafF02iW1kZfYaP5LHnJnPMsceyff/+fD+ngrUbqtnruBMgkGGGzbs33caS+fMYf99DvH7GhdT17cngcWPJ3VDHhhXLGFm3jtkPT6PkuLGUz6ngiOtu5pO/XsmIj9/D7uZR7urlvlmsC0Hy7fdZ+NxURjz+wOYVuuZYDejazV7/3KNYF11Dtwx9nsWsJvnzwDwS0wIJV6LUUlMu09YiNY8i+EuH+l1HHoXPmuYtL8RyLHZFyir8viE4vhxU8m2vRMjxCCG0RWJfNe/MW8FcyiAo0L8AACAASURBVNuwrHNRch7FBWc27/IWG85dbZ74in5aXWbl8XO3b99Yw1YltUqZAaBGBFktO/Py2J3Y4pKWGnB9PUeNwA0u+MVgXhGbgWWVNrOytYq4aDGarIBXuyylduF3Q6okjjuZ8QVnMj26PwFLSzvantKP0hSp+QbMbWt7lOhJOG9X5jR4/NXJ5FQjiqJ3nyn3Co4u1OVZHa08Ogmf/ymkqwn89SDSKk7ZLWCuRUV84pyWPrBsl8bUAUws6EhZ2hbMdQgiYfdgQu7GdmAu7O1M3bor/oKtNHd6BindVuswoCtS3UdJ/oXeO68eixWIIJ10PW0jyeRuRuClIqr5rdu68yUJ/szEkC7labUWMJevUlzQvuyoLHY7tr0fSmq1r78xbdMoMn2a4tMrcfQ+Ko9BrqLqY2z/SKT8xiiuaS+ClMtxEocxvvsSZkQfwG+f47GlmfPqaGB3MuWfsK3zkLyPzWiENaxV6MLS3ARXUhy6jbLo/fjs81q/FbGG+Xl92umNp9tUtrEXtr81ZJO0u5t+fqQ6SA/LAwwzjniEktBZ5r8NFao4uKVeX/NBbKQHpwericS0QuD++Bq6MLZ3A+Wx27DFpThyPJY6BmHtjOtcS2nXCspit+K3LjciP541UNM0hEk9l1ERG4AlvvFEO4yCoSeOgvoPPr9+tzuRTN2Fzz4By+qJK2ca0hNt5bVDsOXHho5VmxYtSbgdqWj1by/EjyWDqa3PYkkceTWlodtM2CZgaz0Hb1LUIUbljKGoYE4LmGslR13OaTyWloMjT6A09AIV8cXYYhBSfosQO5j2o74hlfoTNTWbyDf5Cq3664rvKQ4NaDPavP8s37QTlm+RWRBoGV0zB5m57n3CeftSHjsYn/UmUq4EepqyIqmqDGV0aWgGM+In4FNa6KY9JirxAMXB841anG2d2spNIWoIOH1I2G9hWyPajy93lhdnVdvhyrMoLXifsujj+OzTWsaasGpYl9vVbB7Kogfhs181xFHmHTbPoZJplIQ6cnJ0eHjvD78bmH81YtSFg778/F6fdGjyZ/PFnqPZ6403DA3qmiXfMv/FGYy55ipv7MiUoW019K3m/SiUo5PKtNva5s5dd+Fvr73N2uuupGrKcyzbfjvGzV/I9SedwpgdBjHqykuwfVnIhAsBvZN2cFM2AWFx35FH4XTvykEnn8KOPXvz3tuvM3zXwVhVm1jw+SJ6ra1iQPV6Xvv8Uw6b+xblBx5G+MuvcPNyDfe6ppbVIl5+O8DG557nP89PJazpXC2JkApL2kjLU3bUA0HYghW33kLOVVcT1PBnCypSrJ6g61i3xqbH+hFAywIeCdZjRrVMi4aUFExhRqwUH5pyUX8xa0F1b/nINZj77TntQNL7sJItsqJpbTrFnRSHLvPqMe0UicS+rW529ykjBCLla5QU/JmIVjszMqObUEaaslkoohMwf0llkKzRcpP6vlr4JLdFalC72W15N9gLEZbEdZ83u1KhjjcvPJmX9YvAvKuvK5Zfu3y1uIKuye9lVL20uXJfbPs9b5A1K5gZlT4rxfycTIZq4hnzmWjO9C7NUp56AaI/zD8h5XaGUrIdp7OHzuYdxES3FpnZ9Lstr+2O5TYTbwi9Os9pltDEgHmT9S5Zohwh9HuZBqZ+VjPi1VKU18pLnr5eGsw1PazQkp1GWKRrOzDHPhTkDjju4fhsHcv2XIEtWoRtuPm1mIfexQh7DbjBZknaGopCwZbnlLyCQMvT7k4idQoTunrMaGlrAXMWgIp4f7YcioM3UBG/D2E4/V8lGg1TUKDlLjPA+i9SvovFeUbMwlVaXOYFBB4XvfmADL+ABsw7cNx3CNjersWyViBVVzBykqtw1aPY4kaU+yqW3R2sYW0mUb1w01z/H2P7dIjH+1aU6mbEh5T6guL8oR0+xekbdyCglfvEd6AGGo3mcH4OZdGbsMXVoNaA6I32RhTnH0hF7G4EFxngdaXmId8BSxyMsKKMyyukIqpV0XYGEUeKI7DkPNMWV+yDkPd7pE6amTHjU4TzuXl2S2gO/XxPyrc5rJYmoxHWRlA+87sx9R8sXyHS3bnDu3bkOMYXzCKt3KXPNXr2ssAAbadCMTXfoaQGUe3dWwxC87U/TXH+aUSi+tl7IYRWZ9Nc7R746m8jvTP3XmK94Y5XspuJQSatngRS/wHLk401QK6brt+xOBZL3QQMRFirUUxGyWMM8UxnxCotYG6uo79bTQrV0xBHSXk1tpiHElpitv1YUnxEY8NRdOmywRv31nqQOS2ytxrMLTHN0AWbMWgvA9kdJb2xJtV6A+Zpciz9DI47C0vsaMRhku4RWCj8Pm+sKvED6OcnGyWqSeV1J1CjOWS1Noy+d5b3fs3C8P8GmH8xasQ5/T779MEMkyDWhS9GD2XPt99C4WPj98tY8I8H6H1CKaQctORSWphTe1Gy9JjX/a43IhmZfHH9FSRz8ukaq2HQtx+zUOQz/osFpLoEOK1nLy554WmG7HMUMtNCuk3UUkXI6o2UKZZWzKHPgP5kDhvCD//9kAwFz55+IrmykeOPOY0PH3uIUFUNjXuMYs/KmVTuMoRRz00m1HcgoT7bQyAFjg0ZATa8MJWPKl7gyCllKDuJnRIoK4Br2dg6tu6AyBCsuv0Osq64nEK/D4lLpcPqkq0F87QCULvZRqQIBwPMrFuNdHojOYOS0GOU1xRiKz2obVrA3OxCD6Qk9K6nXIT38WuiiqR0yTSr2zqCn+UT13zG7cB8Ja6r3eJ/NWAu1RNGFlVYcYryPBdRJK51uHfqdGdeHpuOxdFIXqQk5BG+VMQaWnbmtrUXqB1BzUJZWuxFTxx/MrrSydUZZPbdyph5Gzd7D037KSHl7sPRhfOYvqEngYDHKZ4Gc/2RNiZ2MO6wsvpepBr3IsN3HEJrvzODkpBHGTurXmmZXW9nbo8xTGdtwdyTztRiFDppYiBSnURJfns51Uh8CijNIHY74dAV6AVOqjZuAF2DObbWAO6K4mUQesHzAwJNrdmPpBrGhHxNWNNqaTD32Pc8WUVXaU9EfZuY+Z9RcmA7MFc8TyJ1PRn+KQhGotS1ZmUs1HUtdJbXKx9DazYZAg/v+hr0NLtblJSchM9aS3HII+hoa53FzLXaV1FuNmkRCg3mikpPvEfoHe+bIFYaVS4tX2lZT+HKnQ2YK6aSCp5iQiHTo8VMyK+gsmY+Su6OkkdSXPCy0QDwRydQXPA8RiddXGTAvLjQ8wyklQPTEpMzaxcaoHM52uzMPFWxDQjLbsc9nn6uymgJSpTh991Jyr3YgITuk0hMk8hoT8yp+O0nUaygOLQ9M+NanKgLSkxFqAYkmkf+LENios8zSVNmYaszaD0RB8ETFIVOpzz2NRY7GjAX9plm/DtGb/vfpjll0ZMpzX+aSFTTx5aDWEw46AFiZc06jwa2LZiLeTip07AsTZxyCYp3UM79zZSq8wmHhjWf64mV6MVFSdDLAUhbeawMixKPTpaLjMhIaeh73t6QQ02GBvFkC0lSeewFLCag5AuowHzjZocawsGQWZiXRzXYjcGVj2JzgAHztiJML0bPJyEnk2PHm3epT5n+M+QrQnskawmH2i9s02BuFme+bY3yYWV8IEotxudvwE2ONWCuNcgb6G/InqZHh0LoOwKx20Gci1JvUJzvacdXxrTeeS6I+1EqjKAPUu5HSbOsdPod6GO1q73nIF1C5RBuZuKsjK1A0deAud++xyjsJeSJTGyWSy2PFlGSX8nsmr1xtEiQ9iAEPencSLwaVP7/GTD/eOTw8wZ8+fn9fltv53JZMHxXRr31NkI61G+sItKvHyOffhK3ew9WjSthwKmT+O6Zp+l9zY18P6eSHsN3JqPfUPyjh/LGMUfx16WrUbWNzD/yYJKLVzBk3vt02WFnPnrwcdauWcy4W+4iqRQBt8Fo9cp6GyvbR2OinszMTDPfV7/zFovOuACxpop+V/+ddXU1DPj33bwVdyhZs5ZNX3zDa/fexj7nTOLp0y4mc7+92HHPoYz966VYtp/YSxX8d/JzHPFCGU2WIMNJ4WpGUb3gdBz8GZlmVbj0H7fjv/gKegmB3/IxSzqrira2zry86nAs32Sz6wY9sTeaWGA4uD8ztTaszKEo2OpxmVlbg3RzW8BcA1dVbpaJd1VG/4kSf0WI7ygKDuJoZXNinWNWOY1yMFliWXswF3GU+4oXN5avIcSHCHENLn+hNORlSs+oPg+fdX+nYB6JLzQSgxpEtetJW0XVGwj7EONmt60TPB3vTsyRlxLw32leVGeKXW1PqWgG8/VNu9Ej60uz6m0b40zz2bcF87biEeaDii4DsT31yWEc390D0EhsWrPetXazTzAr6BYw15reyW0o6raGF6tuwm9f3WlsvSK6BqF3Mak8irrptSmkE+Ck+ic+39+2rNzUiXZyWzCfsmk0XXz6neiY3xyEGmMS4LD0v9u1A/MmE8v7rAXoApkVSCcfxzmQZDC7JeZZVj0H2zoS3MNJNrxLIEfvyjwvkuB7ijpxebaAufEOaTep3pKkCOcf0A7MJX4s0mxam710tQolVntgrm6gOL99QpJeiGpgTCRymdC9rj3wVD+HZR3/E2DuAVfbb2VWbRWu217AI33hithLCHSS4kSwT0egJ/1XTRKh3n0nreEETDigjqK83BbRmM7G8g92dy7I3cic6HakRHP/iE2Eg3rHpseDtyjXYG77bkTQm1htV07aVi++W62iegrCOg5LncK4fM87EoleC0Y9se3O/BjCoRea9QO+Ranvkc6n2L6jSchxTCzQSnAwM34sUunKipsoLvSystOmFx+7x+YihAc4aRrTsth4bF5sJ67jfSuaZjqGa9/RDOZ3E25WTJweG0FAa6/bn0Mq2wNz6zRK8jwBI21G68DI5HZizZuXtr+kwdzypRiXE2j5SdM662US8hAPzNX3FOe3d9O3cArIo1ryQCqibyDEIWD9E6HOANGFRDy709yVlgS4NmAeiVaDyDdgnul/AannijbzcrqBFfEIQhUh5VhKCjzRq/Kax7Dk6f9nwHzu0OFnDFn49SP5VpKGlMWiA/Zn1Juvo0VDls97j1cPPIRDXpiC7N6Lb0qOYbfSiVQ/8ziZF13Eio/fpbBXbzJG7kPh3vvzr4P/zJ3rfkBk2swpLaFfRYTCac/RZa8D8XXNZ/ZpZ1E69RkanAay7AAq4dN5ZzTUNhHIz2Td8uXMueQiJvTpxtR/PcakSBmZBx7Ka917UKAkfWfPpMde+3D70BHsc8HZHHTe+UjtVlm+gqceeoSFr81hiHTo/sNaeoweychXX0VHHHUljM/EsPQbSiFSAayAYMmtt5B93Q30CvghlWK246wKby2Y60tVxl9CKa2ZO4mj8p9tGbiz6qpxnXw0t7aOxZgPtKYJKTO2AObjUKISf1aYozIqze5gVr1EOi6NauBPgjnqFSz7HhSvUxzS8Ve9qtQLjUmdgnll/H2U2hslJlEc9Nqdlug0YG6fANJPwrnSxN3aWiBjMkKu3iowj8QaDMWkrOuKnbfJnJN8zceECR65eySu4yPtd+abg3lFbJFZTUt1KiX5T5mmVESrESIdM98ymM+sGYOUs5BqDiVtMrbN80YXgNjFiIQUN9cvV8a/RqkdaQVzSUpq7vv2VKtN7tOc2M3zKqStLZibiSD6IpYY33rAlsCcERwTagVzX+AjbOtLEk2nI3w9W0qv0trRbRdDZdGr8Wk3tp4mxXSKgs184c13/bGYeduduY4BW9ZhZtHjqs35zH/AZ52/RTCvbHb7uhnbU5qlZV6hbM12lPZeQfnWgHndD0inD8Fgq0zuzHg9UmW3W/i1TLrRmKE4lqkDKek2tx0vu1IPUJx/vgdgWq0rL5OZNUZE3ozlze3oAr1T1eOpAiG8+LVegOV9ls1BBzW1A3Of/xKU3AE3MYDSHl4fzYoPYmxwCeXVt2NZl6HkdIoLvHdQHv0CS+zWDsy1y7okOI3ptd3IkBtQVOE4T+GzL0aJf1McPMdrT/W7CGs/pHMeJV07l1s1Up52JSgbJb5HOSdg2fNoG8uOxDS19MNILefrm9YM5l8TDnku/xmxq/BxM66ah63j7J2AuUcXvRjL/oJEqn25opQuE7ve2a5bW8DcchmXl5btFczUYO5LolJHbBHMK2JzEByJw12MD13q9UV8DUKLMYn7sTgRpUImhJFOqItU7Uy4UNNZe4maJpt9C2Ae8D1paIzX2j04u1kgZ3Ys38gUz4rfhKv0wv9CSvI9KecKnavEkP8zYP7ViD3PHzj/0/ssnTIrBKt79WT1sD14sqGeiYcewu6jdiPhWDTVOuRkZGOn6rEDCWr9mWS4CVI6Hh0IkmqoR3bpwvb77seVRUUcfsQR7LzkY+IvvsySQw7hqGenMu20Uzl+8jMo5VKTdPEH/GQ1piDDQiZ15pYNqoF1N91JdMlyvnOi9Kprov+KJTy1/AcumDyFWQ/8i73GjKHrRRfh0yHXDBsn4eDL9Bt+dVm1nlVzXuK7Sy9lzpBdGN1zW4oe07LVkJmZjS40d/V5lmDNnXeSfdmVFPh8uvKcStdZVfz/tXfecVIU6Rv/VoeZzTu7SxKQoKBgzjmLeiKwAUTEnPXU8zD7M6F36pmznjmcIGnZBcWczuyBimBARBFRJO3OzOaZ6a76fap68y6Kd96JuvWPMtvdU/VWTT9Vb3iefwfMlXyC4vyW2s2ZsQewONlo9XrJg3FCOps8UKJqcrO3PZkHYC5kkKzyU8HcxMxjwUsrzT6Aen8TBMEJvbMEuBmVR+JYk40nQajxRg0t0L/GnMwtkYugBKU+NjzFZVH9A7rXJDClcrdpjpl3djKfVtcHN9UHJftiiVLjnvvwA5ftdngO1IGGc14yAiHKEQTlZD90Mi+t3BPbetPEEH3veBAHYokTzH1BAty6wbxJ99qXzzO6XQLYrPhRKC2BqiBEEUlxrBmzbtrNLpydQe2JUq+RigzDqSkAnT+g0khF9mmTDa3vaQ/mwWd6A9OUoanj7zt2PJm3A3PX/ZCEP67Vaeh6pNodS2gufJ+iXIfS6NlY4s/43mEI60yTZOY4lYzICr6rqbVks7+BsFrp1/t1KPskhNLJdjrufrmRghVWA3WJTfm820q2rjwc236YZLInbuildYL5zOi5WOJm7Q5BcjeWPNhskqR4E/xlP3oynxm9AktchU7M8uS1WOIYE+PUoY2i3KAyo3Vryg1p2oTNbpTL1CCcoJvJhNdzoSdWu/JnV3+P9Hsh5QOU5J+Krl+2eBrEAoojR6HdrJYI8gmUmo8Q29HEm976ZG7Z1Qimgkih/L+D2Ntcq3if4shOzUp+Suk1tCnCcOK3jZk3g/n33Qln6NhwjKJIXvOGRHOXo8JoCd1AjKSjQNGU6LaEhT6ZH4JMRrHcz02MW2+Cm2R2pXrV8LUL7e0jCEO0iZkzBSG+QKGToSyU2BXhP94pmOshBAp8+lS0O6Nz32Vm5VZYOrfChK/a8hi0iZmL75HqToS6BEQ2SjyLpeVG13Eyn1o5krA120RzrYa98dKON6EeY0ZxFyi9sdfhoATSuxtsncQ7GMXLFEeG/SiYO2yFZd9o1irqQRD7gtoS1Dxqqw4mMzeo3lD+IWAf3Jhr8euJmc/faZezBn8w786QK2nwHb7v3ZOPdt+bUbfcjtujG8LWeSOZJsRim5wkEyHHMgVewQFLKYtURQUvvfoKFfPncvgJZxHadGMqlizmxc2H0ictwkZ338LCB+9m2D33k7PFFtR+8z2hvj1wXZuU72O7mSjPw7E9Vn+5grcuOJf9PRf++SxrUz7dp01l3jHH0nPzLXmvRx6pjBx2PeZIth8+EilS1KUaSLfSka5D9YwZzH/sMfYtLWXFcy9z+503U+u4nHzuBXy7+ns2zy9gyKF/YPm1fyXn0stJt2ws26bcS/00bvby+C2gJtAezPWCaIrVtX8ZdQrmsRtQ6BjaMIojL/9bYF4Wm9Ki5NT6S9eVzd4UU2/XwaY68/K4jiOGg1iZWeGNF9pbYvHJOk/mZTH90muluma/QFH2ISY2uX211vTu6L7/ITAPXia6/E8LSbRvDyLEusG8NHoltpiI6iSbWz9pVvwbOtu8Sf924vkXU1C9FmkWf+P3muSYeuKJHTm2sVSpqUedgblO1gqH9Glf/2jWH8wPy9yB8qoZINsKp/jiKEbnanU9HdtvG6sU1qcU5rTlG/jBOnO0oI+W532YkryTKItpwD4wSEAMkkTN3Eup3cWHrRPM9fjLYv8ySX9NTQiJp05FGFnWH3azm99K9ZdIv5WSl5A0JIc2lxK1AfOYfukEAGW+O34PQp0BBMAYPE+ZEInWk/caUoRDn5h8leYKD5OcFaMwJ49Z1XUoP90AX2Hu7c2AqH8HrntIs5tdixdpARizqWoeqPZgnsLoggdpctN2WKKt3OxNYK5Puy5axjTo88zYX7FEY5Zx4wOkupqSvI5c9OVVr4PRpW/VjcaxTK/cG9d+vZ3K3msURfZvB+Yt9yr1PsV5O1FeuWidYD4zegKWCFzvrW2ok9aKI0FiZFNrDeZt+mjXUZidyazo/usEc319s0ejnSGbstmbQoTNU2ApEt5IxubP+VEwH1vwHOVRzbEQlC/qpj2PSS9w65dXvQpyvw5T+GtJgJu3/fZnbP7Jh/c4OtTohlm0y95s8+oLJJKKsC2QVj2+9pTq8J9K4uLiKw9LuDgmi1xRW13D0ZsP4crbbmT7I0ajTGKcThJUVH+1lH8N3oL+ePS9eAJ3PPAo51/6F2666XrGPTOL/lsNxrYykEgs6rGSPssXLeX1Sy9m4OdL2Gn5cuKuSzKVomrfvRg6oxwyM4mvXsPKxx7gpjff4eaHHyE7onNcXJQTYlXpVN6cNJUx06djGTdxkH1bE4vx3ddfE3tsEn95+Tnu6deTbs++ihOGpJXGU4nU8vHS79dhMtf1QXnsYoQ4DuU/TVF+q5OPrur9JMTWvW/CsbczamG23UtX8tOQvIhweILp08pFx3LaTilKK8fjuCPwU9caycXDp9kcO/wJU0Bfr84hi+mG3i6ROItQ6F6UrMfz38N198Pz5lHS+N36OSH3ZKPMlkq8gKuf6VdS3E5NS49Hg+tWFWcRCo8i5S1HUIVjb0My+Shjuj1mhlwavRrH/oNRHkv4z/LJbX+DfS123EmXQCnqs0YyVrSNk86oHInjnmXKyzxvFqPzrmo23yNL08jN10lR2+J5n+CGhpqJSSa1atUMM1GFOZ2BNkytPJM0twjfW4FgKba9L37yMazQWIRIZ1T2/jxV9yS+D8nU6aaOe8raEtLDY0j5r66Txau08hJC7sGk/CXoMhWbHZDeFRTlv4Hub07eVSZjHmrw5HS+y7mfP4lGecZWC2NW1aLG02CLopmxYezCAHitckK2TtjqSdI/F8EEbMel1ruYo/IC9/Ss6skI+wNGZQSnOn0CkjoJzU7iqbsYG1lqPtcJcVtWXobrHA8qGyneYUFOkanbbd3mJLfDb2jH8KZP0P4yhFVivAbJ1FGM7R6QaUyvHEfI1Sf27qTk2yT96ziyYDllUZ3ItyW+vLfZBdn+N6HV25CFIFZSI+7jhLwYpWsvww0diOfNpSQ/cJvqUIZuhbnt7BTdx5Tb+WoFdfadHaoPmr6vNHYPjrM7hVlBsphu01YPopYaTmhU4Xuq+nNS/gc0eFcxvtsiHq/uQUZK50/saTKyU/4DlORqr5EyiY8NVdMoyQ2IVErr+qJ0yV3ew8yu1ips+SS8G5rrjCfpMkmpE97WkLTubavWFzsC19blcEl8+Sy2KESqBQgdahO9SSRuM0Q2Jvkz/VZ8uYbRuQHb4qTVgwnZpyGsNDz1d8Y1qii2t7NZF9HjsG1dNtoLwRI8p5jRmUHYZ9raPjjOGQhrI1L+44xtlCWeUXMkIXkqUk1Hyp2w7G4oNb05zFYWew5L9CelLmNMpGNdvN6YpqXfhPIHgVhIffJGxnVSa946Zp5InYZrDcOT7yNfvN2E10ordsNxHkGp7yiKDOtseMyInkPILsZX1Qj1LZY1BF+VUpyrq4f0u2A4ttD3LqdBPtTMEaBrxKuqF+qjNYW5AWCXa811zTeuLmR0blAbXxrfDSUPN2u1OnonJwxsqdMvix+DY52ApifRVR22OJCU/wqj83RG/3q1X6w0bcF2O5zab+EH92WHoNpzWbzH3iZm7mlw1TK1GuX9FEknbEjW0n2B8FOosMVXb7/By49O4su6Oq676TZUT70+UggpkLaL70nCKsFX199N9RUX0MdxqUnPx7LqaFANRIduw65vvWfK3RoqVrF24UISM57l27/fyeA0ixydtCZdViRq0I6zXo9Oou+R40wlbIIGQth89u7bvHvnA3TbbCgjLr3ISOiufvJJ5k1+mkPLHsdK2HghzcUucS0fIVyElyS5Nsq7W2/DnlVRbD9FvZXOC9jLi1M16w/m6zW1XRd1WWADscAj0QHkWzreq8vebJ2AysjsX+zds4FYpasbP6cF1pUA93N+xwb+rF/sBzV/x+3PHrp46R2JmjjCVkT32Je+L79kUn6kL0gkkqSnh8xmR8dmhC7z8hKsWvk9Rw8axKSFH5M/cDBueuBuV5p/w9ZgK3DsBrx4DSWHj2fm/ffx9PkXkF9ayh4FvQx4h7bdkfT33yU1o4zyP5/JgPp6+idT5Ns51NeuRRZYvLzW48DyqdhbbM/Ze+/FI9+uwJMC2xU0eFVkkGY8al++/TajCkfx7NQp9K1Yw6f338XWr72H0BsC/fay6xF6DPVhRIbL+8ceQ8HkKWiuxoRlEwl3Z2Jy1bKrU/I/pwXdwBdbV/d+pxYorbgcx73ahEgcF+Kp/DYny9+pWbqG/TNaoAvMfznSmNJRh+7Z7YXXn99bklEra0Wlm07lYSPY9pFHEWk6Rp5GQoCd8nFdyazPPgAAIABJREFUgUx6/GX4ofTcaz9OOXcCtqYu9HV5Zir4r3F1a3pUiH2zjBvuuIPrb74e6Wnvnk3y8095f+zxhD9fSFTna+XkEmmooq8VIhOblYl6vtEvGxsKDtiP/g9OInPjnviexer33+X+o8Zz7pvvkJPXHT8sNAUGmo9J2Bapr5fw1kEjGbL8a4STYq6w2Pzci9h84lX4qTosS5PcuLxxxilkPDGF7UO2ZgtjdVZ23T+TqcvH19cHFJxdrcsCXRboskCXBbos8G9Y4Bc7meu+Lr/+r7u4F1/+dm44bJP0qbTTiB02jKGTHjdlZr5IN4Ilbzx0P9MffpjiEYUccNGF1DlB5UFmst5kwhuvuBXC8SC+aAE3HlTIhW++SNqAfjjaN641MWyPa0eP56yJE00Z9auHjqC3LRApiaqppdduu5B1+23YMyezJK8H25/+Z2y9TwgpbFvw5aRHef3PF1Py6cdk5mleC01OBnU1caaNGsbQBd/Qqz6JTy2+I6i0M0id82f2uOJSk7ux8E+n0e3RMgqET8qrRTku7/l8fHAyufW/MW9dtzRZYFa1pmfsi5cawej8OettGE1BmR4OaDhHZv7w72BW/DCkfKu5LOWeZXlsXBBkoI7M6vze2TXj8ZLfNJNMzIrdj2MLHs06nemtuM7Xu8M/4UIt/BEKPYfvxymO/DQVr2cSc0kld8JPtdS9Nn31tE9CZGxyJMnU05TktK15bt89HZ/NyD6EEelBHsSvtc2O7ouyXsMNL2F42uCffRhzqh/A8xWFkVN/9mdvSA+cVb0/lhqPZDGFOTduSF37rfTlFwXz588/P1NNmfLiTmurdtfaYikrRYVS+EWj2GLSk8S//I4pt95Gt7DNQRefR3ZuDjg2DVaQ7JxWn0K5krilOTIETmUVt++wI4ffeR+bHfYHkn49aU4IT0JDfS1Tr7+Jk/56NcgEXoOP6zi8Wz4b/58vss31V5OV1dNw9E/641mMveN2wraD5wpsy6Hun6/zwX7DcC+8jN2vuwyZqsWywyxa+ClLnp5NXzeEpRNx0xxql36J98DjZFx3C0OOGce3kybjT/gTAxwLW1is9iUf5ubOdcYfuffwO+/smNT0W1ld/4txaLlT5fdDieEU5663KAFa5CLbjRvf1KicHwNziZT5zWCu2cbC1Z7JvO6MCEILKoRC1aZ0p7Ii3SS6lMd0MpLDy6vTuHPwf3fOp1ccjKu5nolSHGmk113PyZhT/y9SiZ1NJnlRblshldLo49i6hMtaSmFOqyzwTp5dHl/VSCd8M8V556/nt294l81cs6+hA7ZDSxiZ8fODualNJ0VhpIXoZMOzwn/eo7Kq8xDyJsM+VxzZ/z9/YNcT2lvgFwVz3ZlXp03LWnHk+Gn7pGUN6+aldKEa0bBgfr/NWdN/UwYfdzR7FBejbNsUpOmkOJ0prmPSmoHXF0kSuuxbCs446hjOPHws2xaPJuVrEJZY+uRuSz6aUkaoeze22GdfvvzmK9SyFTwy6VHcb1dSMqaErU8+jmPGjuPKCRP49OlnGDpqJN369SYtPYuq+R+y6KzTyczKJvOGO6ivrmSHEYfSQD1pmuZauwb0i10XlesSuoYkX5ZOZd4LLzLikIP55s8TGFRVh+tLFjlCRo8oOXyvf0zuqPfctT7XzwLXr8mmQGdnhyroI+ajVFswv2tFfzZKOw1E/TqzQdcXzK+L5dFXP99PkmWfhpKeyQiW3rfNYP7Yms1IJuo4pe+3ZgC6JGxWfAG+/JCSvOPMZ7PiyWYwLxiUahbzMEpN0aFaM4rj8nT5SouSkq5FVup4lHiNMZE7OiiGtbfWfas2xUWR4QwirR2YnzrP5dBNTkCqzajxHue4ngs6NfYPgfkzFTkkbV1adjSFuYEXZOJEi4F/2sr80DLYBuS2ID7Adb9D+k+T/K6AsVsGynR3r86ip3sS0I+ovJVTCgJ7rW/T2dRKbg3O1OYM4fW9d8LydG7dOFDyWlfTghfIw8Cea0RAdFtfMH+schtjg0y5kSn1VCzHFasQIo2o/ZTJkn9R5VIf09nSHkV5k0xWexOYj8rVJ5SWuX+4ujuu1xvsBo7J6ciEdv+azejh7El16g2O6bGkzZBu/CiTXv0GIWSKoxuJTdbXTveu7EHv8Ajq/YWdZ41Hj0XJbfDVtGap1zvX9CbidKcm8T2Wk0+GHebbqm+4pL8WJgoqWLaJn4vFjQbMi3IPaDPWR2ObYqssGmTFT14T6zuu38F1vziYN9n4+f33OLXPG/P+voX0hXR9liQg85TT6HP7rYiwo73wSMfFkT5S14VbAuG4NCQatHYKc666hv0vOo+sNBeh32iui+eDlWzAzkpn58xM5lbXsGzFCh6acAaHnHImO+y2K244nUTpDGo234qMwQOJzv+If82bx5BBm0Ekm7z8brx2xkkMeH8+gy65hB6XX8FDp/yJvCF9KDrnHCw/DRlSJk9P2QLfF6SlfF0pzeKjxmE98xQ96lNkWa5akkwKedKJI7Z46KH1dwf/DhbhTxpieXw2ghEGMHXTldT6bNN0Mu9QDyoUc77I4v6dNCtcS2sCc13HLvkeIXqaU7ovL6YkErgBy2Oan1rTdbZrYjeEeLeDMp1lxRiVnc8zhCARw/caSKVuNeQkbZpaQVFeH6bHxxFicstYLEWKLRiTs4jy+NOgDmu+Tb/odQ11E21u6+c9Eo3QzVmLr5WIdLO0UoWOBAUn82mxAwiLl5q/R1+ixNMU547sMLRmMFdPYbl/QHouwlpJYc5GlMaOIBx6FOl/yKjsPZgRH44rnm5WLWt6mPQmkZaVgZSH4rEZRRnLDeGMY93etg/cS3Hkj5TFdIliXwTPIrSAje9g2Z8wKjso8zH10dYik+Xa1JSYS3HuLh36f2s0wib2SlBzKcxtqYvWoNme6rPp5mnL0wnnRJuFdMy6suMUZkd+FMynrd2FcOidZvGelgmbRyBr3JM6uS3j8xdQXrUHyLdw3CieV2WIfFo3xUUUR26gPP46gr1abGXVsyo717A6amDcoUoz1QVKZ7qFwisYnt7H/P/MqBZ1CTaQZhyWz8qaHEIJSX5BvakFl+prhNUvWO/++ZTkBWWETbSmzffaPoXZQUxzRuU2uM6HbcaphFa+25XSynuwrTOaOeab14F6hAW3n8wO5/ltKYqNKtggiiNfMru6Fuk3Cv+Y/s6lMKfjvHaY6K4P2ltggwFz3bGX9tz5qsEffHx5dy8l7AyLRdU+6edeyOBrr0ZaHikfXCeE9DXdrodth008/LOpM3nzyWmcOOUfWGGfmgaf9FAGQgO+n2Tu8//k/VfLOO262zlh6BD+8vAD9NtnV/yky0MnHEfasuV8FY8z4cnJZG82BDvsGDU0Laetya/mjhxJ7YJP2HrSJPJ32YpUXYjJEyey29FjGbLdLnjCN8lw0rZM3N5bvYrXTzqegW++xgDpoY8l36eUbDhu7PFbPzSlhX61az3+NAs0kUgE3ONrsVR+oPZkwGk4Uu6OLS43rF7SvwDhDgH/TPPvwtz0Nl/WBOZGLrKRTlNvEDQ/QEN2GHf1xoiwPvHo4MlKEN1MvWJwcQuYG5EMIwKRH/DKqwWEIrsYdTjN6OXLG4zKnF4hhv7Ukih/pQHzgOFKZ3Fq+VXdv2yT3DEq22VWXKtPaWVlTd2biW3tg+/tSUnBOx2MNqtKC9BoN22dqfUX5Bg3kQZzK7c/Kl4VKHL5z6Psf2ArzQyYgbS3oCQ7qL9uas1g3mSTwLj48iJsS9elayW3f1GUsytasStgCtHazhaqUQLTCb2GlNVIbyRJ2R+8ShN2MKVp4h8I/x2w7kIIhxSbYatXDJi3zIP5P5IyYur2A7Y1PefvYRmWvPsDZSnnIIqy2sqv6jublN88jmBMZBozY6djoUVKVlMUaZHTbBpzefwrUANR6luE+iPK+guCbVGqNBAkWYeb/b4VGWyUrcFIP6miUX+0UbVMtIC5VoAbnbesA5gLsXEzOBqlQEP9quubnwi8MPJ7EFqDwWkGubLYV0Z0R881ahVCS/Eab9Cl+HIOjvVRowdH138XGAImxGqilf0NmLdf7zoUNCrbZnZsL5RmeDNPW4pCC+pkYLGSr3MH0C/eEHD+y7ewxB0ow/SYQ0rpWPhYA+ZBqwnU0dCKjYJVS0L0Hqp/j5raweibmvIl6W+mK7eNOpyuj1dWBULq7xQ0qOMY106g6Ke9KX6XV29QYK5n4Knttpk4dPGXl3VP2bZrJfhcKfIvu4yNL7oQvS/XAK0Lzy29vpXPkvfmMueGmzjttlsJDexHhfQo0OQ6wtFvNiJScs9Rp3PGE/fhv/wCt0+4gHPfm4sdDpFIpLjvmqs48ZxzWDTlSb646BIOnjuPgq21wmEK5YV59ryLWf7Ag5z8xguw3Zb4TjqO71Lz7XIev/RCjrvpVrJ6FuDpzHu9xVi9irdOOYU+c55loBMi6QmWhm2/Ydge5+/81Eu3/S5X2c816FnxpSg1AE9uy5j8BTylMvDjGiQsUnI4jqWpWvUOTL/gNXCsQMhRBmhbc4vr/jSDueZoT5UY3ejyqu9A9gZnG/B0/L0PnipmTF5Au9kkN9kazJue+5B2/btRo7qVk51OvErrtNdSmBuw0pmYOQ7f+Ln8qaCKsqjedFxNE693cI1WnwpEcSxxPVYjY5RRzMrTVJ4tbtgmmwau77h5IRZFND2iJqyYBuJwA+ZKPIql2QI1CYbzCUrLfWrmMXUElvMoo7ICitr2YK54h+LIHjRtoBRfgLwDYUR0/oWSryG4EKVmNpMDlcc0V/VQDJhrjmN/XwPmIedmkGMQ4hOwdHjiewR5KFmI5FoEmtK2b7Oa3syKCQHnv3oTxVlYYj6ItQjrfUPuYpkC1mORvE9JZKcOy2uWJszhevN5RSqH7mlvI/2t8O19GZ39epvrNWWwliXV9hNaIlPUGNIQSx5rPpOpQw2Yu+EvOSx9UJt7p0dPwBVaKe0LiiManDQr3fsIdoAfAfMRmUEug9nQISmKBJvS2VVLkXIAVQ1ZHNur1qzTTDuKbVuMytbUqZpFK0VxbscY+5z6f5JK7NMmf8RQraow0cr0ZjBXHEFxZBplUR0G6IHHzriUo+jT5nfy5JreHNl9BTMqJuDYuuKmAmHPQ6qVZiOGfxTCfgMv9bEBc8uqYFROQIVbFr0ZIc7V/0dRpISmmDliPkW5TSptWvrTbha7mRktCaiYG1nbfq73xu/kORscmJt1sMWQa3dZ+t1FPVN1liZd+TI9i27nnke3iy5EiTQsRyFkgmRtHVfuuj+XPl1O1iY6bAoJ30IfZ1JWkpSyCXnwweTp7HLCWEpPP4udcvPofc3VOJaLqk8gMsOIVAMq6TGnWw+6jzuJnW+7jiVffMqK++9h0UefscfJf2Tr47WsdsKwbOp8FRFyqFz0MVPOPJ0Tpz1FWl4ele++w6dXXkaf1/5JP40pluD7UMhb3LfvPcMWfar5qLvaf2IBfULT8YzWSlez4lrjuR++OgDHfqWD67vp+zTtZ2FkXvPXN7vZNZt0tmtYzEqjj2CL4/H883Csq41SUqXdgxOz15j75tQpUtrP0nQyb5cA18THvaouk54ZWrv5h8D8VYTYr83Lsyz6DxOP9tR5jMm7hfL4O410proI8ntW1Q7itN5twwXllX8E626keoSSvBNNP6dUHNwcMxfWZyD36NTswlpAYc62bf7WdDKX/tWUFFzJExV9yXKWo6SWpL0Ly7q0Ecy1a3w0nn8EYwqmmWfMrLgKy77CgLmX1HztWla3PyFLy6R25DvX9yijPLalAfMGfyzjCqY3g1woDZKJe0AFQiDtm2ZVK8wJTvTtW1nsC4TWwrZXo3x9um2rnNd0/bTKwwhZgVpV+2bZkEocZHTPHXclIzI3anNJWfVfEL4WnTmGEblPBDao/GtgIw3m2tugehlt9vYn83WBeXm82mjctxb+mVWl+dS7m2RLDf62s5CRWdt06O/s6m+Q/sbtFAK/xvf6E40GYK5bpZ9nmPLKKu9GWH8kIc8irMFahToVmSmPPwHqqM7nQHyN5z9rwFyqFynJCwSXdAvyAQJlvfZgXl6xMTjfgFpMUSSQbw3u8XFcixE/UmHSaWd+3x9ukGCulHJf6d373R1XVe+QY/vU+0m+yghTcMnF9LrwQrMp9OJxZtx0DQP2GsZuBw0zbG5oj2nSRoY1Y34K11JULV9B+bRSjjv/bKaMP579+/ajx/XX4fs+vnbDWxau9PG//5bXN92cyoFb0L24iPe+XswAPA477xLSt90KTUpnSw9FGKG0pK85HvDRlMdY9vYHHDr8MF46ZjzbphronkwS8h2WhUJy/iY9Z88fe8zoiRMnNvpzf98L7j8afXlMn6AiyNTmlHRf3PjjD/SkpX8wjqs11iW+HIbw267tkm6vtPnuzsC8PKrpbm/Bl1q1bYKhhk3JfTg8/w1z7w+dzIO/a3rGMCtrfxzMy6N3GQ1lrEsoyvlbAATRb7FEH6Q/lpJGUCuN7oNtv2hiPpb9AqOy28bwy6L7IcSrhha3MJJrnlMavRzbqJpFUczHYn+U1OpaLZsZfZ1lraEof2Ebu7QH86ZxS1WLkrc1g7n0p2CJW1DiA4pzAzGf8thKEyPuCOavAQNR8myUDJSmmpqnvsN1NT97RzDXBDO+nIjyJ5pwhZAa+FvdK+oZ20nYQV9h9MLjumogiPlqYNYn2/ZtRmwnHOai+BLltSsP07emfHMy7wzMp0b/RFjoPIA3Kc4L4vPlVW+D3L3xZK7j2luR5EDGRl6hfO2u4LxrYubrPJlXa2XA3iSqWuQ2tciLJUKm6iIIbdRQmJvdPBSty6117p+qfR8/tQM1/sYc3ZhcOKuqCqWym0/m+qYmMJ8VOwXF/STlNYQsLdDUsw2Yl8aPYXTuP5gRfQhHnIjS851qm+8jnSqEPDGImVvfUpij8wSgvHIkaPESMZui3MLOT+ZxaWL6OqykW1l0O4T4EMvWnwXz1tXW2wIbJJjr3n942mmDE0+9+HL/las2LrCTpITiGytM9uV/Iu2QIla++z7VDYLdzj4OQ3Kuj+WebwRZarW2QUiRicclu+zG6EsnskPhCOZNvIrY0q84+NHHUDo3vsGHtBBC+kw784+En3+RXR76O1737uT37ENtvJKrdj2Quyq+Ay9pNgxG1tSkDOtwvWafU3z+t79i3XQHBQ0NhL0GLMfmu6RixaYDHthv8eLfdv3oei+1n+HC0uiD2OKkQClL3IHljwah44dBzBx5N0IMRIk3KM7dB83b7ViPgIxTnLddmx50BuYzo7dgiQn48k7Dl26hSQJqSflXYYnTsURjOVbrBDithMQUpNSqan0QYiUrazf90ZO5eeEZF6tmPHrWuPeNcpblUZjjUhq/DJsJeN7F2NYQ47Js0pBub8rgOfpJWq95BZY1PlClQm9+DkJo7WiRpL5+H+ye8wjF70JYx1Ob2onxBZ+0eVx7MDehjKpas1lOpa5pBnMTM4/pn4OFZTWY/wZxew2c2s3ecjIX1sG4PABC0z1uTkx6ZMu/Y1sHUSN3IAMdq+0czOtkD0K+zknwSaiDOCLvVWbGbsQWZ5NUozg88sI6V9aMii1x7I8b//5yp5zcgXyl3oQJPP9SRudfx4zKswjZ1+Op2yD1wjrBfPKKbmRkrjFkGHo9IvMRolHFUMxD+kuwrHHGq6J8rS9eiJLhHwTzmbHrsLgYYaeQcgaWGIaSWud8AUWRbSmPLgPRD6GVwViAZWlu+hBSnIj01mBrL4PQlbozjOqdYGMUlcSifTqczGfHTkLyIL68DtRX2LaeI50A8DyWtS3S74OUn+NZhxISOlbvkfCGM7bgRcriN2OJM6nzRhPisFYx88+R6lNsqygQ+mmUDe3MzV4WW9qoYLjWKJAF6oEuCXkGsa8eosegj1GyjJL8i3+Gt8dv/hEbLJhry7/7zBM5tROuKBv0zcoDeiS0CFGYxckG4tIjy3GJ7Ls/sSH9SfUbRGbvXvTYbBNCW25DKJyO/nXWfzafh3YfzoU1a0gqcOrquffGG+iZkcFmWw4lG4e1q1ZSsWwZ1V8sJrzH7ow643hDDyt0YogVYtYtd5ImLQ45+wyUo5ncPKJvvMlXXywmVVNDjlBkPzKZtGVfkJlsMGx1XzuZFUtGjrpoxOTJD/3mV9D/eoDl8SiojkQovgxIY8rjQRyubaulKNJKUa1VzNzsHBvd7GVRrYZ2knm5jc7/P8pjOrGrrbynee46stm1apdvbcSa6pr1AvOWuGJjb41S3DEU5z5BWXQ5QrRzIYt5FOW2qIQ1jbG86iKQwem+bYtSFMmntHIOtjW8zZ+MapN/PGPy2pK6tAdzHTdND30HSgtAXN8GzIMNSQ1CZAabicaQvlIPI4TuZ+BmH5v/DeWxj0CXrrVqOukr4R+AK55YJ5hrd2t5TCevaSGRlqaJJlL+3xiTr3Xf193KYjEEufhu72ZRkPZXT40WkWaVNfe/6e9SvQ7eFesEc31dWfwOhDq7Ywca56rZm9Pqih86mQc2bavWJ6wk1anuRtjjmS/CJHvEoFU2u2INxZEglFBW+S7CalEU0wltUuUTizV0APPSigex7ZPwZGDHWfEPUKpFSEanuxfe6iImesyMPtwsAdw0FP2O9PyrDJ+ASYAzsnctA1XiHYpzgxBPZ2CuP58VS5nzUVNTLKM4MoBplVsTshZ08fj/4Opu+5NY/0t/mSs1sUz1W2/+ZetPvj65T008K91F+DpD3Ib6kKCqVp/aLaNpXpubTbx3P3YbtjfCSeOjmWUM+kMJ3a65nJRtVMtR9TGWvPcht028hiEhh4wvv2H/c86k5wmHk5PeAxokZDTtcXRtm8Oc085n560GIwZ0p+7RydS/9S7J6rW4nk+6VOTaYTIsG9/z1OfZ6VWVe+8wbtjsl3VZU1f7b1hgRuUF2GJPPN7HEX0RqgfSPrmZlUy7mS0OajyZaqnNWR268YhKI79Kn6jho0iJqfueUXkGjjiYhHqYI/KfMvdo9TFb7IWvNbKdAQjfwxHn4albTVGc703Fdg9EUsHoyEXmnmkqRCiu65QTFEXGmc/Ko2/qeifm1x3IxFZxb/1yrtcnD8dnYc61zfXn+h7dH9s6zSiUYb1NcW6Ldn1ndi2LPhJkgatphMUpSLWKkvwABGfGDgB1DkLkoNTrncpcmuvit2DJgXjySRML10x5YfEYytIeiqdwxRF4agljGhXzJq/qyfieq4IxxjSjXi5CjUZa+yBkf2z7FEbm6E0RTK84HNc5ziQpakWoMfnBBqQ0ppPg8qhO3s9xPT5s7K8GcIeSyCnm31NWbUs4fIUBDsTbFDfa+sfW16yYToQUnZL7tL734e+7k5f2N4TYAliIbf2f6ffMqs2w/OvBrqIop6Xkq/W9Wg3LUucjhIf09Kl2FFIsoSRyAY9XbkWOpcMES8gO30Fd8m4QDRRFjmy02TtGwa8ob882Qymv2RqZPBZlL2V07j0dhjkzdjhSbgbyJcZ0e6/N37W3oXt0IkqsYXRekHSrFe+2qb7LxCK/rp7AuRvXM73yKGxrLxqSkxjf401znS5zzPHPAnsZo/PaVt7Mim6PFJeB6g7iTYojOvue5tI0KZ9FMgchBpEVuYxDhA6BBW1mfByWOgcpFlOS29aOOskSXT2AVjvUmuiN98QeRor7GJPbdnw/Nue/079v0Cfz1nPy4Z8v22/lc6WnpsfiB+Qna1V+ItErsz5BrvauWzbCsUhIgWuF+Srlke7Xmz1i7p57sWKXnRg6+ki8uirU7jtjJ1OozGxThfHyheezx/9dTqhHmFBSv+c0TavE8xLIpV9hr1rNqocns3DaY2RLxRaWRVgI0m1p3PpafKUyLYNvMzNj1T17PVd/yPAbht/yt+CF1NW6LPBbtkBZ/GsEulY6ZpK2lHRM+VJhbks9+C85/rLYjibEIKx6CnNaapl/yT79Fr+7qc7c919idIGW7e1qv4AFfjVgrm0zcdonofDUK/ruYFmqYdmyG/rU1eWGKir6i6qaTQvwyUz5VliGzJgcWYslNAeHYhUWXs++rEolqdx8c/IHbc2QP+yBHLIZ79x2F7uedCJepkuYsPG0Jd95g89eewV/7odsXFNHTnU1moHblZKQUKxMs0h4yq+z0mrrBg54u962q1ZFIpd+euWV307cf/8WjdpfYEK7vrLLAv8zC8yMPY/FwYZbOWi6xvgPFOa89T/rww99UVn0DixbezbOo7BRk3qD6NhvrBMzK+/Ftk/Hly9Tkte5VvhvbMgb4nB+VWDe2oCabUP/+4rCYVvlVDQctKUQyfBXX18wtD6RJaor89OFR1gDsC+occOEtOSKbMDzLKqlSwV1rBWCjdwwKuWx2nZx/AZzT0gqeipBdnoGJBvQEmkNLjQIiyo7PfFVTkFF3cD+11VuMnTxSY/d/4Lui4l2drUuC/zeLKCTnJ5c3QMyYXxW4G7f0JoOe4w1iYpd7b9hAZ1MaoXTUV6yS9r2v2Hg9XvmrxbMOxvexAEDeu0LsY9DaR/l4lVtXlWbP7iieqCl6knTqJ4QhN0QXipJjavIyAphVdtYKg3P8qhN1WGHJOm+jfDCJIWHZzvq69z02s/y8z6rRIS3HNxv3Jtrqysvfe+9DfPFtX7z3nVVlwW6LNBlgS4L/IYs8JsC8/bzcmf//gPDrl2cTDbs3ztZe2CvpGVv2oCVJ2NOfZrCqoI028FKaWo5RX1WCD+RwnNCcrET8lenp73gZae9VD9ks4VHP/3cy7+hee8aSpcFuizQZYEuC/yGLPCbBvNW8xS+pFdWDrVCpofTXx8klMxCkiMtcvxEnz5uZl5FXXXdB2nhL0OWJaqUClelUuPficcXTNeUjl2tywJdFuiyQJcFuiywAVvg9wLm65oC69hefY7pXVtl5/fpE79w0SItS9oV+94qc1KIAAAAQUlEQVSAF2xX17os0GWBLgt0WaCjBX7vYN61Jros0GWBLgt0WaDLAr96C3SB+a9+CrsG0GWBLgt0WaDLAr93C/w/W1SzIeZgJk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CuadroTexto 14"/>
          <p:cNvSpPr txBox="1"/>
          <p:nvPr/>
        </p:nvSpPr>
        <p:spPr>
          <a:xfrm>
            <a:off x="2710366" y="2531258"/>
            <a:ext cx="8648803" cy="442674"/>
          </a:xfrm>
          <a:prstGeom prst="roundRect">
            <a:avLst/>
          </a:prstGeom>
          <a:solidFill>
            <a:schemeClr val="bg1">
              <a:alpha val="72000"/>
            </a:schemeClr>
          </a:solidFill>
          <a:ln>
            <a:noFill/>
          </a:ln>
        </p:spPr>
        <p:txBody>
          <a:bodyPr wrap="square" rtlCol="0">
            <a:spAutoFit/>
          </a:bodyPr>
          <a:lstStyle/>
          <a:p>
            <a:pPr algn="ctr"/>
            <a:r>
              <a:rPr lang="es-MX" sz="2000" dirty="0">
                <a:ln w="0"/>
                <a:effectLst>
                  <a:outerShdw blurRad="38100" dist="19050" dir="2700000" algn="tl" rotWithShape="0">
                    <a:schemeClr val="dk1">
                      <a:alpha val="40000"/>
                    </a:schemeClr>
                  </a:outerShdw>
                </a:effectLst>
                <a:latin typeface="Lucida Calligraphy" pitchFamily="66" charset="0"/>
              </a:rPr>
              <a:t>Unidad  II. Producción y difusión de escritos académicos.</a:t>
            </a:r>
            <a:endParaRPr lang="es-MX" sz="2000" dirty="0" smtClean="0">
              <a:ln w="0"/>
              <a:effectLst>
                <a:outerShdw blurRad="38100" dist="19050" dir="2700000" algn="tl" rotWithShape="0">
                  <a:schemeClr val="dk1">
                    <a:alpha val="40000"/>
                  </a:schemeClr>
                </a:outerShdw>
              </a:effectLst>
              <a:latin typeface="Lucida Calligraphy" pitchFamily="66" charset="0"/>
            </a:endParaRPr>
          </a:p>
        </p:txBody>
      </p:sp>
      <p:pic>
        <p:nvPicPr>
          <p:cNvPr id="7172" name="Picture 4" descr="Resultado de imagen para melonheadz escritu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520" y="2183642"/>
            <a:ext cx="2671300" cy="468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212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https://html2-f.scribdassets.com/2gff8cmrwgosmif/images/1-eccb9b53d1.jpg"/>
          <p:cNvPicPr/>
          <p:nvPr/>
        </p:nvPicPr>
        <p:blipFill rotWithShape="1">
          <a:blip r:embed="rId3">
            <a:extLst>
              <a:ext uri="{28A0092B-C50C-407E-A947-70E740481C1C}">
                <a14:useLocalDpi xmlns:a14="http://schemas.microsoft.com/office/drawing/2010/main" val="0"/>
              </a:ext>
            </a:extLst>
          </a:blip>
          <a:srcRect t="4769"/>
          <a:stretch/>
        </p:blipFill>
        <p:spPr bwMode="auto">
          <a:xfrm>
            <a:off x="425003" y="2369713"/>
            <a:ext cx="11372045" cy="4359770"/>
          </a:xfrm>
          <a:prstGeom prst="rect">
            <a:avLst/>
          </a:prstGeom>
          <a:noFill/>
          <a:ln>
            <a:noFill/>
          </a:ln>
        </p:spPr>
      </p:pic>
      <p:sp>
        <p:nvSpPr>
          <p:cNvPr id="6" name="CuadroTexto 14"/>
          <p:cNvSpPr txBox="1"/>
          <p:nvPr/>
        </p:nvSpPr>
        <p:spPr>
          <a:xfrm>
            <a:off x="3160091" y="101788"/>
            <a:ext cx="5958151" cy="919401"/>
          </a:xfrm>
          <a:prstGeom prst="roundRect">
            <a:avLst/>
          </a:prstGeom>
          <a:solidFill>
            <a:schemeClr val="bg1">
              <a:alpha val="72000"/>
            </a:schemeClr>
          </a:solidFill>
          <a:ln>
            <a:noFill/>
          </a:ln>
        </p:spPr>
        <p:txBody>
          <a:bodyPr wrap="square" rtlCol="0">
            <a:spAutoFit/>
          </a:bodyPr>
          <a:lstStyle/>
          <a:p>
            <a:pPr algn="ctr"/>
            <a:r>
              <a:rPr lang="es-MX" sz="2400" dirty="0" smtClean="0">
                <a:solidFill>
                  <a:srgbClr val="AC004A"/>
                </a:solidFill>
                <a:latin typeface="Lucida Calligraphy" pitchFamily="66" charset="0"/>
              </a:rPr>
              <a:t>Rúbrica</a:t>
            </a:r>
          </a:p>
          <a:p>
            <a:pPr algn="ctr"/>
            <a:r>
              <a:rPr lang="es-MX" sz="2400" dirty="0" smtClean="0">
                <a:solidFill>
                  <a:srgbClr val="AC004A"/>
                </a:solidFill>
                <a:latin typeface="Bell MT" pitchFamily="18" charset="0"/>
              </a:rPr>
              <a:t>Presentación de </a:t>
            </a:r>
            <a:r>
              <a:rPr lang="es-MX" sz="2400" dirty="0" err="1" smtClean="0">
                <a:solidFill>
                  <a:srgbClr val="AC004A"/>
                </a:solidFill>
                <a:latin typeface="Bell MT" pitchFamily="18" charset="0"/>
              </a:rPr>
              <a:t>power</a:t>
            </a:r>
            <a:r>
              <a:rPr lang="es-MX" sz="2400" dirty="0" smtClean="0">
                <a:solidFill>
                  <a:srgbClr val="AC004A"/>
                </a:solidFill>
                <a:latin typeface="Bell MT" pitchFamily="18" charset="0"/>
              </a:rPr>
              <a:t> </a:t>
            </a:r>
            <a:r>
              <a:rPr lang="es-MX" sz="2400" dirty="0" err="1" smtClean="0">
                <a:solidFill>
                  <a:srgbClr val="AC004A"/>
                </a:solidFill>
                <a:latin typeface="Bell MT" pitchFamily="18" charset="0"/>
              </a:rPr>
              <a:t>point</a:t>
            </a:r>
            <a:endParaRPr lang="es-MX" sz="2400" dirty="0" smtClean="0">
              <a:solidFill>
                <a:srgbClr val="AC004A"/>
              </a:solidFill>
              <a:latin typeface="Bell MT" pitchFamily="18" charset="0"/>
            </a:endParaRPr>
          </a:p>
        </p:txBody>
      </p:sp>
      <p:sp>
        <p:nvSpPr>
          <p:cNvPr id="8" name="CuadroTexto 14"/>
          <p:cNvSpPr txBox="1"/>
          <p:nvPr/>
        </p:nvSpPr>
        <p:spPr>
          <a:xfrm>
            <a:off x="1586723" y="1207225"/>
            <a:ext cx="9051227" cy="1038582"/>
          </a:xfrm>
          <a:prstGeom prst="roundRect">
            <a:avLst/>
          </a:prstGeom>
          <a:solidFill>
            <a:schemeClr val="bg1">
              <a:alpha val="72000"/>
            </a:schemeClr>
          </a:solidFill>
          <a:ln>
            <a:noFill/>
          </a:ln>
        </p:spPr>
        <p:txBody>
          <a:bodyPr wrap="square" rtlCol="0">
            <a:spAutoFit/>
          </a:bodyPr>
          <a:lstStyle/>
          <a:p>
            <a:pPr lvl="0" algn="ctr" eaLnBrk="0" fontAlgn="base" hangingPunct="0">
              <a:spcBef>
                <a:spcPct val="0"/>
              </a:spcBef>
              <a:spcAft>
                <a:spcPct val="0"/>
              </a:spcAft>
            </a:pPr>
            <a:r>
              <a:rPr lang="es-MX" altLang="es-MX" sz="1100" b="1" dirty="0">
                <a:solidFill>
                  <a:srgbClr val="333333"/>
                </a:solidFill>
                <a:latin typeface="Arial" panose="020B0604020202020204" pitchFamily="34" charset="0"/>
                <a:ea typeface="Calibri" panose="020F0502020204030204" pitchFamily="34" charset="0"/>
                <a:cs typeface="Arial" panose="020B0604020202020204" pitchFamily="34" charset="0"/>
              </a:rPr>
              <a:t>Nombre del alumno ____________________________________________________</a:t>
            </a:r>
            <a:endParaRPr lang="es-MX" altLang="es-MX" sz="1100" dirty="0"/>
          </a:p>
          <a:p>
            <a:pPr lvl="0" algn="ctr" eaLnBrk="0" fontAlgn="base" hangingPunct="0">
              <a:spcBef>
                <a:spcPct val="0"/>
              </a:spcBef>
              <a:spcAft>
                <a:spcPct val="0"/>
              </a:spcAft>
            </a:pPr>
            <a:r>
              <a:rPr lang="es-ES" altLang="es-MX" sz="1100" dirty="0">
                <a:latin typeface="Calibri" panose="020F0502020204030204" pitchFamily="34" charset="0"/>
                <a:ea typeface="Calibri" panose="020F0502020204030204" pitchFamily="34" charset="0"/>
                <a:cs typeface="Times New Roman" panose="02020603050405020304" pitchFamily="18" charset="0"/>
              </a:rPr>
              <a:t>Curso</a:t>
            </a:r>
            <a:r>
              <a:rPr lang="es-ES" altLang="es-MX" sz="1100"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 sección</a:t>
            </a:r>
            <a:r>
              <a:rPr lang="es-ES" altLang="es-MX" sz="1100" dirty="0">
                <a:latin typeface="Calibri" panose="020F0502020204030204" pitchFamily="34" charset="0"/>
                <a:ea typeface="Calibri" panose="020F0502020204030204" pitchFamily="34" charset="0"/>
                <a:cs typeface="Times New Roman" panose="02020603050405020304" pitchFamily="18" charset="0"/>
              </a:rPr>
              <a:t>________ fecha </a:t>
            </a:r>
            <a:r>
              <a:rPr lang="es-ES" altLang="es-MX" sz="1100" dirty="0" smtClean="0">
                <a:latin typeface="Calibri" panose="020F0502020204030204" pitchFamily="34" charset="0"/>
                <a:ea typeface="Calibri" panose="020F0502020204030204" pitchFamily="34" charset="0"/>
                <a:cs typeface="Times New Roman" panose="02020603050405020304" pitchFamily="18" charset="0"/>
              </a:rPr>
              <a:t>__________________  </a:t>
            </a:r>
            <a:r>
              <a:rPr lang="es-ES" altLang="es-MX" sz="1100" dirty="0">
                <a:latin typeface="Calibri" panose="020F0502020204030204" pitchFamily="34" charset="0"/>
                <a:ea typeface="Calibri" panose="020F0502020204030204" pitchFamily="34" charset="0"/>
                <a:cs typeface="Times New Roman" panose="02020603050405020304" pitchFamily="18" charset="0"/>
              </a:rPr>
              <a:t>grupo __________</a:t>
            </a:r>
          </a:p>
          <a:p>
            <a:pPr algn="ctr"/>
            <a:r>
              <a:rPr lang="es-MX" altLang="es-MX" sz="1100" dirty="0" smtClean="0"/>
              <a:t>Presentación </a:t>
            </a:r>
            <a:r>
              <a:rPr lang="es-MX" altLang="es-MX" sz="1100" dirty="0"/>
              <a:t>en </a:t>
            </a:r>
            <a:r>
              <a:rPr lang="es-MX" altLang="es-MX" sz="1100" dirty="0" err="1"/>
              <a:t>power</a:t>
            </a:r>
            <a:r>
              <a:rPr lang="es-MX" altLang="es-MX" sz="1100" dirty="0"/>
              <a:t> </a:t>
            </a:r>
            <a:r>
              <a:rPr lang="es-MX" altLang="es-MX" sz="1100" dirty="0" err="1"/>
              <a:t>point</a:t>
            </a:r>
            <a:r>
              <a:rPr lang="es-MX" altLang="es-MX" sz="1100" dirty="0"/>
              <a:t> con reflexiones finales del curso donde maneje el análisis de sus producciones en referencia  a las de sus compañeras </a:t>
            </a:r>
            <a:endParaRPr lang="es-MX" altLang="es-MX" sz="1100" b="1" dirty="0"/>
          </a:p>
          <a:p>
            <a:pPr lvl="0" algn="ctr" eaLnBrk="0" fontAlgn="base" hangingPunct="0">
              <a:spcBef>
                <a:spcPct val="0"/>
              </a:spcBef>
              <a:spcAft>
                <a:spcPct val="0"/>
              </a:spcAft>
            </a:pPr>
            <a:endParaRPr lang="es-ES" altLang="es-MX"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s-MX" altLang="es-MX" sz="1100" b="1" dirty="0"/>
              <a:t>PUNTAJE _________      CALIFICACION </a:t>
            </a:r>
            <a:r>
              <a:rPr lang="es-MX" altLang="es-MX" sz="1100" b="1" dirty="0" smtClean="0"/>
              <a:t>____________</a:t>
            </a:r>
            <a:endParaRPr lang="es-MX" sz="1100" dirty="0" smtClean="0">
              <a:solidFill>
                <a:srgbClr val="AC004A"/>
              </a:solidFill>
              <a:latin typeface="Mahoni Free Personal Use" pitchFamily="2" charset="0"/>
            </a:endParaRPr>
          </a:p>
        </p:txBody>
      </p:sp>
    </p:spTree>
    <p:extLst>
      <p:ext uri="{BB962C8B-B14F-4D97-AF65-F5344CB8AC3E}">
        <p14:creationId xmlns:p14="http://schemas.microsoft.com/office/powerpoint/2010/main" val="46866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4"/>
          <p:cNvSpPr txBox="1"/>
          <p:nvPr/>
        </p:nvSpPr>
        <p:spPr>
          <a:xfrm>
            <a:off x="7073149" y="127174"/>
            <a:ext cx="4862962" cy="646986"/>
          </a:xfrm>
          <a:prstGeom prst="roundRect">
            <a:avLst/>
          </a:prstGeom>
          <a:solidFill>
            <a:schemeClr val="bg1">
              <a:alpha val="72000"/>
            </a:schemeClr>
          </a:solidFill>
          <a:ln>
            <a:noFill/>
          </a:ln>
        </p:spPr>
        <p:txBody>
          <a:bodyPr wrap="square" rtlCol="0">
            <a:spAutoFit/>
          </a:bodyPr>
          <a:lstStyle/>
          <a:p>
            <a:pPr algn="ctr"/>
            <a:r>
              <a:rPr lang="es-MX" sz="3200" dirty="0" smtClean="0">
                <a:solidFill>
                  <a:srgbClr val="AC004A"/>
                </a:solidFill>
                <a:latin typeface="Lucida Calligraphy" pitchFamily="66" charset="0"/>
              </a:rPr>
              <a:t>Introducción </a:t>
            </a:r>
          </a:p>
        </p:txBody>
      </p:sp>
      <p:sp>
        <p:nvSpPr>
          <p:cNvPr id="5" name="CuadroTexto 17"/>
          <p:cNvSpPr txBox="1"/>
          <p:nvPr/>
        </p:nvSpPr>
        <p:spPr>
          <a:xfrm>
            <a:off x="181074" y="880188"/>
            <a:ext cx="11850574" cy="5861179"/>
          </a:xfrm>
          <a:prstGeom prst="roundRect">
            <a:avLst/>
          </a:prstGeom>
          <a:solidFill>
            <a:schemeClr val="bg1">
              <a:alpha val="72000"/>
            </a:schemeClr>
          </a:solidFill>
          <a:ln>
            <a:noFill/>
          </a:ln>
        </p:spPr>
        <p:txBody>
          <a:bodyPr wrap="square" rtlCol="0">
            <a:spAutoFit/>
          </a:bodyPr>
          <a:lstStyle/>
          <a:p>
            <a:pPr algn="ctr">
              <a:lnSpc>
                <a:spcPct val="150000"/>
              </a:lnSpc>
            </a:pPr>
            <a:r>
              <a:rPr lang="es-MX" sz="1600" dirty="0">
                <a:latin typeface="KG Red Hands" panose="02000505000000020004" pitchFamily="2" charset="0"/>
              </a:rPr>
              <a:t>El trabajo que a continuación </a:t>
            </a:r>
            <a:r>
              <a:rPr lang="es-MX" sz="1600" dirty="0" smtClean="0">
                <a:latin typeface="KG Red Hands" panose="02000505000000020004" pitchFamily="2" charset="0"/>
              </a:rPr>
              <a:t>se muestra se realizó </a:t>
            </a:r>
            <a:r>
              <a:rPr lang="es-MX" sz="1600" dirty="0">
                <a:latin typeface="KG Red Hands" panose="02000505000000020004" pitchFamily="2" charset="0"/>
              </a:rPr>
              <a:t>a fin de presentar un panorama acerca de un proyecto de </a:t>
            </a:r>
            <a:r>
              <a:rPr lang="es-MX" sz="1600" dirty="0" smtClean="0">
                <a:latin typeface="KG Red Hands" panose="02000505000000020004" pitchFamily="2" charset="0"/>
              </a:rPr>
              <a:t>investigación que </a:t>
            </a:r>
            <a:r>
              <a:rPr lang="es-MX" sz="1600" dirty="0">
                <a:latin typeface="KG Red Hands" panose="02000505000000020004" pitchFamily="2" charset="0"/>
              </a:rPr>
              <a:t>da pauta a </a:t>
            </a:r>
            <a:r>
              <a:rPr lang="es-MX" sz="1600" dirty="0" smtClean="0">
                <a:latin typeface="KG Red Hands" panose="02000505000000020004" pitchFamily="2" charset="0"/>
              </a:rPr>
              <a:t>identificar las causas de una </a:t>
            </a:r>
            <a:r>
              <a:rPr lang="es-MX" sz="1600" dirty="0">
                <a:latin typeface="KG Red Hands" panose="02000505000000020004" pitchFamily="2" charset="0"/>
              </a:rPr>
              <a:t>problemática detectada en un jardín de niños. </a:t>
            </a:r>
            <a:endParaRPr lang="es-MX" sz="1600" dirty="0" smtClean="0">
              <a:latin typeface="KG Red Hands" panose="02000505000000020004" pitchFamily="2" charset="0"/>
            </a:endParaRPr>
          </a:p>
          <a:p>
            <a:pPr algn="ctr">
              <a:lnSpc>
                <a:spcPct val="150000"/>
              </a:lnSpc>
            </a:pPr>
            <a:r>
              <a:rPr lang="es-MX" sz="1600" dirty="0" smtClean="0">
                <a:latin typeface="KG Red Hands" panose="02000505000000020004" pitchFamily="2" charset="0"/>
              </a:rPr>
              <a:t>Para su elaboración tomé en cuenta el formato de la lectura  </a:t>
            </a:r>
            <a:r>
              <a:rPr lang="es-MX" sz="1600" i="1" dirty="0" smtClean="0">
                <a:latin typeface="KG Red Hands" panose="02000505000000020004" pitchFamily="2" charset="0"/>
              </a:rPr>
              <a:t>El </a:t>
            </a:r>
            <a:r>
              <a:rPr lang="es-MX" sz="1600" i="1" dirty="0">
                <a:latin typeface="KG Red Hands" panose="02000505000000020004" pitchFamily="2" charset="0"/>
              </a:rPr>
              <a:t>Proyecto de Investigación: Guía para su </a:t>
            </a:r>
            <a:r>
              <a:rPr lang="es-MX" sz="1600" i="1" dirty="0" smtClean="0">
                <a:latin typeface="KG Red Hands" panose="02000505000000020004" pitchFamily="2" charset="0"/>
              </a:rPr>
              <a:t>elaboración</a:t>
            </a:r>
            <a:r>
              <a:rPr lang="es-MX" sz="1600" dirty="0" smtClean="0">
                <a:latin typeface="KG Red Hands" panose="02000505000000020004" pitchFamily="2" charset="0"/>
              </a:rPr>
              <a:t>, partí de un diagnóstico rescatado mediante observaciones y entrevistas, con esto obtuve una problemática destacada en los alumnos y posteriormente diseñé un proyecto de investigación para conocer sus causas.</a:t>
            </a:r>
          </a:p>
          <a:p>
            <a:pPr algn="ctr">
              <a:lnSpc>
                <a:spcPct val="150000"/>
              </a:lnSpc>
            </a:pPr>
            <a:r>
              <a:rPr lang="es-MX" sz="1600" dirty="0" smtClean="0">
                <a:latin typeface="KG Red Hands" panose="02000505000000020004" pitchFamily="2" charset="0"/>
              </a:rPr>
              <a:t> Desarrollé un borrador del proyecto en el que administré tentativamente los momentos en los que haría cada aspecto del trabajo, la información con la que contaba sobre la población y la metodología. </a:t>
            </a:r>
          </a:p>
          <a:p>
            <a:pPr algn="ctr">
              <a:lnSpc>
                <a:spcPct val="150000"/>
              </a:lnSpc>
            </a:pPr>
            <a:r>
              <a:rPr lang="es-MX" sz="1600" dirty="0" smtClean="0">
                <a:latin typeface="KG Red Hands" panose="02000505000000020004" pitchFamily="2" charset="0"/>
              </a:rPr>
              <a:t>Una vez evaluado el borrador proseguí a modificar lo que se requería y agregar lo que faltaba como los instrumentos de recolección de datos, la fundamentación y la muestra a la que se aplicaría la encuesta. </a:t>
            </a:r>
          </a:p>
          <a:p>
            <a:pPr algn="ctr">
              <a:lnSpc>
                <a:spcPct val="150000"/>
              </a:lnSpc>
            </a:pPr>
            <a:r>
              <a:rPr lang="es-MX" sz="1600" dirty="0" smtClean="0">
                <a:latin typeface="KG Red Hands" panose="02000505000000020004" pitchFamily="2" charset="0"/>
              </a:rPr>
              <a:t>Como último punto apliqué las encuestas e interpreté los resultados en gráficas</a:t>
            </a:r>
            <a:r>
              <a:rPr lang="es-MX" sz="1750" dirty="0" smtClean="0">
                <a:latin typeface="KG Red Hands" panose="02000505000000020004" pitchFamily="2" charset="0"/>
              </a:rPr>
              <a:t>.</a:t>
            </a:r>
            <a:endParaRPr lang="es-MX" sz="1750" dirty="0">
              <a:latin typeface="KG Red Hands" panose="02000505000000020004" pitchFamily="2" charset="0"/>
            </a:endParaRPr>
          </a:p>
        </p:txBody>
      </p:sp>
      <p:pic>
        <p:nvPicPr>
          <p:cNvPr id="2050" name="Picture 2" descr="Resultado de imagen para proyectos de investigaci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670"/>
            <a:ext cx="1906073" cy="134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38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4"/>
          <p:cNvSpPr txBox="1"/>
          <p:nvPr/>
        </p:nvSpPr>
        <p:spPr>
          <a:xfrm>
            <a:off x="4966487" y="175616"/>
            <a:ext cx="6846794" cy="646986"/>
          </a:xfrm>
          <a:prstGeom prst="roundRect">
            <a:avLst/>
          </a:prstGeom>
          <a:solidFill>
            <a:schemeClr val="bg1">
              <a:alpha val="72000"/>
            </a:schemeClr>
          </a:solidFill>
          <a:ln>
            <a:noFill/>
          </a:ln>
        </p:spPr>
        <p:txBody>
          <a:bodyPr wrap="square" rtlCol="0">
            <a:spAutoFit/>
          </a:bodyPr>
          <a:lstStyle/>
          <a:p>
            <a:pPr algn="ctr"/>
            <a:r>
              <a:rPr lang="es-MX" sz="3200" dirty="0" smtClean="0">
                <a:solidFill>
                  <a:srgbClr val="AC004A"/>
                </a:solidFill>
                <a:latin typeface="Lucida Calligraphy" pitchFamily="66" charset="0"/>
              </a:rPr>
              <a:t>Proyecto de investigación </a:t>
            </a:r>
          </a:p>
        </p:txBody>
      </p:sp>
      <p:sp>
        <p:nvSpPr>
          <p:cNvPr id="4" name="CuadroTexto 17"/>
          <p:cNvSpPr txBox="1"/>
          <p:nvPr/>
        </p:nvSpPr>
        <p:spPr>
          <a:xfrm>
            <a:off x="1292773" y="1204772"/>
            <a:ext cx="9569668" cy="2996565"/>
          </a:xfrm>
          <a:prstGeom prst="roundRect">
            <a:avLst/>
          </a:prstGeom>
          <a:solidFill>
            <a:schemeClr val="bg1">
              <a:alpha val="72000"/>
            </a:schemeClr>
          </a:solidFill>
          <a:ln>
            <a:noFill/>
          </a:ln>
        </p:spPr>
        <p:txBody>
          <a:bodyPr wrap="square" rtlCol="0">
            <a:spAutoFit/>
          </a:bodyPr>
          <a:lstStyle/>
          <a:p>
            <a:pPr algn="ctr"/>
            <a:r>
              <a:rPr lang="es-MX" sz="3400" dirty="0" smtClean="0">
                <a:latin typeface="KG Red Hands" panose="02000505000000020004" pitchFamily="2" charset="0"/>
              </a:rPr>
              <a:t>El </a:t>
            </a:r>
            <a:r>
              <a:rPr lang="es-MX" sz="3400" dirty="0" err="1" smtClean="0">
                <a:latin typeface="KG Red Hands" panose="02000505000000020004" pitchFamily="2" charset="0"/>
              </a:rPr>
              <a:t>autoconcepto</a:t>
            </a:r>
            <a:r>
              <a:rPr lang="es-MX" sz="3400" dirty="0" smtClean="0">
                <a:latin typeface="KG Red Hands" panose="02000505000000020004" pitchFamily="2" charset="0"/>
              </a:rPr>
              <a:t> y la imitación como punto inicial para una cultura de higiene personal en los grupos de 1°A, 2°A y 3°B del Jardín de Niños «Ejército mexicano»</a:t>
            </a:r>
          </a:p>
        </p:txBody>
      </p:sp>
      <p:sp>
        <p:nvSpPr>
          <p:cNvPr id="9" name="CuadroTexto 17"/>
          <p:cNvSpPr txBox="1"/>
          <p:nvPr/>
        </p:nvSpPr>
        <p:spPr>
          <a:xfrm>
            <a:off x="2569779" y="5059391"/>
            <a:ext cx="7762225" cy="1123712"/>
          </a:xfrm>
          <a:prstGeom prst="roundRect">
            <a:avLst/>
          </a:prstGeom>
          <a:solidFill>
            <a:schemeClr val="bg1">
              <a:alpha val="72000"/>
            </a:schemeClr>
          </a:solidFill>
          <a:ln>
            <a:noFill/>
          </a:ln>
        </p:spPr>
        <p:txBody>
          <a:bodyPr wrap="square" rtlCol="0">
            <a:spAutoFit/>
          </a:bodyPr>
          <a:lstStyle/>
          <a:p>
            <a:pPr algn="ctr"/>
            <a:r>
              <a:rPr lang="es-MX" sz="2000" dirty="0" smtClean="0">
                <a:solidFill>
                  <a:srgbClr val="ED1B57"/>
                </a:solidFill>
                <a:latin typeface="KG Red Hands" panose="02000505000000020004" pitchFamily="2" charset="0"/>
              </a:rPr>
              <a:t>Proyecto:</a:t>
            </a:r>
          </a:p>
          <a:p>
            <a:pPr algn="ctr"/>
            <a:r>
              <a:rPr lang="es-MX" sz="2000" dirty="0">
                <a:solidFill>
                  <a:srgbClr val="ED1B57"/>
                </a:solidFill>
                <a:latin typeface="KG Red Hands" panose="02000505000000020004" pitchFamily="2" charset="0"/>
                <a:hlinkClick r:id="rId3"/>
              </a:rPr>
              <a:t>https://</a:t>
            </a:r>
            <a:r>
              <a:rPr lang="es-MX" sz="2000" dirty="0" smtClean="0">
                <a:solidFill>
                  <a:srgbClr val="ED1B57"/>
                </a:solidFill>
                <a:latin typeface="KG Red Hands" panose="02000505000000020004" pitchFamily="2" charset="0"/>
                <a:hlinkClick r:id="rId3"/>
              </a:rPr>
              <a:t>drive.google.com/file/d/1N6S-7Um2Nlbzx9rNPRZPRR6NxmJkjS0H/view?usp=sharing</a:t>
            </a:r>
            <a:r>
              <a:rPr lang="es-MX" sz="2000" dirty="0" smtClean="0">
                <a:solidFill>
                  <a:srgbClr val="ED1B57"/>
                </a:solidFill>
                <a:latin typeface="KG Red Hands" panose="02000505000000020004" pitchFamily="2" charset="0"/>
              </a:rPr>
              <a:t> </a:t>
            </a:r>
          </a:p>
        </p:txBody>
      </p:sp>
      <p:sp>
        <p:nvSpPr>
          <p:cNvPr id="5" name="4 Flecha abajo"/>
          <p:cNvSpPr/>
          <p:nvPr/>
        </p:nvSpPr>
        <p:spPr>
          <a:xfrm>
            <a:off x="5704764" y="4201338"/>
            <a:ext cx="941696" cy="858054"/>
          </a:xfrm>
          <a:prstGeom prst="downArrow">
            <a:avLst/>
          </a:prstGeom>
          <a:solidFill>
            <a:srgbClr val="ED1B57"/>
          </a:solidFill>
          <a:ln>
            <a:solidFill>
              <a:srgbClr val="ED1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Picture 4" descr="Resultado de imagen para proyectos de investigacion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7" y="3641832"/>
            <a:ext cx="3736427" cy="297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468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4"/>
          <p:cNvSpPr txBox="1"/>
          <p:nvPr/>
        </p:nvSpPr>
        <p:spPr>
          <a:xfrm>
            <a:off x="6741994" y="121024"/>
            <a:ext cx="5235060" cy="646986"/>
          </a:xfrm>
          <a:prstGeom prst="roundRect">
            <a:avLst/>
          </a:prstGeom>
          <a:solidFill>
            <a:schemeClr val="bg1">
              <a:alpha val="72000"/>
            </a:schemeClr>
          </a:solidFill>
          <a:ln>
            <a:noFill/>
          </a:ln>
        </p:spPr>
        <p:txBody>
          <a:bodyPr wrap="square" rtlCol="0">
            <a:spAutoFit/>
          </a:bodyPr>
          <a:lstStyle/>
          <a:p>
            <a:pPr algn="ctr"/>
            <a:r>
              <a:rPr lang="es-MX" sz="3200" dirty="0" smtClean="0">
                <a:solidFill>
                  <a:srgbClr val="AC004A"/>
                </a:solidFill>
                <a:latin typeface="Lucida Calligraphy" pitchFamily="66" charset="0"/>
              </a:rPr>
              <a:t>Conclusión </a:t>
            </a:r>
          </a:p>
        </p:txBody>
      </p:sp>
      <p:sp>
        <p:nvSpPr>
          <p:cNvPr id="4" name="CuadroTexto 17"/>
          <p:cNvSpPr txBox="1"/>
          <p:nvPr/>
        </p:nvSpPr>
        <p:spPr>
          <a:xfrm>
            <a:off x="173421" y="858396"/>
            <a:ext cx="11819399" cy="5912257"/>
          </a:xfrm>
          <a:prstGeom prst="roundRect">
            <a:avLst/>
          </a:prstGeom>
          <a:solidFill>
            <a:schemeClr val="bg1">
              <a:alpha val="72000"/>
            </a:schemeClr>
          </a:solidFill>
          <a:ln>
            <a:noFill/>
          </a:ln>
        </p:spPr>
        <p:txBody>
          <a:bodyPr wrap="square" rtlCol="0">
            <a:spAutoFit/>
          </a:bodyPr>
          <a:lstStyle/>
          <a:p>
            <a:pPr algn="ctr">
              <a:lnSpc>
                <a:spcPct val="150000"/>
              </a:lnSpc>
            </a:pPr>
            <a:r>
              <a:rPr lang="es-MX" sz="1750" dirty="0" smtClean="0">
                <a:latin typeface="KG Red Hands" panose="02000505000000020004" pitchFamily="2" charset="0"/>
              </a:rPr>
              <a:t>Con la elaboración del proyecto de investigación aprendí los pasos que se requieren para el diseño de este tipo de trabajo, es necesario realizar un borrador del documento para valorar la información que se tiene, las posibilidades de realizarlo o los cambios necesarios.</a:t>
            </a:r>
          </a:p>
          <a:p>
            <a:pPr algn="ctr">
              <a:lnSpc>
                <a:spcPct val="150000"/>
              </a:lnSpc>
            </a:pPr>
            <a:r>
              <a:rPr lang="es-MX" sz="1750" dirty="0" smtClean="0">
                <a:latin typeface="KG Red Hands" panose="02000505000000020004" pitchFamily="2" charset="0"/>
              </a:rPr>
              <a:t>Comprendí la importancia de analizar el contexto inmediato para entender las causas de la situación problema que impacta en la institución. </a:t>
            </a:r>
          </a:p>
          <a:p>
            <a:pPr algn="ctr">
              <a:lnSpc>
                <a:spcPct val="150000"/>
              </a:lnSpc>
            </a:pPr>
            <a:r>
              <a:rPr lang="es-MX" sz="1750" dirty="0" smtClean="0">
                <a:latin typeface="KG Red Hands" panose="02000505000000020004" pitchFamily="2" charset="0"/>
              </a:rPr>
              <a:t>Realizar este tipo de trabajos favorece mis habilidades en cuanto a investigación, análisis y redacción; así como el buscar diversas metodologías para informarme sobre un tema deseado y fundamentar mis ideas. </a:t>
            </a:r>
          </a:p>
          <a:p>
            <a:pPr algn="ctr">
              <a:lnSpc>
                <a:spcPct val="150000"/>
              </a:lnSpc>
            </a:pPr>
            <a:r>
              <a:rPr lang="es-MX" sz="1750" dirty="0" smtClean="0">
                <a:latin typeface="KG Red Hands" panose="02000505000000020004" pitchFamily="2" charset="0"/>
              </a:rPr>
              <a:t>También me permite ser ordenada, ya que seguí una serie de pasos muy específicos y en su debido orden para poder hacer mi trabajo.</a:t>
            </a:r>
          </a:p>
          <a:p>
            <a:pPr algn="ctr">
              <a:lnSpc>
                <a:spcPct val="150000"/>
              </a:lnSpc>
            </a:pPr>
            <a:r>
              <a:rPr lang="es-MX" sz="1750" dirty="0" smtClean="0">
                <a:latin typeface="KG Red Hands" panose="02000505000000020004" pitchFamily="2" charset="0"/>
              </a:rPr>
              <a:t>En este curso apropié conocimientos suficientes para mejorar mi manera de redactar y desarrollar competencias para mi formación profesional. </a:t>
            </a:r>
          </a:p>
        </p:txBody>
      </p:sp>
    </p:spTree>
    <p:extLst>
      <p:ext uri="{BB962C8B-B14F-4D97-AF65-F5344CB8AC3E}">
        <p14:creationId xmlns:p14="http://schemas.microsoft.com/office/powerpoint/2010/main" val="2726099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7"/>
          <p:cNvSpPr txBox="1"/>
          <p:nvPr/>
        </p:nvSpPr>
        <p:spPr>
          <a:xfrm>
            <a:off x="1724958" y="925220"/>
            <a:ext cx="9389734" cy="1123712"/>
          </a:xfrm>
          <a:prstGeom prst="roundRect">
            <a:avLst/>
          </a:prstGeom>
          <a:solidFill>
            <a:schemeClr val="bg1">
              <a:alpha val="72000"/>
            </a:schemeClr>
          </a:solidFill>
          <a:ln>
            <a:noFill/>
          </a:ln>
        </p:spPr>
        <p:txBody>
          <a:bodyPr wrap="square" rtlCol="0">
            <a:spAutoFit/>
          </a:bodyPr>
          <a:lstStyle/>
          <a:p>
            <a:pPr algn="ctr"/>
            <a:r>
              <a:rPr lang="es-MX" sz="2000" dirty="0" smtClean="0">
                <a:latin typeface="KG Red Hands" panose="02000505000000020004" pitchFamily="2" charset="0"/>
              </a:rPr>
              <a:t>El proyecto presentado fue elaborado tomando en cuenta el siguiente procedimiento rescatado de una lectura, esto fue mi punto de partida para su diseño:</a:t>
            </a:r>
          </a:p>
        </p:txBody>
      </p:sp>
      <p:sp>
        <p:nvSpPr>
          <p:cNvPr id="6" name="CuadroTexto 17"/>
          <p:cNvSpPr txBox="1"/>
          <p:nvPr/>
        </p:nvSpPr>
        <p:spPr>
          <a:xfrm>
            <a:off x="831486" y="2680145"/>
            <a:ext cx="5139568" cy="1464231"/>
          </a:xfrm>
          <a:prstGeom prst="roundRect">
            <a:avLst/>
          </a:prstGeom>
          <a:solidFill>
            <a:schemeClr val="bg1">
              <a:alpha val="72000"/>
            </a:schemeClr>
          </a:solidFill>
          <a:ln>
            <a:noFill/>
          </a:ln>
        </p:spPr>
        <p:txBody>
          <a:bodyPr wrap="square" rtlCol="0">
            <a:spAutoFit/>
          </a:bodyPr>
          <a:lstStyle/>
          <a:p>
            <a:pPr algn="ctr"/>
            <a:r>
              <a:rPr lang="es-MX" sz="2000" dirty="0" smtClean="0">
                <a:solidFill>
                  <a:srgbClr val="FB6310"/>
                </a:solidFill>
                <a:latin typeface="KG Red Hands" panose="02000505000000020004" pitchFamily="2" charset="0"/>
              </a:rPr>
              <a:t>1°) </a:t>
            </a:r>
            <a:r>
              <a:rPr lang="es-MX" sz="2000" dirty="0">
                <a:solidFill>
                  <a:srgbClr val="FB6310"/>
                </a:solidFill>
                <a:latin typeface="KG Red Hands" panose="02000505000000020004" pitchFamily="2" charset="0"/>
              </a:rPr>
              <a:t>Selección del </a:t>
            </a:r>
            <a:r>
              <a:rPr lang="es-MX" sz="2000" dirty="0" smtClean="0">
                <a:solidFill>
                  <a:srgbClr val="FB6310"/>
                </a:solidFill>
                <a:latin typeface="KG Red Hands" panose="02000505000000020004" pitchFamily="2" charset="0"/>
              </a:rPr>
              <a:t>tema</a:t>
            </a:r>
          </a:p>
          <a:p>
            <a:pPr algn="ctr"/>
            <a:r>
              <a:rPr lang="es-MX" sz="2000" dirty="0" smtClean="0">
                <a:solidFill>
                  <a:srgbClr val="FB6310"/>
                </a:solidFill>
                <a:latin typeface="KG Red Hands" panose="02000505000000020004" pitchFamily="2" charset="0"/>
              </a:rPr>
              <a:t>2</a:t>
            </a:r>
            <a:r>
              <a:rPr lang="es-MX" sz="2000" dirty="0">
                <a:solidFill>
                  <a:srgbClr val="FB6310"/>
                </a:solidFill>
                <a:latin typeface="KG Red Hands" panose="02000505000000020004" pitchFamily="2" charset="0"/>
              </a:rPr>
              <a:t>°) Identificación de un </a:t>
            </a:r>
            <a:r>
              <a:rPr lang="es-MX" sz="2000" dirty="0" smtClean="0">
                <a:solidFill>
                  <a:srgbClr val="FB6310"/>
                </a:solidFill>
                <a:latin typeface="KG Red Hands" panose="02000505000000020004" pitchFamily="2" charset="0"/>
              </a:rPr>
              <a:t>problema</a:t>
            </a:r>
          </a:p>
          <a:p>
            <a:pPr algn="ctr"/>
            <a:r>
              <a:rPr lang="es-MX" sz="2000" dirty="0" smtClean="0">
                <a:solidFill>
                  <a:srgbClr val="FB6310"/>
                </a:solidFill>
                <a:latin typeface="KG Red Hands" panose="02000505000000020004" pitchFamily="2" charset="0"/>
              </a:rPr>
              <a:t>3</a:t>
            </a:r>
            <a:r>
              <a:rPr lang="es-MX" sz="2000" dirty="0">
                <a:solidFill>
                  <a:srgbClr val="FB6310"/>
                </a:solidFill>
                <a:latin typeface="KG Red Hands" panose="02000505000000020004" pitchFamily="2" charset="0"/>
              </a:rPr>
              <a:t>°) Formulación del </a:t>
            </a:r>
            <a:r>
              <a:rPr lang="es-MX" sz="2000" dirty="0" smtClean="0">
                <a:solidFill>
                  <a:srgbClr val="FB6310"/>
                </a:solidFill>
                <a:latin typeface="KG Red Hands" panose="02000505000000020004" pitchFamily="2" charset="0"/>
              </a:rPr>
              <a:t>Anteproyecto </a:t>
            </a:r>
          </a:p>
          <a:p>
            <a:pPr algn="ctr"/>
            <a:r>
              <a:rPr lang="es-MX" sz="2000" dirty="0" smtClean="0">
                <a:solidFill>
                  <a:srgbClr val="FB6310"/>
                </a:solidFill>
                <a:latin typeface="KG Red Hands" panose="02000505000000020004" pitchFamily="2" charset="0"/>
              </a:rPr>
              <a:t>4</a:t>
            </a:r>
            <a:r>
              <a:rPr lang="es-MX" sz="2000" dirty="0">
                <a:solidFill>
                  <a:srgbClr val="FB6310"/>
                </a:solidFill>
                <a:latin typeface="KG Red Hands" panose="02000505000000020004" pitchFamily="2" charset="0"/>
              </a:rPr>
              <a:t>°) Elaboración del </a:t>
            </a:r>
            <a:r>
              <a:rPr lang="es-MX" sz="2000" dirty="0" smtClean="0">
                <a:solidFill>
                  <a:srgbClr val="FB6310"/>
                </a:solidFill>
                <a:latin typeface="KG Red Hands" panose="02000505000000020004" pitchFamily="2" charset="0"/>
              </a:rPr>
              <a:t>Proyecto</a:t>
            </a:r>
            <a:endParaRPr lang="es-MX" sz="2000" dirty="0">
              <a:solidFill>
                <a:srgbClr val="FB6310"/>
              </a:solidFill>
              <a:latin typeface="KG Red Hands" panose="02000505000000020004" pitchFamily="2" charset="0"/>
            </a:endParaRPr>
          </a:p>
        </p:txBody>
      </p:sp>
      <p:sp>
        <p:nvSpPr>
          <p:cNvPr id="8" name="CuadroTexto 17"/>
          <p:cNvSpPr txBox="1"/>
          <p:nvPr/>
        </p:nvSpPr>
        <p:spPr>
          <a:xfrm>
            <a:off x="6679333" y="2821943"/>
            <a:ext cx="4757491" cy="2145268"/>
          </a:xfrm>
          <a:prstGeom prst="roundRect">
            <a:avLst/>
          </a:prstGeom>
          <a:solidFill>
            <a:schemeClr val="bg1">
              <a:alpha val="72000"/>
            </a:schemeClr>
          </a:solidFill>
          <a:ln>
            <a:noFill/>
          </a:ln>
        </p:spPr>
        <p:txBody>
          <a:bodyPr wrap="square" rtlCol="0">
            <a:spAutoFit/>
          </a:bodyPr>
          <a:lstStyle/>
          <a:p>
            <a:pPr marL="342900" indent="-342900" algn="ctr">
              <a:buFont typeface="Arial" pitchFamily="34" charset="0"/>
              <a:buChar char="•"/>
            </a:pPr>
            <a:r>
              <a:rPr lang="es-MX" sz="2000" dirty="0">
                <a:solidFill>
                  <a:srgbClr val="7030A0"/>
                </a:solidFill>
                <a:latin typeface="KG Red Hands" panose="02000505000000020004" pitchFamily="2" charset="0"/>
              </a:rPr>
              <a:t>Problema de Investigación </a:t>
            </a:r>
            <a:endParaRPr lang="es-MX" sz="2000" dirty="0" smtClean="0">
              <a:solidFill>
                <a:srgbClr val="7030A0"/>
              </a:solidFill>
              <a:latin typeface="KG Red Hands" panose="02000505000000020004" pitchFamily="2" charset="0"/>
            </a:endParaRPr>
          </a:p>
          <a:p>
            <a:pPr marL="342900" indent="-342900" algn="ctr">
              <a:buFont typeface="Arial" pitchFamily="34" charset="0"/>
              <a:buChar char="•"/>
            </a:pPr>
            <a:r>
              <a:rPr lang="es-MX" sz="2000" dirty="0" smtClean="0">
                <a:solidFill>
                  <a:srgbClr val="7030A0"/>
                </a:solidFill>
                <a:latin typeface="KG Red Hands" panose="02000505000000020004" pitchFamily="2" charset="0"/>
              </a:rPr>
              <a:t>Objetivos </a:t>
            </a:r>
            <a:r>
              <a:rPr lang="es-MX" sz="2000" dirty="0">
                <a:solidFill>
                  <a:srgbClr val="7030A0"/>
                </a:solidFill>
                <a:latin typeface="KG Red Hands" panose="02000505000000020004" pitchFamily="2" charset="0"/>
              </a:rPr>
              <a:t>de Investigación </a:t>
            </a:r>
            <a:endParaRPr lang="es-MX" sz="2000" dirty="0" smtClean="0">
              <a:solidFill>
                <a:srgbClr val="7030A0"/>
              </a:solidFill>
              <a:latin typeface="KG Red Hands" panose="02000505000000020004" pitchFamily="2" charset="0"/>
            </a:endParaRPr>
          </a:p>
          <a:p>
            <a:pPr marL="342900" indent="-342900" algn="ctr">
              <a:buFont typeface="Arial" pitchFamily="34" charset="0"/>
              <a:buChar char="•"/>
            </a:pPr>
            <a:r>
              <a:rPr lang="es-MX" sz="2000" dirty="0" smtClean="0">
                <a:solidFill>
                  <a:srgbClr val="7030A0"/>
                </a:solidFill>
                <a:latin typeface="KG Red Hands" panose="02000505000000020004" pitchFamily="2" charset="0"/>
              </a:rPr>
              <a:t>Justificación </a:t>
            </a:r>
          </a:p>
          <a:p>
            <a:pPr marL="342900" indent="-342900" algn="ctr">
              <a:buFont typeface="Arial" pitchFamily="34" charset="0"/>
              <a:buChar char="•"/>
            </a:pPr>
            <a:r>
              <a:rPr lang="es-MX" sz="2000" dirty="0" smtClean="0">
                <a:solidFill>
                  <a:srgbClr val="7030A0"/>
                </a:solidFill>
                <a:latin typeface="KG Red Hands" panose="02000505000000020004" pitchFamily="2" charset="0"/>
              </a:rPr>
              <a:t>Marco </a:t>
            </a:r>
            <a:r>
              <a:rPr lang="es-MX" sz="2000" dirty="0">
                <a:solidFill>
                  <a:srgbClr val="7030A0"/>
                </a:solidFill>
                <a:latin typeface="KG Red Hands" panose="02000505000000020004" pitchFamily="2" charset="0"/>
              </a:rPr>
              <a:t>Teórico </a:t>
            </a:r>
            <a:endParaRPr lang="es-MX" sz="2000" dirty="0" smtClean="0">
              <a:solidFill>
                <a:srgbClr val="7030A0"/>
              </a:solidFill>
              <a:latin typeface="KG Red Hands" panose="02000505000000020004" pitchFamily="2" charset="0"/>
            </a:endParaRPr>
          </a:p>
          <a:p>
            <a:pPr marL="342900" indent="-342900" algn="ctr">
              <a:buFont typeface="Arial" pitchFamily="34" charset="0"/>
              <a:buChar char="•"/>
            </a:pPr>
            <a:r>
              <a:rPr lang="es-MX" sz="2000" dirty="0" smtClean="0">
                <a:solidFill>
                  <a:srgbClr val="7030A0"/>
                </a:solidFill>
                <a:latin typeface="KG Red Hands" panose="02000505000000020004" pitchFamily="2" charset="0"/>
              </a:rPr>
              <a:t>Metodología </a:t>
            </a:r>
          </a:p>
          <a:p>
            <a:pPr marL="342900" indent="-342900" algn="ctr">
              <a:buFont typeface="Arial" pitchFamily="34" charset="0"/>
              <a:buChar char="•"/>
            </a:pPr>
            <a:r>
              <a:rPr lang="es-MX" sz="2000" dirty="0" smtClean="0">
                <a:solidFill>
                  <a:srgbClr val="7030A0"/>
                </a:solidFill>
                <a:latin typeface="KG Red Hands" panose="02000505000000020004" pitchFamily="2" charset="0"/>
              </a:rPr>
              <a:t>Aspectos Administrativos</a:t>
            </a:r>
            <a:endParaRPr lang="es-MX" sz="2000" dirty="0">
              <a:solidFill>
                <a:srgbClr val="7030A0"/>
              </a:solidFill>
              <a:latin typeface="KG Red Hands" panose="02000505000000020004" pitchFamily="2" charset="0"/>
            </a:endParaRPr>
          </a:p>
        </p:txBody>
      </p:sp>
      <p:sp>
        <p:nvSpPr>
          <p:cNvPr id="9" name="CuadroTexto 17"/>
          <p:cNvSpPr txBox="1"/>
          <p:nvPr/>
        </p:nvSpPr>
        <p:spPr>
          <a:xfrm>
            <a:off x="1524948" y="5218170"/>
            <a:ext cx="4666588" cy="1123712"/>
          </a:xfrm>
          <a:prstGeom prst="roundRect">
            <a:avLst/>
          </a:prstGeom>
          <a:solidFill>
            <a:schemeClr val="bg1">
              <a:alpha val="72000"/>
            </a:schemeClr>
          </a:solidFill>
          <a:ln>
            <a:noFill/>
          </a:ln>
        </p:spPr>
        <p:txBody>
          <a:bodyPr wrap="square" rtlCol="0">
            <a:spAutoFit/>
          </a:bodyPr>
          <a:lstStyle/>
          <a:p>
            <a:pPr marL="342900" indent="-342900" algn="ctr">
              <a:buFont typeface="Arial" pitchFamily="34" charset="0"/>
              <a:buChar char="•"/>
            </a:pPr>
            <a:r>
              <a:rPr lang="es-MX" sz="2000" dirty="0" smtClean="0">
                <a:solidFill>
                  <a:srgbClr val="ED1B57"/>
                </a:solidFill>
                <a:latin typeface="KG Red Hands" panose="02000505000000020004" pitchFamily="2" charset="0"/>
              </a:rPr>
              <a:t>Recolección de datos</a:t>
            </a:r>
          </a:p>
          <a:p>
            <a:pPr marL="342900" indent="-342900" algn="ctr">
              <a:buFont typeface="Arial" pitchFamily="34" charset="0"/>
              <a:buChar char="•"/>
            </a:pPr>
            <a:r>
              <a:rPr lang="es-MX" sz="2000" dirty="0" smtClean="0">
                <a:solidFill>
                  <a:srgbClr val="ED1B57"/>
                </a:solidFill>
                <a:latin typeface="KG Red Hands" panose="02000505000000020004" pitchFamily="2" charset="0"/>
              </a:rPr>
              <a:t>Análisis de datos recabados</a:t>
            </a:r>
          </a:p>
          <a:p>
            <a:pPr marL="342900" indent="-342900" algn="ctr">
              <a:buFont typeface="Arial" pitchFamily="34" charset="0"/>
              <a:buChar char="•"/>
            </a:pPr>
            <a:r>
              <a:rPr lang="es-MX" sz="2000" dirty="0" smtClean="0">
                <a:solidFill>
                  <a:srgbClr val="ED1B57"/>
                </a:solidFill>
                <a:latin typeface="KG Red Hands" panose="02000505000000020004" pitchFamily="2" charset="0"/>
              </a:rPr>
              <a:t>Resultados </a:t>
            </a:r>
            <a:endParaRPr lang="es-MX" sz="2000" dirty="0">
              <a:solidFill>
                <a:schemeClr val="bg1">
                  <a:lumMod val="50000"/>
                </a:schemeClr>
              </a:solidFill>
              <a:latin typeface="KG Red Hands" panose="02000505000000020004" pitchFamily="2" charset="0"/>
            </a:endParaRPr>
          </a:p>
        </p:txBody>
      </p:sp>
      <p:sp>
        <p:nvSpPr>
          <p:cNvPr id="10" name="9 Flecha abajo"/>
          <p:cNvSpPr/>
          <p:nvPr/>
        </p:nvSpPr>
        <p:spPr>
          <a:xfrm>
            <a:off x="3284716" y="2062288"/>
            <a:ext cx="595406" cy="598322"/>
          </a:xfrm>
          <a:prstGeom prst="downArrow">
            <a:avLst/>
          </a:prstGeom>
          <a:solidFill>
            <a:srgbClr val="ED1B57"/>
          </a:solidFill>
          <a:ln>
            <a:solidFill>
              <a:srgbClr val="ED1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Flecha derecha"/>
          <p:cNvSpPr/>
          <p:nvPr/>
        </p:nvSpPr>
        <p:spPr>
          <a:xfrm>
            <a:off x="5986820" y="3391556"/>
            <a:ext cx="692513" cy="538998"/>
          </a:xfrm>
          <a:prstGeom prst="rightArrow">
            <a:avLst/>
          </a:prstGeom>
          <a:solidFill>
            <a:srgbClr val="ED1B57"/>
          </a:solidFill>
          <a:ln>
            <a:solidFill>
              <a:srgbClr val="ED1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Flecha doblada hacia arriba"/>
          <p:cNvSpPr/>
          <p:nvPr/>
        </p:nvSpPr>
        <p:spPr>
          <a:xfrm rot="5400000" flipV="1">
            <a:off x="6293150" y="4916066"/>
            <a:ext cx="961156" cy="1091885"/>
          </a:xfrm>
          <a:prstGeom prst="bentUpArrow">
            <a:avLst/>
          </a:prstGeom>
          <a:solidFill>
            <a:srgbClr val="ED1B57"/>
          </a:solidFill>
          <a:ln>
            <a:solidFill>
              <a:srgbClr val="ED1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Resultado de imagen para proyectos de investigaci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3423" y1="20848" x2="32886" y2="48057"/>
                        <a14:foregroundMark x1="40492" y1="10247" x2="41834" y2="31095"/>
                        <a14:foregroundMark x1="7830" y1="4594" x2="40940" y2="5300"/>
                        <a14:foregroundMark x1="6264" y1="8127" x2="6711" y2="48057"/>
                        <a14:foregroundMark x1="6711" y1="5654" x2="13423" y2="42756"/>
                        <a14:foregroundMark x1="16331" y1="14841" x2="31320" y2="22261"/>
                        <a14:foregroundMark x1="11633" y1="8834" x2="12975" y2="36042"/>
                        <a14:foregroundMark x1="9172" y1="47703" x2="30425" y2="42049"/>
                        <a14:foregroundMark x1="30425" y1="33922" x2="47427" y2="32509"/>
                        <a14:foregroundMark x1="13647" y1="13428" x2="28188" y2="56184"/>
                        <a14:foregroundMark x1="45414" y1="32155" x2="47875" y2="59717"/>
                        <a14:foregroundMark x1="32662" y1="60424" x2="46309" y2="54417"/>
                        <a14:foregroundMark x1="48993" y1="46643" x2="51902" y2="54417"/>
                        <a14:foregroundMark x1="37136" y1="34982" x2="40045" y2="40636"/>
                        <a14:foregroundMark x1="19687" y1="51237" x2="19687" y2="65371"/>
                        <a14:foregroundMark x1="5369" y1="73852" x2="25503" y2="74558"/>
                        <a14:foregroundMark x1="4474" y1="59364" x2="13870" y2="58657"/>
                        <a14:foregroundMark x1="4698" y1="83746" x2="30649" y2="75618"/>
                        <a14:foregroundMark x1="2685" y1="56890" x2="4698" y2="80212"/>
                        <a14:foregroundMark x1="6935" y1="54417" x2="21924" y2="54417"/>
                        <a14:foregroundMark x1="24161" y1="56890" x2="31544" y2="65018"/>
                        <a14:foregroundMark x1="24832" y1="69611" x2="14318" y2="71378"/>
                        <a14:foregroundMark x1="23043" y1="62191" x2="23043" y2="72085"/>
                        <a14:foregroundMark x1="14989" y1="63251" x2="16331" y2="75972"/>
                        <a14:foregroundMark x1="17226" y1="65371" x2="17897" y2="78092"/>
                        <a14:foregroundMark x1="2685" y1="54417" x2="12752" y2="53357"/>
                        <a14:foregroundMark x1="14989" y1="34982" x2="16779" y2="40636"/>
                        <a14:foregroundMark x1="60850" y1="31095" x2="78076" y2="50177"/>
                        <a14:foregroundMark x1="62640" y1="20495" x2="66219" y2="37456"/>
                        <a14:foregroundMark x1="53020" y1="33569" x2="58837" y2="52650"/>
                        <a14:foregroundMark x1="75615" y1="25442" x2="81208" y2="34982"/>
                        <a14:foregroundMark x1="65996" y1="17314" x2="70022" y2="18728"/>
                        <a14:foregroundMark x1="53020" y1="33569" x2="55257" y2="23322"/>
                        <a14:foregroundMark x1="70022" y1="16961" x2="72931" y2="19435"/>
                        <a14:foregroundMark x1="78076" y1="62191" x2="97092" y2="89753"/>
                        <a14:foregroundMark x1="81879" y1="49823" x2="79642" y2="54417"/>
                        <a14:foregroundMark x1="79418" y1="59364" x2="81879" y2="63251"/>
                        <a14:foregroundMark x1="8501" y1="61484" x2="9172" y2="69965"/>
                        <a14:foregroundMark x1="12975" y1="8127" x2="14989" y2="123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202303" y="4766611"/>
            <a:ext cx="3955029" cy="214043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4"/>
          <p:cNvSpPr txBox="1"/>
          <p:nvPr/>
        </p:nvSpPr>
        <p:spPr>
          <a:xfrm>
            <a:off x="8079475" y="108690"/>
            <a:ext cx="4028559" cy="646986"/>
          </a:xfrm>
          <a:prstGeom prst="roundRect">
            <a:avLst/>
          </a:prstGeom>
          <a:solidFill>
            <a:schemeClr val="bg1">
              <a:alpha val="72000"/>
            </a:schemeClr>
          </a:solidFill>
          <a:ln>
            <a:noFill/>
          </a:ln>
        </p:spPr>
        <p:txBody>
          <a:bodyPr wrap="square" rtlCol="0">
            <a:spAutoFit/>
          </a:bodyPr>
          <a:lstStyle/>
          <a:p>
            <a:pPr algn="ctr"/>
            <a:r>
              <a:rPr lang="es-MX" sz="3200" dirty="0" smtClean="0">
                <a:solidFill>
                  <a:srgbClr val="AC004A"/>
                </a:solidFill>
                <a:latin typeface="Lucida Calligraphy" pitchFamily="66" charset="0"/>
              </a:rPr>
              <a:t>Análisis</a:t>
            </a:r>
          </a:p>
        </p:txBody>
      </p:sp>
    </p:spTree>
    <p:extLst>
      <p:ext uri="{BB962C8B-B14F-4D97-AF65-F5344CB8AC3E}">
        <p14:creationId xmlns:p14="http://schemas.microsoft.com/office/powerpoint/2010/main" val="3510152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4"/>
          <p:cNvSpPr txBox="1"/>
          <p:nvPr/>
        </p:nvSpPr>
        <p:spPr>
          <a:xfrm>
            <a:off x="7772399" y="146200"/>
            <a:ext cx="4130927" cy="646986"/>
          </a:xfrm>
          <a:prstGeom prst="roundRect">
            <a:avLst/>
          </a:prstGeom>
          <a:solidFill>
            <a:schemeClr val="bg1">
              <a:alpha val="72000"/>
            </a:schemeClr>
          </a:solidFill>
          <a:ln>
            <a:noFill/>
          </a:ln>
        </p:spPr>
        <p:txBody>
          <a:bodyPr wrap="square" rtlCol="0">
            <a:spAutoFit/>
          </a:bodyPr>
          <a:lstStyle/>
          <a:p>
            <a:pPr algn="ctr"/>
            <a:r>
              <a:rPr lang="es-MX" sz="3200" dirty="0" smtClean="0">
                <a:solidFill>
                  <a:srgbClr val="AC004A"/>
                </a:solidFill>
                <a:latin typeface="Lucida Calligraphy" pitchFamily="66" charset="0"/>
              </a:rPr>
              <a:t>Análisis</a:t>
            </a:r>
          </a:p>
        </p:txBody>
      </p:sp>
      <p:sp>
        <p:nvSpPr>
          <p:cNvPr id="4" name="CuadroTexto 17"/>
          <p:cNvSpPr txBox="1"/>
          <p:nvPr/>
        </p:nvSpPr>
        <p:spPr>
          <a:xfrm>
            <a:off x="157651" y="978166"/>
            <a:ext cx="11876693" cy="5618559"/>
          </a:xfrm>
          <a:prstGeom prst="roundRect">
            <a:avLst/>
          </a:prstGeom>
          <a:solidFill>
            <a:schemeClr val="bg1">
              <a:alpha val="72000"/>
            </a:schemeClr>
          </a:solidFill>
          <a:ln>
            <a:noFill/>
          </a:ln>
        </p:spPr>
        <p:txBody>
          <a:bodyPr wrap="square" rtlCol="0">
            <a:spAutoFit/>
          </a:bodyPr>
          <a:lstStyle/>
          <a:p>
            <a:pPr algn="ctr">
              <a:lnSpc>
                <a:spcPct val="150000"/>
              </a:lnSpc>
            </a:pPr>
            <a:r>
              <a:rPr lang="es-MX" dirty="0" smtClean="0">
                <a:latin typeface="KG Red Hands" panose="02000505000000020004" pitchFamily="2" charset="0"/>
              </a:rPr>
              <a:t>El trabajo que seleccione y elaboré es un </a:t>
            </a:r>
            <a:r>
              <a:rPr lang="es-MX" dirty="0">
                <a:latin typeface="KG Red Hands" panose="02000505000000020004" pitchFamily="2" charset="0"/>
              </a:rPr>
              <a:t>p</a:t>
            </a:r>
            <a:r>
              <a:rPr lang="es-MX" dirty="0" smtClean="0">
                <a:latin typeface="KG Red Hands" panose="02000505000000020004" pitchFamily="2" charset="0"/>
              </a:rPr>
              <a:t>royecto de investigación. </a:t>
            </a:r>
          </a:p>
          <a:p>
            <a:pPr algn="ctr">
              <a:lnSpc>
                <a:spcPct val="150000"/>
              </a:lnSpc>
            </a:pPr>
            <a:r>
              <a:rPr lang="es-MX" dirty="0" smtClean="0">
                <a:latin typeface="KG Red Hands" panose="02000505000000020004" pitchFamily="2" charset="0"/>
              </a:rPr>
              <a:t>La manera de hacerlo fue </a:t>
            </a:r>
            <a:r>
              <a:rPr lang="es-MX" dirty="0">
                <a:latin typeface="KG Red Hands" panose="02000505000000020004" pitchFamily="2" charset="0"/>
              </a:rPr>
              <a:t>m</a:t>
            </a:r>
            <a:r>
              <a:rPr lang="es-MX" dirty="0" smtClean="0">
                <a:latin typeface="KG Red Hands" panose="02000505000000020004" pitchFamily="2" charset="0"/>
              </a:rPr>
              <a:t>ediante la recolección de datos que permita obtener información verídica y suficiente sobre el contexto, y rescatar la problemática más notable que requiere ser mejorada. </a:t>
            </a:r>
          </a:p>
          <a:p>
            <a:pPr algn="ctr">
              <a:lnSpc>
                <a:spcPct val="150000"/>
              </a:lnSpc>
            </a:pPr>
            <a:r>
              <a:rPr lang="es-MX" dirty="0" smtClean="0">
                <a:latin typeface="KG Red Hands" panose="02000505000000020004" pitchFamily="2" charset="0"/>
              </a:rPr>
              <a:t>Primero elaboré un instrumento que propiciara insumos necesaria para comprobar o refutar una o varias hipótesis planteadas en principio. </a:t>
            </a:r>
          </a:p>
          <a:p>
            <a:pPr algn="ctr">
              <a:lnSpc>
                <a:spcPct val="150000"/>
              </a:lnSpc>
            </a:pPr>
            <a:r>
              <a:rPr lang="es-MX" dirty="0" smtClean="0">
                <a:latin typeface="KG Red Hands" panose="02000505000000020004" pitchFamily="2" charset="0"/>
              </a:rPr>
              <a:t>Todo esto lo hice para </a:t>
            </a:r>
            <a:r>
              <a:rPr lang="es-MX" dirty="0">
                <a:latin typeface="KG Red Hands" panose="02000505000000020004" pitchFamily="2" charset="0"/>
              </a:rPr>
              <a:t>r</a:t>
            </a:r>
            <a:r>
              <a:rPr lang="es-MX" dirty="0" smtClean="0">
                <a:latin typeface="KG Red Hands" panose="02000505000000020004" pitchFamily="2" charset="0"/>
              </a:rPr>
              <a:t>ecabar información, identificar un conflicto, formular </a:t>
            </a:r>
            <a:r>
              <a:rPr lang="es-MX" dirty="0">
                <a:latin typeface="KG Red Hands" panose="02000505000000020004" pitchFamily="2" charset="0"/>
              </a:rPr>
              <a:t>hipótesis </a:t>
            </a:r>
            <a:r>
              <a:rPr lang="es-MX" dirty="0" smtClean="0">
                <a:latin typeface="KG Red Hands" panose="02000505000000020004" pitchFamily="2" charset="0"/>
              </a:rPr>
              <a:t>y sustentar </a:t>
            </a:r>
            <a:r>
              <a:rPr lang="es-MX" dirty="0">
                <a:latin typeface="KG Red Hands" panose="02000505000000020004" pitchFamily="2" charset="0"/>
              </a:rPr>
              <a:t>l</a:t>
            </a:r>
            <a:r>
              <a:rPr lang="es-MX" dirty="0" smtClean="0">
                <a:latin typeface="KG Red Hands" panose="02000505000000020004" pitchFamily="2" charset="0"/>
              </a:rPr>
              <a:t>a problemática destacada en el Jardín de Niños para posteriormente dar una posible solución.</a:t>
            </a:r>
          </a:p>
          <a:p>
            <a:pPr algn="ctr">
              <a:lnSpc>
                <a:spcPct val="150000"/>
              </a:lnSpc>
            </a:pPr>
            <a:r>
              <a:rPr lang="es-MX" dirty="0" smtClean="0">
                <a:latin typeface="KG Red Hands" panose="02000505000000020004" pitchFamily="2" charset="0"/>
              </a:rPr>
              <a:t>Decidí realizar este tipo de trabajo porque considero que tengo poco conocimiento de lo que es un proyecto y requiero aprenderlo, además porque es un documento factible para realizar tomando en cuenta mis jornadas de práctica y puedo favorecerlas.  </a:t>
            </a:r>
          </a:p>
        </p:txBody>
      </p:sp>
      <p:pic>
        <p:nvPicPr>
          <p:cNvPr id="512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041">
            <a:off x="7026" y="13649"/>
            <a:ext cx="1929032" cy="192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99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4"/>
          <p:cNvSpPr txBox="1"/>
          <p:nvPr/>
        </p:nvSpPr>
        <p:spPr>
          <a:xfrm>
            <a:off x="7772399" y="209262"/>
            <a:ext cx="4130927" cy="646986"/>
          </a:xfrm>
          <a:prstGeom prst="roundRect">
            <a:avLst/>
          </a:prstGeom>
          <a:solidFill>
            <a:schemeClr val="bg1">
              <a:alpha val="72000"/>
            </a:schemeClr>
          </a:solidFill>
          <a:ln>
            <a:noFill/>
          </a:ln>
        </p:spPr>
        <p:txBody>
          <a:bodyPr wrap="square" rtlCol="0">
            <a:spAutoFit/>
          </a:bodyPr>
          <a:lstStyle/>
          <a:p>
            <a:pPr algn="ctr"/>
            <a:r>
              <a:rPr lang="es-MX" sz="3200" dirty="0" smtClean="0">
                <a:solidFill>
                  <a:srgbClr val="AC004A"/>
                </a:solidFill>
                <a:latin typeface="Lucida Calligraphy" pitchFamily="66" charset="0"/>
              </a:rPr>
              <a:t>Análisis</a:t>
            </a:r>
          </a:p>
        </p:txBody>
      </p:sp>
      <p:sp>
        <p:nvSpPr>
          <p:cNvPr id="4" name="CuadroTexto 17"/>
          <p:cNvSpPr txBox="1"/>
          <p:nvPr/>
        </p:nvSpPr>
        <p:spPr>
          <a:xfrm>
            <a:off x="1040524" y="1135821"/>
            <a:ext cx="10562896" cy="5158859"/>
          </a:xfrm>
          <a:prstGeom prst="roundRect">
            <a:avLst/>
          </a:prstGeom>
          <a:solidFill>
            <a:schemeClr val="bg1">
              <a:alpha val="72000"/>
            </a:schemeClr>
          </a:solidFill>
          <a:ln>
            <a:noFill/>
          </a:ln>
        </p:spPr>
        <p:txBody>
          <a:bodyPr wrap="square" rtlCol="0">
            <a:spAutoFit/>
          </a:bodyPr>
          <a:lstStyle/>
          <a:p>
            <a:pPr algn="ctr">
              <a:lnSpc>
                <a:spcPct val="150000"/>
              </a:lnSpc>
            </a:pPr>
            <a:r>
              <a:rPr lang="es-MX" dirty="0" smtClean="0">
                <a:latin typeface="KG Red Hands" panose="02000505000000020004" pitchFamily="2" charset="0"/>
              </a:rPr>
              <a:t>El proyecto de investigación es dirigido hacia los principales agentes de la institución, como alumnos, docentes, padres de familia y directivo.</a:t>
            </a:r>
          </a:p>
          <a:p>
            <a:pPr algn="ctr">
              <a:lnSpc>
                <a:spcPct val="150000"/>
              </a:lnSpc>
            </a:pPr>
            <a:r>
              <a:rPr lang="es-MX" dirty="0" smtClean="0">
                <a:latin typeface="KG Red Hands" panose="02000505000000020004" pitchFamily="2" charset="0"/>
              </a:rPr>
              <a:t>Dicho trabajo lo realicé específicamente con los padres de familia al aplicarles una encuesta de escala tipo Likert con indicadores que arrojaran información sobre los hábitos de higiene que tienen e inculcan a sus hijos. </a:t>
            </a:r>
          </a:p>
          <a:p>
            <a:pPr algn="ctr">
              <a:lnSpc>
                <a:spcPct val="150000"/>
              </a:lnSpc>
            </a:pPr>
            <a:r>
              <a:rPr lang="es-MX" dirty="0" smtClean="0">
                <a:latin typeface="KG Red Hands" panose="02000505000000020004" pitchFamily="2" charset="0"/>
              </a:rPr>
              <a:t>Una forma de obtener información fue por medio de entrevistas directas a alumnos y docentes, encuestas a padres y observaciones en la institución. </a:t>
            </a:r>
          </a:p>
          <a:p>
            <a:pPr algn="ctr">
              <a:lnSpc>
                <a:spcPct val="150000"/>
              </a:lnSpc>
            </a:pPr>
            <a:r>
              <a:rPr lang="es-MX" dirty="0" smtClean="0">
                <a:latin typeface="KG Red Hands" panose="02000505000000020004" pitchFamily="2" charset="0"/>
              </a:rPr>
              <a:t>Como docente en formación este trabajo me fortalece en cuanto a ser más reflexiva y analítica, a comprender la importancia de fundamentar lo que realice como el diagnóstico, las secuencias didácticas, la utilización de ciertos recursos, etc.  </a:t>
            </a:r>
          </a:p>
        </p:txBody>
      </p:sp>
      <p:pic>
        <p:nvPicPr>
          <p:cNvPr id="512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041">
            <a:off x="59675" y="-124599"/>
            <a:ext cx="2024756" cy="202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03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4"/>
          <p:cNvSpPr txBox="1"/>
          <p:nvPr/>
        </p:nvSpPr>
        <p:spPr>
          <a:xfrm>
            <a:off x="7772399" y="240793"/>
            <a:ext cx="4130927" cy="646986"/>
          </a:xfrm>
          <a:prstGeom prst="roundRect">
            <a:avLst/>
          </a:prstGeom>
          <a:solidFill>
            <a:schemeClr val="bg1">
              <a:alpha val="72000"/>
            </a:schemeClr>
          </a:solidFill>
          <a:ln>
            <a:noFill/>
          </a:ln>
        </p:spPr>
        <p:txBody>
          <a:bodyPr wrap="square" rtlCol="0">
            <a:spAutoFit/>
          </a:bodyPr>
          <a:lstStyle/>
          <a:p>
            <a:pPr algn="ctr"/>
            <a:r>
              <a:rPr lang="es-MX" sz="3200" dirty="0" smtClean="0">
                <a:solidFill>
                  <a:srgbClr val="AC004A"/>
                </a:solidFill>
                <a:latin typeface="Lucida Calligraphy" pitchFamily="66" charset="0"/>
              </a:rPr>
              <a:t>Análisis</a:t>
            </a:r>
          </a:p>
        </p:txBody>
      </p:sp>
      <p:sp>
        <p:nvSpPr>
          <p:cNvPr id="4" name="CuadroTexto 17"/>
          <p:cNvSpPr txBox="1"/>
          <p:nvPr/>
        </p:nvSpPr>
        <p:spPr>
          <a:xfrm>
            <a:off x="1513490" y="1482662"/>
            <a:ext cx="9364718" cy="4239458"/>
          </a:xfrm>
          <a:prstGeom prst="roundRect">
            <a:avLst/>
          </a:prstGeom>
          <a:solidFill>
            <a:schemeClr val="bg1">
              <a:alpha val="72000"/>
            </a:schemeClr>
          </a:solidFill>
          <a:ln>
            <a:noFill/>
          </a:ln>
        </p:spPr>
        <p:txBody>
          <a:bodyPr wrap="square" rtlCol="0">
            <a:spAutoFit/>
          </a:bodyPr>
          <a:lstStyle/>
          <a:p>
            <a:pPr algn="ctr">
              <a:lnSpc>
                <a:spcPct val="150000"/>
              </a:lnSpc>
            </a:pPr>
            <a:r>
              <a:rPr lang="es-MX" dirty="0">
                <a:latin typeface="KG Red Hands" panose="02000505000000020004" pitchFamily="2" charset="0"/>
              </a:rPr>
              <a:t>Considero que mi documento permite en </a:t>
            </a:r>
            <a:r>
              <a:rPr lang="es-MX" dirty="0" smtClean="0">
                <a:latin typeface="KG Red Hands" panose="02000505000000020004" pitchFamily="2" charset="0"/>
              </a:rPr>
              <a:t>mí </a:t>
            </a:r>
            <a:r>
              <a:rPr lang="es-MX" dirty="0">
                <a:latin typeface="KG Red Hands" panose="02000505000000020004" pitchFamily="2" charset="0"/>
              </a:rPr>
              <a:t>la adquisición de competencias profesionales, pues utilicé recursos de investigación para detectar una problemática, dar solución a ella y enriquecer de esta manera mi práctica docente. </a:t>
            </a:r>
          </a:p>
          <a:p>
            <a:pPr algn="ctr">
              <a:lnSpc>
                <a:spcPct val="150000"/>
              </a:lnSpc>
            </a:pPr>
            <a:r>
              <a:rPr lang="es-MX" dirty="0">
                <a:latin typeface="KG Red Hands" panose="02000505000000020004" pitchFamily="2" charset="0"/>
              </a:rPr>
              <a:t>Una vez analizado el proyecto y con el problema clarificado desarrollé una serie de secuencias didácticas que permitieran la disminución o eliminación de dicha situación</a:t>
            </a:r>
            <a:r>
              <a:rPr lang="es-MX" dirty="0" smtClean="0">
                <a:latin typeface="KG Red Hands" panose="02000505000000020004" pitchFamily="2" charset="0"/>
              </a:rPr>
              <a:t>.</a:t>
            </a:r>
          </a:p>
          <a:p>
            <a:pPr algn="ctr">
              <a:lnSpc>
                <a:spcPct val="150000"/>
              </a:lnSpc>
            </a:pPr>
            <a:r>
              <a:rPr lang="es-MX" dirty="0" smtClean="0">
                <a:latin typeface="KG Red Hands" panose="02000505000000020004" pitchFamily="2" charset="0"/>
              </a:rPr>
              <a:t> </a:t>
            </a:r>
            <a:r>
              <a:rPr lang="es-MX" dirty="0">
                <a:latin typeface="KG Red Hands" panose="02000505000000020004" pitchFamily="2" charset="0"/>
              </a:rPr>
              <a:t>Con esto favorecí la competencia de diseñar planeaciones para responder a una necesidad en el aula de </a:t>
            </a:r>
            <a:r>
              <a:rPr lang="es-MX" dirty="0" smtClean="0">
                <a:latin typeface="KG Red Hands" panose="02000505000000020004" pitchFamily="2" charset="0"/>
              </a:rPr>
              <a:t>práctica. </a:t>
            </a:r>
          </a:p>
        </p:txBody>
      </p:sp>
      <p:pic>
        <p:nvPicPr>
          <p:cNvPr id="512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041">
            <a:off x="-88508" y="-170434"/>
            <a:ext cx="2756253" cy="275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89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4"/>
          <p:cNvSpPr txBox="1"/>
          <p:nvPr/>
        </p:nvSpPr>
        <p:spPr>
          <a:xfrm>
            <a:off x="6728346" y="243856"/>
            <a:ext cx="5112234" cy="646986"/>
          </a:xfrm>
          <a:prstGeom prst="roundRect">
            <a:avLst/>
          </a:prstGeom>
          <a:solidFill>
            <a:schemeClr val="bg1">
              <a:alpha val="72000"/>
            </a:schemeClr>
          </a:solidFill>
          <a:ln>
            <a:noFill/>
          </a:ln>
        </p:spPr>
        <p:txBody>
          <a:bodyPr wrap="square" rtlCol="0">
            <a:spAutoFit/>
          </a:bodyPr>
          <a:lstStyle/>
          <a:p>
            <a:pPr algn="ctr"/>
            <a:r>
              <a:rPr lang="es-MX" sz="3200" dirty="0" smtClean="0">
                <a:solidFill>
                  <a:srgbClr val="AC004A"/>
                </a:solidFill>
                <a:latin typeface="Lucida Calligraphy" pitchFamily="66" charset="0"/>
              </a:rPr>
              <a:t>Bibliografía</a:t>
            </a:r>
          </a:p>
        </p:txBody>
      </p:sp>
      <p:sp>
        <p:nvSpPr>
          <p:cNvPr id="4" name="CuadroTexto 17"/>
          <p:cNvSpPr txBox="1"/>
          <p:nvPr/>
        </p:nvSpPr>
        <p:spPr>
          <a:xfrm>
            <a:off x="1131822" y="1283446"/>
            <a:ext cx="9791876" cy="3915966"/>
          </a:xfrm>
          <a:prstGeom prst="roundRect">
            <a:avLst/>
          </a:prstGeom>
          <a:solidFill>
            <a:schemeClr val="bg1">
              <a:alpha val="72000"/>
            </a:schemeClr>
          </a:solidFill>
          <a:ln>
            <a:noFill/>
          </a:ln>
        </p:spPr>
        <p:txBody>
          <a:bodyPr wrap="square" rtlCol="0">
            <a:spAutoFit/>
          </a:bodyPr>
          <a:lstStyle/>
          <a:p>
            <a:pPr algn="ctr"/>
            <a:r>
              <a:rPr lang="es-MX" sz="2800" dirty="0" smtClean="0">
                <a:latin typeface="KG Red Hands" panose="02000505000000020004" pitchFamily="2" charset="0"/>
              </a:rPr>
              <a:t>Arias</a:t>
            </a:r>
            <a:r>
              <a:rPr lang="es-MX" sz="2800" dirty="0">
                <a:latin typeface="KG Red Hands" panose="02000505000000020004" pitchFamily="2" charset="0"/>
              </a:rPr>
              <a:t>, </a:t>
            </a:r>
            <a:r>
              <a:rPr lang="es-MX" sz="2800" dirty="0" smtClean="0">
                <a:latin typeface="KG Red Hands" panose="02000505000000020004" pitchFamily="2" charset="0"/>
              </a:rPr>
              <a:t>F. </a:t>
            </a:r>
            <a:r>
              <a:rPr lang="es-MX" sz="2800" dirty="0">
                <a:latin typeface="KG Red Hands" panose="02000505000000020004" pitchFamily="2" charset="0"/>
              </a:rPr>
              <a:t>G. (1999). El Proyecto de Investigación: Guía para su elaboración. Caracas: Episteme.</a:t>
            </a:r>
          </a:p>
          <a:p>
            <a:pPr algn="ctr"/>
            <a:endParaRPr lang="es-MX" sz="2800" dirty="0">
              <a:latin typeface="KG Red Hands" panose="02000505000000020004" pitchFamily="2" charset="0"/>
            </a:endParaRPr>
          </a:p>
          <a:p>
            <a:pPr algn="ctr"/>
            <a:r>
              <a:rPr lang="es-MX" sz="2800" dirty="0">
                <a:latin typeface="KG Red Hands" panose="02000505000000020004" pitchFamily="2" charset="0"/>
              </a:rPr>
              <a:t>Fierro, E. H. (2003). Preparación de un proyecto de investigación. </a:t>
            </a:r>
            <a:r>
              <a:rPr lang="es-MX" sz="2800" dirty="0" err="1">
                <a:latin typeface="KG Red Hands" panose="02000505000000020004" pitchFamily="2" charset="0"/>
              </a:rPr>
              <a:t>S</a:t>
            </a:r>
            <a:r>
              <a:rPr lang="es-MX" sz="2800" dirty="0" err="1" smtClean="0">
                <a:latin typeface="KG Red Hands" panose="02000505000000020004" pitchFamily="2" charset="0"/>
              </a:rPr>
              <a:t>cielo</a:t>
            </a:r>
            <a:r>
              <a:rPr lang="es-MX" sz="2800" dirty="0">
                <a:latin typeface="KG Red Hands" panose="02000505000000020004" pitchFamily="2" charset="0"/>
              </a:rPr>
              <a:t>, v.9 n.2.</a:t>
            </a:r>
            <a:endParaRPr lang="es-MX" sz="2800" dirty="0" smtClean="0">
              <a:latin typeface="KG Red Hands" panose="02000505000000020004" pitchFamily="2" charset="0"/>
            </a:endParaRPr>
          </a:p>
          <a:p>
            <a:pPr algn="ctr"/>
            <a:endParaRPr lang="es-MX" sz="2800" dirty="0">
              <a:latin typeface="KG Red Hands" panose="02000505000000020004" pitchFamily="2" charset="0"/>
            </a:endParaRPr>
          </a:p>
          <a:p>
            <a:pPr algn="ctr"/>
            <a:r>
              <a:rPr lang="es-MX" sz="2800" dirty="0">
                <a:latin typeface="KG Red Hands" panose="02000505000000020004" pitchFamily="2" charset="0"/>
              </a:rPr>
              <a:t>Tamayo, M. (1999). El proyecto de investigación. Bogotá: ICFES.</a:t>
            </a:r>
            <a:endParaRPr lang="es-MX" sz="2800" dirty="0" smtClean="0">
              <a:latin typeface="KG Red Hands" panose="02000505000000020004" pitchFamily="2" charset="0"/>
            </a:endParaRPr>
          </a:p>
        </p:txBody>
      </p:sp>
      <p:pic>
        <p:nvPicPr>
          <p:cNvPr id="5"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625384" y="3263046"/>
            <a:ext cx="3735015" cy="372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99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948</Words>
  <Application>Microsoft Office PowerPoint</Application>
  <PresentationFormat>Personalizado</PresentationFormat>
  <Paragraphs>72</Paragraphs>
  <Slides>10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Arial</vt:lpstr>
      <vt:lpstr>KG Red Hands</vt:lpstr>
      <vt:lpstr>Lucida Calligraphy</vt:lpstr>
      <vt:lpstr>Calibri</vt:lpstr>
      <vt:lpstr>Calibri Light</vt:lpstr>
      <vt:lpstr>Bell MT</vt:lpstr>
      <vt:lpstr>Times New Roman</vt:lpstr>
      <vt:lpstr>Mahoni Free Personal Use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ENEP</dc:creator>
  <cp:lastModifiedBy>betyc</cp:lastModifiedBy>
  <cp:revision>36</cp:revision>
  <dcterms:created xsi:type="dcterms:W3CDTF">2018-06-08T16:49:33Z</dcterms:created>
  <dcterms:modified xsi:type="dcterms:W3CDTF">2018-06-12T17:15:19Z</dcterms:modified>
</cp:coreProperties>
</file>