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9" r:id="rId3"/>
    <p:sldId id="269" r:id="rId4"/>
    <p:sldId id="260" r:id="rId5"/>
    <p:sldId id="261" r:id="rId6"/>
    <p:sldId id="267" r:id="rId7"/>
    <p:sldId id="262" r:id="rId8"/>
    <p:sldId id="263" r:id="rId9"/>
    <p:sldId id="264" r:id="rId10"/>
    <p:sldId id="268" r:id="rId11"/>
    <p:sldId id="265" r:id="rId12"/>
    <p:sldId id="270" r:id="rId1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660"/>
  </p:normalViewPr>
  <p:slideViewPr>
    <p:cSldViewPr snapToGrid="0">
      <p:cViewPr varScale="1">
        <p:scale>
          <a:sx n="71" d="100"/>
          <a:sy n="71" d="100"/>
        </p:scale>
        <p:origin x="63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C5475F2-2B5F-4DB6-804F-D03B852E8C84}"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CB21466-BA78-4A75-95AE-D139182715E9}" type="slidenum">
              <a:rPr lang="es-MX" smtClean="0"/>
              <a:t>‹Nº›</a:t>
            </a:fld>
            <a:endParaRPr lang="es-MX"/>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892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5475F2-2B5F-4DB6-804F-D03B852E8C84}"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CB21466-BA78-4A75-95AE-D139182715E9}" type="slidenum">
              <a:rPr lang="es-MX" smtClean="0"/>
              <a:t>‹Nº›</a:t>
            </a:fld>
            <a:endParaRPr lang="es-MX"/>
          </a:p>
        </p:txBody>
      </p:sp>
    </p:spTree>
    <p:extLst>
      <p:ext uri="{BB962C8B-B14F-4D97-AF65-F5344CB8AC3E}">
        <p14:creationId xmlns:p14="http://schemas.microsoft.com/office/powerpoint/2010/main" val="1617804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5475F2-2B5F-4DB6-804F-D03B852E8C84}"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CB21466-BA78-4A75-95AE-D139182715E9}" type="slidenum">
              <a:rPr lang="es-MX" smtClean="0"/>
              <a:t>‹Nº›</a:t>
            </a:fld>
            <a:endParaRPr lang="es-MX"/>
          </a:p>
        </p:txBody>
      </p:sp>
    </p:spTree>
    <p:extLst>
      <p:ext uri="{BB962C8B-B14F-4D97-AF65-F5344CB8AC3E}">
        <p14:creationId xmlns:p14="http://schemas.microsoft.com/office/powerpoint/2010/main" val="856793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5475F2-2B5F-4DB6-804F-D03B852E8C84}"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CB21466-BA78-4A75-95AE-D139182715E9}" type="slidenum">
              <a:rPr lang="es-MX" smtClean="0"/>
              <a:t>‹Nº›</a:t>
            </a:fld>
            <a:endParaRPr lang="es-MX"/>
          </a:p>
        </p:txBody>
      </p:sp>
    </p:spTree>
    <p:extLst>
      <p:ext uri="{BB962C8B-B14F-4D97-AF65-F5344CB8AC3E}">
        <p14:creationId xmlns:p14="http://schemas.microsoft.com/office/powerpoint/2010/main" val="3187293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C5475F2-2B5F-4DB6-804F-D03B852E8C84}"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CB21466-BA78-4A75-95AE-D139182715E9}" type="slidenum">
              <a:rPr lang="es-MX" smtClean="0"/>
              <a:t>‹Nº›</a:t>
            </a:fld>
            <a:endParaRPr lang="es-MX"/>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1689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C5475F2-2B5F-4DB6-804F-D03B852E8C84}" type="datetimeFigureOut">
              <a:rPr lang="es-MX" smtClean="0"/>
              <a:t>12/06/2018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CB21466-BA78-4A75-95AE-D139182715E9}" type="slidenum">
              <a:rPr lang="es-MX" smtClean="0"/>
              <a:t>‹Nº›</a:t>
            </a:fld>
            <a:endParaRPr lang="es-MX"/>
          </a:p>
        </p:txBody>
      </p:sp>
    </p:spTree>
    <p:extLst>
      <p:ext uri="{BB962C8B-B14F-4D97-AF65-F5344CB8AC3E}">
        <p14:creationId xmlns:p14="http://schemas.microsoft.com/office/powerpoint/2010/main" val="3225406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C5475F2-2B5F-4DB6-804F-D03B852E8C84}" type="datetimeFigureOut">
              <a:rPr lang="es-MX" smtClean="0"/>
              <a:t>12/06/2018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6CB21466-BA78-4A75-95AE-D139182715E9}" type="slidenum">
              <a:rPr lang="es-MX" smtClean="0"/>
              <a:t>‹Nº›</a:t>
            </a:fld>
            <a:endParaRPr lang="es-MX"/>
          </a:p>
        </p:txBody>
      </p:sp>
    </p:spTree>
    <p:extLst>
      <p:ext uri="{BB962C8B-B14F-4D97-AF65-F5344CB8AC3E}">
        <p14:creationId xmlns:p14="http://schemas.microsoft.com/office/powerpoint/2010/main" val="2641045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C5475F2-2B5F-4DB6-804F-D03B852E8C84}" type="datetimeFigureOut">
              <a:rPr lang="es-MX" smtClean="0"/>
              <a:t>12/06/2018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6CB21466-BA78-4A75-95AE-D139182715E9}" type="slidenum">
              <a:rPr lang="es-MX" smtClean="0"/>
              <a:t>‹Nº›</a:t>
            </a:fld>
            <a:endParaRPr lang="es-MX"/>
          </a:p>
        </p:txBody>
      </p:sp>
    </p:spTree>
    <p:extLst>
      <p:ext uri="{BB962C8B-B14F-4D97-AF65-F5344CB8AC3E}">
        <p14:creationId xmlns:p14="http://schemas.microsoft.com/office/powerpoint/2010/main" val="2188810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C5475F2-2B5F-4DB6-804F-D03B852E8C84}" type="datetimeFigureOut">
              <a:rPr lang="es-MX" smtClean="0"/>
              <a:t>12/06/2018</a:t>
            </a:fld>
            <a:endParaRPr lang="es-MX"/>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MX"/>
          </a:p>
        </p:txBody>
      </p:sp>
      <p:sp>
        <p:nvSpPr>
          <p:cNvPr id="9" name="Slide Number Placeholder 8"/>
          <p:cNvSpPr>
            <a:spLocks noGrp="1"/>
          </p:cNvSpPr>
          <p:nvPr>
            <p:ph type="sldNum" sz="quarter" idx="12"/>
          </p:nvPr>
        </p:nvSpPr>
        <p:spPr/>
        <p:txBody>
          <a:bodyPr/>
          <a:lstStyle/>
          <a:p>
            <a:fld id="{6CB21466-BA78-4A75-95AE-D139182715E9}" type="slidenum">
              <a:rPr lang="es-MX" smtClean="0"/>
              <a:t>‹Nº›</a:t>
            </a:fld>
            <a:endParaRPr lang="es-MX"/>
          </a:p>
        </p:txBody>
      </p:sp>
    </p:spTree>
    <p:extLst>
      <p:ext uri="{BB962C8B-B14F-4D97-AF65-F5344CB8AC3E}">
        <p14:creationId xmlns:p14="http://schemas.microsoft.com/office/powerpoint/2010/main" val="904274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C5475F2-2B5F-4DB6-804F-D03B852E8C84}" type="datetimeFigureOut">
              <a:rPr lang="es-MX" smtClean="0"/>
              <a:t>12/06/2018</a:t>
            </a:fld>
            <a:endParaRPr lang="es-MX"/>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MX"/>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CB21466-BA78-4A75-95AE-D139182715E9}" type="slidenum">
              <a:rPr lang="es-MX" smtClean="0"/>
              <a:t>‹Nº›</a:t>
            </a:fld>
            <a:endParaRPr lang="es-MX"/>
          </a:p>
        </p:txBody>
      </p:sp>
    </p:spTree>
    <p:extLst>
      <p:ext uri="{BB962C8B-B14F-4D97-AF65-F5344CB8AC3E}">
        <p14:creationId xmlns:p14="http://schemas.microsoft.com/office/powerpoint/2010/main" val="2501572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5475F2-2B5F-4DB6-804F-D03B852E8C84}" type="datetimeFigureOut">
              <a:rPr lang="es-MX" smtClean="0"/>
              <a:t>12/06/2018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CB21466-BA78-4A75-95AE-D139182715E9}" type="slidenum">
              <a:rPr lang="es-MX" smtClean="0"/>
              <a:t>‹Nº›</a:t>
            </a:fld>
            <a:endParaRPr lang="es-MX"/>
          </a:p>
        </p:txBody>
      </p:sp>
    </p:spTree>
    <p:extLst>
      <p:ext uri="{BB962C8B-B14F-4D97-AF65-F5344CB8AC3E}">
        <p14:creationId xmlns:p14="http://schemas.microsoft.com/office/powerpoint/2010/main" val="61818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C5475F2-2B5F-4DB6-804F-D03B852E8C84}" type="datetimeFigureOut">
              <a:rPr lang="es-MX" smtClean="0"/>
              <a:t>12/06/2018</a:t>
            </a:fld>
            <a:endParaRPr lang="es-MX"/>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MX"/>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CB21466-BA78-4A75-95AE-D139182715E9}" type="slidenum">
              <a:rPr lang="es-MX" smtClean="0"/>
              <a:t>‹Nº›</a:t>
            </a:fld>
            <a:endParaRPr lang="es-MX"/>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47447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40393" y="430306"/>
            <a:ext cx="10058400" cy="5755340"/>
          </a:xfrm>
        </p:spPr>
        <p:txBody>
          <a:bodyPr>
            <a:normAutofit/>
          </a:bodyPr>
          <a:lstStyle/>
          <a:p>
            <a:pPr algn="ctr"/>
            <a:r>
              <a:rPr lang="es-MX" sz="4800" b="1" dirty="0" smtClean="0">
                <a:latin typeface="Arial" panose="020B0604020202020204" pitchFamily="34" charset="0"/>
                <a:cs typeface="Arial" panose="020B0604020202020204" pitchFamily="34" charset="0"/>
              </a:rPr>
              <a:t>Escuela Normal de </a:t>
            </a:r>
            <a:br>
              <a:rPr lang="es-MX" sz="4800" b="1" dirty="0" smtClean="0">
                <a:latin typeface="Arial" panose="020B0604020202020204" pitchFamily="34" charset="0"/>
                <a:cs typeface="Arial" panose="020B0604020202020204" pitchFamily="34" charset="0"/>
              </a:rPr>
            </a:br>
            <a:r>
              <a:rPr lang="es-MX" sz="4800" b="1" dirty="0" smtClean="0">
                <a:latin typeface="Arial" panose="020B0604020202020204" pitchFamily="34" charset="0"/>
                <a:cs typeface="Arial" panose="020B0604020202020204" pitchFamily="34" charset="0"/>
              </a:rPr>
              <a:t>Educación Preescolar</a:t>
            </a:r>
            <a:br>
              <a:rPr lang="es-MX" sz="4800" b="1" dirty="0" smtClean="0">
                <a:latin typeface="Arial" panose="020B0604020202020204" pitchFamily="34" charset="0"/>
                <a:cs typeface="Arial" panose="020B0604020202020204" pitchFamily="34" charset="0"/>
              </a:rPr>
            </a:br>
            <a:r>
              <a:rPr lang="es-MX" sz="2400" b="1" dirty="0" smtClean="0">
                <a:latin typeface="Arial" panose="020B0604020202020204" pitchFamily="34" charset="0"/>
                <a:cs typeface="Arial" panose="020B0604020202020204" pitchFamily="34" charset="0"/>
              </a:rPr>
              <a:t/>
            </a:r>
            <a:br>
              <a:rPr lang="es-MX" sz="2400" b="1" dirty="0" smtClean="0">
                <a:latin typeface="Arial" panose="020B0604020202020204" pitchFamily="34" charset="0"/>
                <a:cs typeface="Arial" panose="020B0604020202020204" pitchFamily="34" charset="0"/>
              </a:rPr>
            </a:br>
            <a:r>
              <a:rPr lang="es-MX" sz="2400" b="1" dirty="0">
                <a:latin typeface="Arial" panose="020B0604020202020204" pitchFamily="34" charset="0"/>
                <a:cs typeface="Arial" panose="020B0604020202020204" pitchFamily="34" charset="0"/>
              </a:rPr>
              <a:t/>
            </a:r>
            <a:br>
              <a:rPr lang="es-MX" sz="2400" b="1" dirty="0">
                <a:latin typeface="Arial" panose="020B0604020202020204" pitchFamily="34" charset="0"/>
                <a:cs typeface="Arial" panose="020B0604020202020204" pitchFamily="34" charset="0"/>
              </a:rPr>
            </a:br>
            <a:r>
              <a:rPr lang="es-MX" sz="2400" dirty="0" smtClean="0">
                <a:latin typeface="Arial" panose="020B0604020202020204" pitchFamily="34" charset="0"/>
                <a:cs typeface="Arial" panose="020B0604020202020204" pitchFamily="34" charset="0"/>
              </a:rPr>
              <a:t>Curso: Optativo </a:t>
            </a:r>
            <a:br>
              <a:rPr lang="es-MX" sz="2400" dirty="0" smtClean="0">
                <a:latin typeface="Arial" panose="020B0604020202020204" pitchFamily="34" charset="0"/>
                <a:cs typeface="Arial" panose="020B0604020202020204" pitchFamily="34" charset="0"/>
              </a:rPr>
            </a:br>
            <a:r>
              <a:rPr lang="es-MX" sz="2400" dirty="0">
                <a:latin typeface="Arial" panose="020B0604020202020204" pitchFamily="34" charset="0"/>
                <a:cs typeface="Arial" panose="020B0604020202020204" pitchFamily="34" charset="0"/>
              </a:rPr>
              <a:t/>
            </a:r>
            <a:br>
              <a:rPr lang="es-MX" sz="2400" dirty="0">
                <a:latin typeface="Arial" panose="020B0604020202020204" pitchFamily="34" charset="0"/>
                <a:cs typeface="Arial" panose="020B0604020202020204" pitchFamily="34" charset="0"/>
              </a:rPr>
            </a:br>
            <a:r>
              <a:rPr lang="es-MX" sz="2800" dirty="0" smtClean="0">
                <a:latin typeface="Arial" panose="020B0604020202020204" pitchFamily="34" charset="0"/>
                <a:cs typeface="Arial" panose="020B0604020202020204" pitchFamily="34" charset="0"/>
              </a:rPr>
              <a:t>“Evaluación Global”</a:t>
            </a:r>
            <a:r>
              <a:rPr lang="es-MX" sz="2400" dirty="0" smtClean="0">
                <a:latin typeface="Arial" panose="020B0604020202020204" pitchFamily="34" charset="0"/>
                <a:cs typeface="Arial" panose="020B0604020202020204" pitchFamily="34" charset="0"/>
              </a:rPr>
              <a:t/>
            </a:r>
            <a:br>
              <a:rPr lang="es-MX" sz="2400" dirty="0" smtClean="0">
                <a:latin typeface="Arial" panose="020B0604020202020204" pitchFamily="34" charset="0"/>
                <a:cs typeface="Arial" panose="020B0604020202020204" pitchFamily="34" charset="0"/>
              </a:rPr>
            </a:br>
            <a:r>
              <a:rPr lang="es-MX" sz="2400" dirty="0" smtClean="0">
                <a:latin typeface="Arial" panose="020B0604020202020204" pitchFamily="34" charset="0"/>
                <a:cs typeface="Arial" panose="020B0604020202020204" pitchFamily="34" charset="0"/>
              </a:rPr>
              <a:t/>
            </a:r>
            <a:br>
              <a:rPr lang="es-MX" sz="2400" dirty="0" smtClean="0">
                <a:latin typeface="Arial" panose="020B0604020202020204" pitchFamily="34" charset="0"/>
                <a:cs typeface="Arial" panose="020B0604020202020204" pitchFamily="34" charset="0"/>
              </a:rPr>
            </a:br>
            <a:r>
              <a:rPr lang="es-MX" sz="2400" dirty="0">
                <a:latin typeface="Arial" panose="020B0604020202020204" pitchFamily="34" charset="0"/>
                <a:cs typeface="Arial" panose="020B0604020202020204" pitchFamily="34" charset="0"/>
              </a:rPr>
              <a:t/>
            </a:r>
            <a:br>
              <a:rPr lang="es-MX" sz="2400" dirty="0">
                <a:latin typeface="Arial" panose="020B0604020202020204" pitchFamily="34" charset="0"/>
                <a:cs typeface="Arial" panose="020B0604020202020204" pitchFamily="34" charset="0"/>
              </a:rPr>
            </a:br>
            <a:r>
              <a:rPr lang="es-MX" sz="2400" dirty="0" smtClean="0">
                <a:latin typeface="Arial" panose="020B0604020202020204" pitchFamily="34" charset="0"/>
                <a:cs typeface="Arial" panose="020B0604020202020204" pitchFamily="34" charset="0"/>
              </a:rPr>
              <a:t>Docente: Rosa </a:t>
            </a:r>
            <a:r>
              <a:rPr lang="es-MX" sz="2400" dirty="0" err="1" smtClean="0">
                <a:latin typeface="Arial" panose="020B0604020202020204" pitchFamily="34" charset="0"/>
                <a:cs typeface="Arial" panose="020B0604020202020204" pitchFamily="34" charset="0"/>
              </a:rPr>
              <a:t>Velia</a:t>
            </a:r>
            <a:r>
              <a:rPr lang="es-MX" sz="2400" dirty="0" smtClean="0">
                <a:latin typeface="Arial" panose="020B0604020202020204" pitchFamily="34" charset="0"/>
                <a:cs typeface="Arial" panose="020B0604020202020204" pitchFamily="34" charset="0"/>
              </a:rPr>
              <a:t> del Rio Tijerina</a:t>
            </a:r>
            <a:br>
              <a:rPr lang="es-MX" sz="2400" dirty="0" smtClean="0">
                <a:latin typeface="Arial" panose="020B0604020202020204" pitchFamily="34" charset="0"/>
                <a:cs typeface="Arial" panose="020B0604020202020204" pitchFamily="34" charset="0"/>
              </a:rPr>
            </a:br>
            <a:r>
              <a:rPr lang="es-MX" sz="2400" dirty="0">
                <a:latin typeface="Arial" panose="020B0604020202020204" pitchFamily="34" charset="0"/>
                <a:cs typeface="Arial" panose="020B0604020202020204" pitchFamily="34" charset="0"/>
              </a:rPr>
              <a:t/>
            </a:r>
            <a:br>
              <a:rPr lang="es-MX" sz="2400" dirty="0">
                <a:latin typeface="Arial" panose="020B0604020202020204" pitchFamily="34" charset="0"/>
                <a:cs typeface="Arial" panose="020B0604020202020204" pitchFamily="34" charset="0"/>
              </a:rPr>
            </a:br>
            <a:r>
              <a:rPr lang="es-MX" sz="2400" dirty="0" smtClean="0">
                <a:latin typeface="Arial" panose="020B0604020202020204" pitchFamily="34" charset="0"/>
                <a:cs typeface="Arial" panose="020B0604020202020204" pitchFamily="34" charset="0"/>
              </a:rPr>
              <a:t>Alumna: Michelle Borjón Berlanga</a:t>
            </a:r>
            <a:br>
              <a:rPr lang="es-MX" sz="2400" dirty="0" smtClean="0">
                <a:latin typeface="Arial" panose="020B0604020202020204" pitchFamily="34" charset="0"/>
                <a:cs typeface="Arial" panose="020B0604020202020204" pitchFamily="34" charset="0"/>
              </a:rPr>
            </a:br>
            <a:r>
              <a:rPr lang="es-MX" sz="2400" dirty="0" smtClean="0">
                <a:latin typeface="Arial" panose="020B0604020202020204" pitchFamily="34" charset="0"/>
                <a:cs typeface="Arial" panose="020B0604020202020204" pitchFamily="34" charset="0"/>
              </a:rPr>
              <a:t/>
            </a:r>
            <a:br>
              <a:rPr lang="es-MX" sz="2400" dirty="0" smtClean="0">
                <a:latin typeface="Arial" panose="020B0604020202020204" pitchFamily="34" charset="0"/>
                <a:cs typeface="Arial" panose="020B0604020202020204" pitchFamily="34" charset="0"/>
              </a:rPr>
            </a:br>
            <a:r>
              <a:rPr lang="es-MX" sz="2400" dirty="0" smtClean="0">
                <a:latin typeface="Arial" panose="020B0604020202020204" pitchFamily="34" charset="0"/>
                <a:cs typeface="Arial" panose="020B0604020202020204" pitchFamily="34" charset="0"/>
              </a:rPr>
              <a:t>N.L. 03	3°A</a:t>
            </a:r>
            <a:br>
              <a:rPr lang="es-MX" sz="2400" dirty="0" smtClean="0">
                <a:latin typeface="Arial" panose="020B0604020202020204" pitchFamily="34" charset="0"/>
                <a:cs typeface="Arial" panose="020B0604020202020204" pitchFamily="34" charset="0"/>
              </a:rPr>
            </a:br>
            <a:r>
              <a:rPr lang="es-MX" sz="2400" dirty="0">
                <a:latin typeface="Arial" panose="020B0604020202020204" pitchFamily="34" charset="0"/>
                <a:cs typeface="Arial" panose="020B0604020202020204" pitchFamily="34" charset="0"/>
              </a:rPr>
              <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0393" y="578223"/>
            <a:ext cx="1231746" cy="1511111"/>
          </a:xfrm>
          <a:prstGeom prst="rect">
            <a:avLst/>
          </a:prstGeom>
        </p:spPr>
      </p:pic>
      <p:sp>
        <p:nvSpPr>
          <p:cNvPr id="6" name="CuadroTexto 5"/>
          <p:cNvSpPr txBox="1"/>
          <p:nvPr/>
        </p:nvSpPr>
        <p:spPr>
          <a:xfrm>
            <a:off x="1140393" y="5647766"/>
            <a:ext cx="10058400" cy="400110"/>
          </a:xfrm>
          <a:prstGeom prst="rect">
            <a:avLst/>
          </a:prstGeom>
          <a:noFill/>
        </p:spPr>
        <p:txBody>
          <a:bodyPr wrap="square" rtlCol="0">
            <a:spAutoFit/>
          </a:bodyPr>
          <a:lstStyle/>
          <a:p>
            <a:r>
              <a:rPr lang="es-MX" sz="2000" dirty="0" smtClean="0">
                <a:latin typeface="Arial" panose="020B0604020202020204" pitchFamily="34" charset="0"/>
                <a:cs typeface="Arial" panose="020B0604020202020204" pitchFamily="34" charset="0"/>
              </a:rPr>
              <a:t>Junio 2018						         Saltillo Coahuila, México.</a:t>
            </a:r>
            <a:endParaRPr lang="es-MX" sz="2000" dirty="0"/>
          </a:p>
        </p:txBody>
      </p:sp>
    </p:spTree>
    <p:extLst>
      <p:ext uri="{BB962C8B-B14F-4D97-AF65-F5344CB8AC3E}">
        <p14:creationId xmlns:p14="http://schemas.microsoft.com/office/powerpoint/2010/main" val="2595836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latin typeface="Century Gothic" panose="020B0502020202020204" pitchFamily="34" charset="0"/>
              </a:rPr>
              <a:t>Análisis</a:t>
            </a:r>
            <a:endParaRPr lang="es-MX" dirty="0">
              <a:latin typeface="Century Gothic" panose="020B0502020202020204" pitchFamily="34" charset="0"/>
            </a:endParaRPr>
          </a:p>
        </p:txBody>
      </p:sp>
      <p:sp>
        <p:nvSpPr>
          <p:cNvPr id="3" name="Marcador de contenido 2"/>
          <p:cNvSpPr>
            <a:spLocks noGrp="1"/>
          </p:cNvSpPr>
          <p:nvPr>
            <p:ph idx="1"/>
          </p:nvPr>
        </p:nvSpPr>
        <p:spPr/>
        <p:txBody>
          <a:bodyPr>
            <a:normAutofit/>
          </a:bodyPr>
          <a:lstStyle/>
          <a:p>
            <a:pPr algn="just">
              <a:lnSpc>
                <a:spcPct val="110000"/>
              </a:lnSpc>
            </a:pPr>
            <a:r>
              <a:rPr lang="es-MX" dirty="0" smtClean="0">
                <a:latin typeface="Century Gothic" panose="020B0502020202020204" pitchFamily="34" charset="0"/>
              </a:rPr>
              <a:t>Este trabajo se realizó debido a que gracias a los diagnósticos obtenidos y a la observación realizada por las educadoras practicantes, se detectó esta área de oportunidad dentro del jardín de niños. Además la directora de la escuela nos dio la oportunidad de trabajar con dicho proyecto.</a:t>
            </a:r>
          </a:p>
          <a:p>
            <a:pPr algn="just">
              <a:lnSpc>
                <a:spcPct val="110000"/>
              </a:lnSpc>
            </a:pPr>
            <a:r>
              <a:rPr lang="es-MX" dirty="0" smtClean="0">
                <a:latin typeface="Century Gothic" panose="020B0502020202020204" pitchFamily="34" charset="0"/>
              </a:rPr>
              <a:t>Con lo realizado se buscó beneficiar a la comunidad en general, pero en específico a los alumnos de los grados de 1°A, 1°C, 2°B y 3°A . Pero también se involucró a los demás grupos, así como a los padres de familia de toda la institución. </a:t>
            </a:r>
            <a:endParaRPr lang="es-MX" dirty="0">
              <a:latin typeface="Century Gothic" panose="020B0502020202020204" pitchFamily="34" charset="0"/>
            </a:endParaRPr>
          </a:p>
        </p:txBody>
      </p:sp>
    </p:spTree>
    <p:extLst>
      <p:ext uri="{BB962C8B-B14F-4D97-AF65-F5344CB8AC3E}">
        <p14:creationId xmlns:p14="http://schemas.microsoft.com/office/powerpoint/2010/main" val="4077095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latin typeface="Century Gothic" panose="020B0502020202020204" pitchFamily="34" charset="0"/>
              </a:rPr>
              <a:t>Confrontación</a:t>
            </a:r>
            <a:endParaRPr lang="es-MX" dirty="0">
              <a:latin typeface="Century Gothic" panose="020B0502020202020204" pitchFamily="34" charset="0"/>
            </a:endParaRPr>
          </a:p>
        </p:txBody>
      </p:sp>
      <p:sp>
        <p:nvSpPr>
          <p:cNvPr id="3" name="Marcador de contenido 2"/>
          <p:cNvSpPr>
            <a:spLocks noGrp="1"/>
          </p:cNvSpPr>
          <p:nvPr>
            <p:ph idx="1"/>
          </p:nvPr>
        </p:nvSpPr>
        <p:spPr/>
        <p:txBody>
          <a:bodyPr>
            <a:noAutofit/>
          </a:bodyPr>
          <a:lstStyle/>
          <a:p>
            <a:pPr algn="just">
              <a:lnSpc>
                <a:spcPct val="100000"/>
              </a:lnSpc>
            </a:pPr>
            <a:r>
              <a:rPr lang="es-MX" dirty="0" smtClean="0">
                <a:latin typeface="Century Gothic" panose="020B0502020202020204" pitchFamily="34" charset="0"/>
              </a:rPr>
              <a:t>Con la realización del presente trabajo, pude poner en practica las competencias que se buscaban desarrollar dentro de este curso. Considero que todas las pude desarrollar, ya que el presente trabajo me sirvió para diseñar planeaciones didácticas, a realizar un diagnóstico que en este caso fue del grupo de práctica (3°A) sobre sus necesidades, y con énfasis, pude desarrollar la competencia sobre proyectos, ya que sobre eso fue mi trabajo, con la intención de desarrollar un conocimiento en los alumnos. </a:t>
            </a:r>
          </a:p>
          <a:p>
            <a:pPr algn="just">
              <a:lnSpc>
                <a:spcPct val="100000"/>
              </a:lnSpc>
            </a:pPr>
            <a:r>
              <a:rPr lang="es-MX" dirty="0" smtClean="0">
                <a:latin typeface="Century Gothic" panose="020B0502020202020204" pitchFamily="34" charset="0"/>
              </a:rPr>
              <a:t>Además de estas, considero importante las otras competencias ya que utilicé distintos recursos de investigación  educativa para poder enriquecer mi práctica y mi trabajo, por lo mismo tuve que utilizar distintos medios para mantenerme actualizada sobre la información con la que se iba a trabajar. </a:t>
            </a:r>
          </a:p>
        </p:txBody>
      </p:sp>
    </p:spTree>
    <p:extLst>
      <p:ext uri="{BB962C8B-B14F-4D97-AF65-F5344CB8AC3E}">
        <p14:creationId xmlns:p14="http://schemas.microsoft.com/office/powerpoint/2010/main" val="1298612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latin typeface="Century Gothic" panose="020B0502020202020204" pitchFamily="34" charset="0"/>
              </a:rPr>
              <a:t>Confrontación</a:t>
            </a:r>
            <a:endParaRPr lang="es-MX" dirty="0">
              <a:latin typeface="Century Gothic" panose="020B0502020202020204" pitchFamily="34" charset="0"/>
            </a:endParaRPr>
          </a:p>
        </p:txBody>
      </p:sp>
      <p:sp>
        <p:nvSpPr>
          <p:cNvPr id="3" name="Marcador de contenido 2"/>
          <p:cNvSpPr>
            <a:spLocks noGrp="1"/>
          </p:cNvSpPr>
          <p:nvPr>
            <p:ph idx="1"/>
          </p:nvPr>
        </p:nvSpPr>
        <p:spPr/>
        <p:txBody>
          <a:bodyPr>
            <a:normAutofit/>
          </a:bodyPr>
          <a:lstStyle/>
          <a:p>
            <a:pPr algn="just">
              <a:lnSpc>
                <a:spcPct val="100000"/>
              </a:lnSpc>
            </a:pPr>
            <a:r>
              <a:rPr lang="es-MX" dirty="0" smtClean="0">
                <a:latin typeface="Century Gothic" panose="020B0502020202020204" pitchFamily="34" charset="0"/>
              </a:rPr>
              <a:t>Y por último, pero no de menos importancia, desarrollé la competencia “</a:t>
            </a:r>
            <a:r>
              <a:rPr lang="es-MX" dirty="0">
                <a:latin typeface="Century Gothic" panose="020B0502020202020204" pitchFamily="34" charset="0"/>
              </a:rPr>
              <a:t>Elabora documentos de difusión y divulgación para socializar la información producto de </a:t>
            </a:r>
            <a:r>
              <a:rPr lang="es-MX" dirty="0" smtClean="0">
                <a:latin typeface="Century Gothic" panose="020B0502020202020204" pitchFamily="34" charset="0"/>
              </a:rPr>
              <a:t>indagaciones”. En mi opinión fue una de las competencias que más desarrollé dentro de todo el curso, ya que elaboramos distintos documentos sobre temas de nuestro interés cuya información era importante compartir y socializar. Un claro ejemplo fue la realización del presente documento. </a:t>
            </a:r>
            <a:endParaRPr lang="es-MX" dirty="0">
              <a:latin typeface="Century Gothic" panose="020B0502020202020204" pitchFamily="34" charset="0"/>
            </a:endParaRPr>
          </a:p>
        </p:txBody>
      </p:sp>
    </p:spTree>
    <p:extLst>
      <p:ext uri="{BB962C8B-B14F-4D97-AF65-F5344CB8AC3E}">
        <p14:creationId xmlns:p14="http://schemas.microsoft.com/office/powerpoint/2010/main" val="2151681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0"/>
            <a:ext cx="10058400" cy="1450757"/>
          </a:xfrm>
        </p:spPr>
        <p:txBody>
          <a:bodyPr/>
          <a:lstStyle/>
          <a:p>
            <a:pPr algn="ctr"/>
            <a:r>
              <a:rPr lang="es-MX" dirty="0" smtClean="0">
                <a:latin typeface="Century Gothic" panose="020B0502020202020204" pitchFamily="34" charset="0"/>
                <a:cs typeface="Arial" panose="020B0604020202020204" pitchFamily="34" charset="0"/>
              </a:rPr>
              <a:t>Competencias:</a:t>
            </a:r>
            <a:endParaRPr lang="es-MX" dirty="0">
              <a:latin typeface="Century Gothic" panose="020B0502020202020204" pitchFamily="34" charset="0"/>
              <a:cs typeface="Arial" panose="020B0604020202020204" pitchFamily="34" charset="0"/>
            </a:endParaRPr>
          </a:p>
        </p:txBody>
      </p:sp>
      <p:sp>
        <p:nvSpPr>
          <p:cNvPr id="3" name="Marcador de contenido 2"/>
          <p:cNvSpPr>
            <a:spLocks noGrp="1"/>
          </p:cNvSpPr>
          <p:nvPr>
            <p:ph idx="1"/>
          </p:nvPr>
        </p:nvSpPr>
        <p:spPr>
          <a:xfrm>
            <a:off x="1097280" y="1966758"/>
            <a:ext cx="10058401" cy="4023360"/>
          </a:xfrm>
        </p:spPr>
        <p:txBody>
          <a:bodyPr>
            <a:noAutofit/>
          </a:bodyPr>
          <a:lstStyle/>
          <a:p>
            <a:pPr algn="just">
              <a:lnSpc>
                <a:spcPct val="100000"/>
              </a:lnSpc>
              <a:buFont typeface="Courier New" panose="02070309020205020404" pitchFamily="49" charset="0"/>
              <a:buChar char="o"/>
            </a:pPr>
            <a:r>
              <a:rPr lang="es-MX" dirty="0" smtClean="0">
                <a:latin typeface="Century Gothic" panose="020B0502020202020204" pitchFamily="34" charset="0"/>
              </a:rPr>
              <a:t> Diseña planeaciones didácticas, aplicando sus conocimientos pedagógicos y disciplinares para responder a las necesidades del contexto en el marco del plan y programas de estudio de la educación básica. </a:t>
            </a:r>
          </a:p>
          <a:p>
            <a:pPr algn="just">
              <a:lnSpc>
                <a:spcPct val="100000"/>
              </a:lnSpc>
              <a:buFont typeface="Courier New" panose="02070309020205020404" pitchFamily="49" charset="0"/>
              <a:buChar char="o"/>
            </a:pPr>
            <a:r>
              <a:rPr lang="es-MX" dirty="0" smtClean="0">
                <a:latin typeface="Century Gothic" panose="020B0502020202020204" pitchFamily="34" charset="0"/>
              </a:rPr>
              <a:t> Realiza diagnósticos de los intereses, motivaciones y necesidades formativas de los alumnos para organizar actividades de aprendizaje. </a:t>
            </a:r>
          </a:p>
          <a:p>
            <a:pPr algn="just">
              <a:lnSpc>
                <a:spcPct val="100000"/>
              </a:lnSpc>
              <a:buFont typeface="Courier New" panose="02070309020205020404" pitchFamily="49" charset="0"/>
              <a:buChar char="o"/>
            </a:pPr>
            <a:r>
              <a:rPr lang="es-MX" dirty="0" smtClean="0">
                <a:latin typeface="Century Gothic" panose="020B0502020202020204" pitchFamily="34" charset="0"/>
              </a:rPr>
              <a:t> Elabora proyectos que articulan diversos campos disciplinares para desarrollar un conocimiento integrado en los alumnos. </a:t>
            </a:r>
          </a:p>
        </p:txBody>
      </p:sp>
    </p:spTree>
    <p:extLst>
      <p:ext uri="{BB962C8B-B14F-4D97-AF65-F5344CB8AC3E}">
        <p14:creationId xmlns:p14="http://schemas.microsoft.com/office/powerpoint/2010/main" val="792969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0"/>
            <a:ext cx="10058400" cy="1450757"/>
          </a:xfrm>
        </p:spPr>
        <p:txBody>
          <a:bodyPr/>
          <a:lstStyle/>
          <a:p>
            <a:pPr algn="ctr"/>
            <a:r>
              <a:rPr lang="es-MX" dirty="0" smtClean="0">
                <a:latin typeface="Century Gothic" panose="020B0502020202020204" pitchFamily="34" charset="0"/>
                <a:cs typeface="Arial" panose="020B0604020202020204" pitchFamily="34" charset="0"/>
              </a:rPr>
              <a:t>Competencias:</a:t>
            </a:r>
            <a:endParaRPr lang="es-MX" dirty="0">
              <a:latin typeface="Century Gothic" panose="020B0502020202020204" pitchFamily="34" charset="0"/>
              <a:cs typeface="Arial" panose="020B0604020202020204" pitchFamily="34" charset="0"/>
            </a:endParaRPr>
          </a:p>
        </p:txBody>
      </p:sp>
      <p:sp>
        <p:nvSpPr>
          <p:cNvPr id="3" name="Marcador de contenido 2"/>
          <p:cNvSpPr>
            <a:spLocks noGrp="1"/>
          </p:cNvSpPr>
          <p:nvPr>
            <p:ph idx="1"/>
          </p:nvPr>
        </p:nvSpPr>
        <p:spPr>
          <a:xfrm>
            <a:off x="1097279" y="1926417"/>
            <a:ext cx="10058401" cy="4023360"/>
          </a:xfrm>
        </p:spPr>
        <p:txBody>
          <a:bodyPr>
            <a:noAutofit/>
          </a:bodyPr>
          <a:lstStyle/>
          <a:p>
            <a:pPr algn="just">
              <a:buFont typeface="Courier New" panose="02070309020205020404" pitchFamily="49" charset="0"/>
              <a:buChar char="o"/>
            </a:pPr>
            <a:r>
              <a:rPr lang="es-MX" dirty="0" smtClean="0">
                <a:latin typeface="Century Gothic" panose="020B0502020202020204" pitchFamily="34" charset="0"/>
              </a:rPr>
              <a:t> Utiliza recursos de la investigación educativa para enriquecer la práctica docente, expresando su interés por la ciencia y la propia investigación. </a:t>
            </a:r>
          </a:p>
          <a:p>
            <a:pPr algn="just">
              <a:buFont typeface="Courier New" panose="02070309020205020404" pitchFamily="49" charset="0"/>
              <a:buChar char="o"/>
            </a:pPr>
            <a:r>
              <a:rPr lang="es-MX" dirty="0" smtClean="0">
                <a:latin typeface="Century Gothic" panose="020B0502020202020204" pitchFamily="34" charset="0"/>
              </a:rPr>
              <a:t> Utiliza medios tecnológicos y las fuentes de información para disponibles para mantenerse actualizado respecto a las diversas áreas disciplinarias y campos formativos que intervienen en su trabajo docente. </a:t>
            </a:r>
          </a:p>
          <a:p>
            <a:pPr algn="just">
              <a:buFont typeface="Courier New" panose="02070309020205020404" pitchFamily="49" charset="0"/>
              <a:buChar char="o"/>
            </a:pPr>
            <a:r>
              <a:rPr lang="es-MX" dirty="0" smtClean="0">
                <a:latin typeface="Century Gothic" panose="020B0502020202020204" pitchFamily="34" charset="0"/>
              </a:rPr>
              <a:t> Elabora documentos de difusión y divulgación para socializar la información producto de indagaciones.</a:t>
            </a:r>
            <a:endParaRPr lang="es-MX" dirty="0">
              <a:latin typeface="Century Gothic" panose="020B0502020202020204" pitchFamily="34" charset="0"/>
            </a:endParaRPr>
          </a:p>
        </p:txBody>
      </p:sp>
    </p:spTree>
    <p:extLst>
      <p:ext uri="{BB962C8B-B14F-4D97-AF65-F5344CB8AC3E}">
        <p14:creationId xmlns:p14="http://schemas.microsoft.com/office/powerpoint/2010/main" val="2668628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latin typeface="Century Gothic" panose="020B0502020202020204" pitchFamily="34" charset="0"/>
              </a:rPr>
              <a:t>Introducción</a:t>
            </a:r>
            <a:endParaRPr lang="es-MX" dirty="0">
              <a:latin typeface="Century Gothic" panose="020B0502020202020204" pitchFamily="34" charset="0"/>
            </a:endParaRPr>
          </a:p>
        </p:txBody>
      </p:sp>
      <p:sp>
        <p:nvSpPr>
          <p:cNvPr id="3" name="Marcador de contenido 2"/>
          <p:cNvSpPr>
            <a:spLocks noGrp="1"/>
          </p:cNvSpPr>
          <p:nvPr>
            <p:ph idx="1"/>
          </p:nvPr>
        </p:nvSpPr>
        <p:spPr>
          <a:xfrm>
            <a:off x="874059" y="1845734"/>
            <a:ext cx="10555941" cy="4023360"/>
          </a:xfrm>
        </p:spPr>
        <p:txBody>
          <a:bodyPr>
            <a:noAutofit/>
          </a:bodyPr>
          <a:lstStyle/>
          <a:p>
            <a:pPr algn="just">
              <a:lnSpc>
                <a:spcPct val="100000"/>
              </a:lnSpc>
            </a:pPr>
            <a:r>
              <a:rPr lang="es-MX" dirty="0" smtClean="0">
                <a:latin typeface="Century Gothic" panose="020B0502020202020204" pitchFamily="34" charset="0"/>
              </a:rPr>
              <a:t>En el presente trabajo se expondrá y analizará un informe de practica relacionado con un proyecto realizado dentro del jardín de niños Luis A. Beauregard anexo a la ENEP del estado. </a:t>
            </a:r>
          </a:p>
          <a:p>
            <a:pPr algn="just">
              <a:lnSpc>
                <a:spcPct val="100000"/>
              </a:lnSpc>
            </a:pPr>
            <a:r>
              <a:rPr lang="es-MX" dirty="0" smtClean="0">
                <a:latin typeface="Century Gothic" panose="020B0502020202020204" pitchFamily="34" charset="0"/>
              </a:rPr>
              <a:t>Dentro de este mismo trabajo se observará el desarrollo del trabajo, en el que se explicará lo que es un proyecto, el informe de lo realizado durante el ciclo escolar y anexos del mismo. </a:t>
            </a:r>
          </a:p>
          <a:p>
            <a:pPr algn="just">
              <a:lnSpc>
                <a:spcPct val="100000"/>
              </a:lnSpc>
            </a:pPr>
            <a:r>
              <a:rPr lang="es-MX" dirty="0" smtClean="0">
                <a:latin typeface="Century Gothic" panose="020B0502020202020204" pitchFamily="34" charset="0"/>
              </a:rPr>
              <a:t>Además se contará con un apartado de conclusiones  del trabajo en el que se hará una reflexión, se realizará un análisis del documento y se contrastarán y/o confrontarán las competencias con el trabajo realizado. </a:t>
            </a:r>
            <a:endParaRPr lang="es-MX" dirty="0">
              <a:latin typeface="Century Gothic" panose="020B0502020202020204" pitchFamily="34" charset="0"/>
            </a:endParaRPr>
          </a:p>
        </p:txBody>
      </p:sp>
    </p:spTree>
    <p:extLst>
      <p:ext uri="{BB962C8B-B14F-4D97-AF65-F5344CB8AC3E}">
        <p14:creationId xmlns:p14="http://schemas.microsoft.com/office/powerpoint/2010/main" val="993041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latin typeface="Century Gothic" panose="020B0502020202020204" pitchFamily="34" charset="0"/>
              </a:rPr>
              <a:t>Desarrollo</a:t>
            </a:r>
            <a:endParaRPr lang="es-MX" dirty="0">
              <a:latin typeface="Century Gothic" panose="020B0502020202020204" pitchFamily="34" charset="0"/>
            </a:endParaRPr>
          </a:p>
        </p:txBody>
      </p:sp>
      <p:sp>
        <p:nvSpPr>
          <p:cNvPr id="3" name="Marcador de contenido 2"/>
          <p:cNvSpPr>
            <a:spLocks noGrp="1"/>
          </p:cNvSpPr>
          <p:nvPr>
            <p:ph idx="1"/>
          </p:nvPr>
        </p:nvSpPr>
        <p:spPr>
          <a:xfrm>
            <a:off x="942638" y="1844937"/>
            <a:ext cx="10367684" cy="4023360"/>
          </a:xfrm>
        </p:spPr>
        <p:txBody>
          <a:bodyPr>
            <a:noAutofit/>
          </a:bodyPr>
          <a:lstStyle/>
          <a:p>
            <a:pPr algn="just">
              <a:lnSpc>
                <a:spcPct val="100000"/>
              </a:lnSpc>
            </a:pPr>
            <a:r>
              <a:rPr lang="es-MX" dirty="0">
                <a:latin typeface="Century Gothic" panose="020B0502020202020204" pitchFamily="34" charset="0"/>
              </a:rPr>
              <a:t>Dentro de este trabajo se explicará lo que es un proyecto de intervención socioeducativo, el cual se sustentará teóricamente, se describirán sus características así como las actividades que se deben proponer. </a:t>
            </a:r>
            <a:r>
              <a:rPr lang="es-MX" dirty="0" smtClean="0">
                <a:latin typeface="Century Gothic" panose="020B0502020202020204" pitchFamily="34" charset="0"/>
              </a:rPr>
              <a:t>Se </a:t>
            </a:r>
            <a:r>
              <a:rPr lang="es-MX" dirty="0">
                <a:latin typeface="Century Gothic" panose="020B0502020202020204" pitchFamily="34" charset="0"/>
              </a:rPr>
              <a:t>contará con un apartado del diagnóstico, en el que se presentará con claridad la forma en la que se realizó y</a:t>
            </a:r>
            <a:r>
              <a:rPr lang="es-MX" dirty="0" smtClean="0">
                <a:latin typeface="Century Gothic" panose="020B0502020202020204" pitchFamily="34" charset="0"/>
              </a:rPr>
              <a:t> </a:t>
            </a:r>
            <a:r>
              <a:rPr lang="es-MX" dirty="0">
                <a:latin typeface="Century Gothic" panose="020B0502020202020204" pitchFamily="34" charset="0"/>
              </a:rPr>
              <a:t>los resultados obtenidos. Y se explicará el propósito del proyecto que atiende a las problemáticas detectadas dentro del mismo diagnóstico. </a:t>
            </a:r>
          </a:p>
          <a:p>
            <a:pPr algn="just">
              <a:lnSpc>
                <a:spcPct val="100000"/>
              </a:lnSpc>
            </a:pPr>
            <a:r>
              <a:rPr lang="es-MX" dirty="0">
                <a:latin typeface="Century Gothic" panose="020B0502020202020204" pitchFamily="34" charset="0"/>
              </a:rPr>
              <a:t>Se realizará un análisis coherente sobre el plan de acción del proyecto, los resultados obtenidos dentro de las actividades aplicadas, el proceso de reestructuración del proyecto de acuerdo a los resultados obtenidos, y la reestructuración del propósito; esto dentro de las tres fases del proyecto. </a:t>
            </a:r>
          </a:p>
        </p:txBody>
      </p:sp>
    </p:spTree>
    <p:extLst>
      <p:ext uri="{BB962C8B-B14F-4D97-AF65-F5344CB8AC3E}">
        <p14:creationId xmlns:p14="http://schemas.microsoft.com/office/powerpoint/2010/main" val="1186423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latin typeface="Century Gothic" panose="020B0502020202020204" pitchFamily="34" charset="0"/>
              </a:rPr>
              <a:t>Desarrollo</a:t>
            </a:r>
            <a:endParaRPr lang="es-MX" dirty="0">
              <a:latin typeface="Century Gothic" panose="020B0502020202020204" pitchFamily="34" charset="0"/>
            </a:endParaRPr>
          </a:p>
        </p:txBody>
      </p:sp>
      <p:sp>
        <p:nvSpPr>
          <p:cNvPr id="3" name="Marcador de contenido 2"/>
          <p:cNvSpPr>
            <a:spLocks noGrp="1"/>
          </p:cNvSpPr>
          <p:nvPr>
            <p:ph idx="1"/>
          </p:nvPr>
        </p:nvSpPr>
        <p:spPr>
          <a:xfrm>
            <a:off x="942638" y="1844937"/>
            <a:ext cx="10367684" cy="4023360"/>
          </a:xfrm>
        </p:spPr>
        <p:txBody>
          <a:bodyPr>
            <a:noAutofit/>
          </a:bodyPr>
          <a:lstStyle/>
          <a:p>
            <a:pPr algn="just">
              <a:lnSpc>
                <a:spcPct val="100000"/>
              </a:lnSpc>
            </a:pPr>
            <a:r>
              <a:rPr lang="es-MX" dirty="0">
                <a:latin typeface="Century Gothic" panose="020B0502020202020204" pitchFamily="34" charset="0"/>
              </a:rPr>
              <a:t>Para finalizar el trabajo, se mencionará el proceso de evaluación del proyecto, su importancia, los agentes involucrados, así como los instrumentos y resultados de la evaluación. También se realizará un análisis y reflexión sobre el impacto que tuvo el proyecto de intervención con los agentes involucrados y el contexto. </a:t>
            </a:r>
            <a:endParaRPr lang="es-MX" dirty="0" smtClean="0">
              <a:latin typeface="Century Gothic" panose="020B0502020202020204" pitchFamily="34" charset="0"/>
            </a:endParaRPr>
          </a:p>
          <a:p>
            <a:pPr algn="just">
              <a:lnSpc>
                <a:spcPct val="100000"/>
              </a:lnSpc>
            </a:pPr>
            <a:r>
              <a:rPr lang="es-MX" dirty="0">
                <a:latin typeface="Century Gothic" panose="020B0502020202020204" pitchFamily="34" charset="0"/>
              </a:rPr>
              <a:t>Además se cuenta con un apartado de anexos en el que se observan distintas evidencias del proyecto de intervención, como lo que son fotografías o instrumentos de evaluación. </a:t>
            </a:r>
          </a:p>
          <a:p>
            <a:pPr algn="just">
              <a:lnSpc>
                <a:spcPct val="100000"/>
              </a:lnSpc>
            </a:pPr>
            <a:endParaRPr lang="es-MX" dirty="0" smtClean="0">
              <a:latin typeface="Century Gothic" panose="020B0502020202020204" pitchFamily="34" charset="0"/>
            </a:endParaRPr>
          </a:p>
          <a:p>
            <a:pPr algn="just">
              <a:lnSpc>
                <a:spcPct val="100000"/>
              </a:lnSpc>
            </a:pPr>
            <a:endParaRPr lang="es-MX" dirty="0">
              <a:latin typeface="Century Gothic" panose="020B0502020202020204" pitchFamily="34" charset="0"/>
            </a:endParaRPr>
          </a:p>
          <a:p>
            <a:pPr algn="just">
              <a:lnSpc>
                <a:spcPct val="100000"/>
              </a:lnSpc>
              <a:buFont typeface="Wingdings" panose="05000000000000000000" pitchFamily="2" charset="2"/>
              <a:buChar char="Ø"/>
            </a:pPr>
            <a:r>
              <a:rPr lang="es-MX" smtClean="0">
                <a:latin typeface="Century Gothic" panose="020B0502020202020204" pitchFamily="34" charset="0"/>
              </a:rPr>
              <a:t>https</a:t>
            </a:r>
            <a:r>
              <a:rPr lang="es-MX">
                <a:latin typeface="Century Gothic" panose="020B0502020202020204" pitchFamily="34" charset="0"/>
              </a:rPr>
              <a:t>://drive.google.com/file/d/1aHM7J2JvD0A2Hm0HZk9ljplC1YrfItoI/view?usp=sharing</a:t>
            </a:r>
            <a:endParaRPr lang="es-MX" dirty="0">
              <a:latin typeface="Century Gothic" panose="020B0502020202020204" pitchFamily="34" charset="0"/>
            </a:endParaRPr>
          </a:p>
        </p:txBody>
      </p:sp>
    </p:spTree>
    <p:extLst>
      <p:ext uri="{BB962C8B-B14F-4D97-AF65-F5344CB8AC3E}">
        <p14:creationId xmlns:p14="http://schemas.microsoft.com/office/powerpoint/2010/main" val="4248886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latin typeface="Century Gothic" panose="020B0502020202020204" pitchFamily="34" charset="0"/>
              </a:rPr>
              <a:t>Conclusión</a:t>
            </a:r>
            <a:endParaRPr lang="es-MX" dirty="0">
              <a:latin typeface="Century Gothic" panose="020B0502020202020204" pitchFamily="34" charset="0"/>
            </a:endParaRPr>
          </a:p>
        </p:txBody>
      </p:sp>
      <p:sp>
        <p:nvSpPr>
          <p:cNvPr id="3" name="Marcador de contenido 2"/>
          <p:cNvSpPr>
            <a:spLocks noGrp="1"/>
          </p:cNvSpPr>
          <p:nvPr>
            <p:ph idx="1"/>
          </p:nvPr>
        </p:nvSpPr>
        <p:spPr>
          <a:xfrm>
            <a:off x="1000461" y="1845733"/>
            <a:ext cx="10252038" cy="4232338"/>
          </a:xfrm>
        </p:spPr>
        <p:txBody>
          <a:bodyPr>
            <a:noAutofit/>
          </a:bodyPr>
          <a:lstStyle/>
          <a:p>
            <a:pPr algn="just">
              <a:lnSpc>
                <a:spcPct val="100000"/>
              </a:lnSpc>
            </a:pPr>
            <a:r>
              <a:rPr lang="es-MX" dirty="0" smtClean="0">
                <a:latin typeface="Century Gothic" panose="020B0502020202020204" pitchFamily="34" charset="0"/>
              </a:rPr>
              <a:t>La realización del presente trabajo me ayudó a conocer con claridad lo que es un proyecto gracias a los autores y referencias utilizadas para realizarlo. Me ayudó para reflexionar de como se llevó a cabo dentro de la práctica, así como para realizar el informe del proyecto, dentro del cuál se habló de las fortalezas y áreas de oportunidad de las situaciones de aprendizaje y/o las diferentes metodologías puestas en práctica relacionadas con la temática del mismo trabajo. </a:t>
            </a:r>
          </a:p>
          <a:p>
            <a:pPr algn="just">
              <a:lnSpc>
                <a:spcPct val="100000"/>
              </a:lnSpc>
            </a:pPr>
            <a:r>
              <a:rPr lang="es-MX" dirty="0">
                <a:latin typeface="Century Gothic" panose="020B0502020202020204" pitchFamily="34" charset="0"/>
              </a:rPr>
              <a:t>Puedo concluir diciendo que este trabajo me fue de mucha utilidad ya que gracias a este pude aprender las características y/o funciones de los proyectos, así como de los informes de practica. Además me permitió tener una clara idea al momento de realizarlo gracias a las investigaciones realizadas, y a no tener ideas vagas de como </a:t>
            </a:r>
            <a:r>
              <a:rPr lang="es-MX" dirty="0" smtClean="0">
                <a:latin typeface="Century Gothic" panose="020B0502020202020204" pitchFamily="34" charset="0"/>
              </a:rPr>
              <a:t>redactarlo. </a:t>
            </a:r>
            <a:endParaRPr lang="es-MX" dirty="0">
              <a:latin typeface="Century Gothic" panose="020B0502020202020204" pitchFamily="34" charset="0"/>
            </a:endParaRPr>
          </a:p>
          <a:p>
            <a:pPr algn="just">
              <a:lnSpc>
                <a:spcPct val="100000"/>
              </a:lnSpc>
            </a:pPr>
            <a:endParaRPr lang="es-MX" dirty="0">
              <a:latin typeface="Century Gothic" panose="020B0502020202020204" pitchFamily="34" charset="0"/>
            </a:endParaRPr>
          </a:p>
        </p:txBody>
      </p:sp>
    </p:spTree>
    <p:extLst>
      <p:ext uri="{BB962C8B-B14F-4D97-AF65-F5344CB8AC3E}">
        <p14:creationId xmlns:p14="http://schemas.microsoft.com/office/powerpoint/2010/main" val="399371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latin typeface="Century Gothic" panose="020B0502020202020204" pitchFamily="34" charset="0"/>
              </a:rPr>
              <a:t>Bibliografía</a:t>
            </a:r>
            <a:endParaRPr lang="es-MX" dirty="0">
              <a:latin typeface="Century Gothic" panose="020B0502020202020204" pitchFamily="34" charset="0"/>
            </a:endParaRPr>
          </a:p>
        </p:txBody>
      </p:sp>
      <p:sp>
        <p:nvSpPr>
          <p:cNvPr id="4" name="Rectangle 1"/>
          <p:cNvSpPr>
            <a:spLocks noGrp="1" noChangeArrowheads="1"/>
          </p:cNvSpPr>
          <p:nvPr>
            <p:ph idx="1"/>
          </p:nvPr>
        </p:nvSpPr>
        <p:spPr bwMode="auto">
          <a:xfrm>
            <a:off x="1097280" y="2036387"/>
            <a:ext cx="10058401"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R="0" lvl="0" algn="just" defTabSz="914400" rtl="0" eaLnBrk="0" fontAlgn="base" latinLnBrk="0" hangingPunct="0">
              <a:lnSpc>
                <a:spcPct val="150000"/>
              </a:lnSpc>
              <a:spcBef>
                <a:spcPct val="0"/>
              </a:spcBef>
              <a:spcAft>
                <a:spcPct val="0"/>
              </a:spcAft>
              <a:buClrTx/>
              <a:buSzTx/>
              <a:buFont typeface="Courier New" panose="02070309020205020404" pitchFamily="49" charset="0"/>
              <a:buChar char="o"/>
              <a:tabLst/>
            </a:pPr>
            <a:r>
              <a:rPr kumimoji="0" lang="es-ES" altLang="es-MX" b="0"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Arial" panose="020B0604020202020204" pitchFamily="34" charset="0"/>
              </a:rPr>
              <a:t> </a:t>
            </a:r>
            <a:r>
              <a:rPr kumimoji="0" lang="es-ES" altLang="es-MX" b="0" i="0" u="none" strike="noStrike" cap="none" normalizeH="0" baseline="0" dirty="0" err="1" smtClean="0">
                <a:ln>
                  <a:noFill/>
                </a:ln>
                <a:solidFill>
                  <a:schemeClr val="tx1"/>
                </a:solidFill>
                <a:effectLst/>
                <a:latin typeface="Century Gothic" panose="020B0502020202020204" pitchFamily="34" charset="0"/>
                <a:ea typeface="Calibri" panose="020F0502020204030204" pitchFamily="34" charset="0"/>
                <a:cs typeface="Arial" panose="020B0604020202020204" pitchFamily="34" charset="0"/>
              </a:rPr>
              <a:t>Cañeda</a:t>
            </a:r>
            <a:r>
              <a:rPr kumimoji="0" lang="es-ES" altLang="es-MX" b="0"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Arial" panose="020B0604020202020204" pitchFamily="34" charset="0"/>
              </a:rPr>
              <a:t>, C. (s.f.). </a:t>
            </a:r>
            <a:r>
              <a:rPr kumimoji="0" lang="es-ES" altLang="es-MX" b="0" i="1"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Arial" panose="020B0604020202020204" pitchFamily="34" charset="0"/>
              </a:rPr>
              <a:t>Sociología de la educación.</a:t>
            </a:r>
            <a:r>
              <a:rPr kumimoji="0" lang="es-ES" altLang="es-MX" b="0"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Arial" panose="020B0604020202020204" pitchFamily="34" charset="0"/>
              </a:rPr>
              <a:t> </a:t>
            </a:r>
            <a:endParaRPr kumimoji="0" lang="es-MX" altLang="es-MX" sz="1800" b="0" i="0" u="none" strike="noStrike" cap="none" normalizeH="0" baseline="0" dirty="0" smtClean="0">
              <a:ln>
                <a:noFill/>
              </a:ln>
              <a:solidFill>
                <a:schemeClr val="tx1"/>
              </a:solidFill>
              <a:effectLst/>
              <a:latin typeface="Century Gothic" panose="020B0502020202020204" pitchFamily="34" charset="0"/>
            </a:endParaRPr>
          </a:p>
          <a:p>
            <a:pPr lvl="0" algn="just">
              <a:lnSpc>
                <a:spcPct val="150000"/>
              </a:lnSpc>
              <a:buClrTx/>
              <a:buSzTx/>
              <a:buFont typeface="Courier New" panose="02070309020205020404" pitchFamily="49" charset="0"/>
              <a:buChar char="o"/>
            </a:pPr>
            <a:r>
              <a:rPr kumimoji="0" lang="es-ES" altLang="es-MX" b="0"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Arial" panose="020B0604020202020204" pitchFamily="34" charset="0"/>
              </a:rPr>
              <a:t> J., C. (1996). </a:t>
            </a:r>
            <a:r>
              <a:rPr kumimoji="0" lang="es-ES" altLang="es-MX" b="0" i="1"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Arial" panose="020B0604020202020204" pitchFamily="34" charset="0"/>
              </a:rPr>
              <a:t>Los paradigmas de lo social y las concepciones de intervención en la sociedad. </a:t>
            </a:r>
            <a:endParaRPr kumimoji="0" lang="es-ES" altLang="es-MX" b="0"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Arial" panose="020B0604020202020204" pitchFamily="34" charset="0"/>
            </a:endParaRPr>
          </a:p>
          <a:p>
            <a:pPr lvl="0" algn="just">
              <a:lnSpc>
                <a:spcPct val="150000"/>
              </a:lnSpc>
              <a:buClrTx/>
              <a:buSzTx/>
              <a:buFont typeface="Courier New" panose="02070309020205020404" pitchFamily="49" charset="0"/>
              <a:buChar char="o"/>
            </a:pPr>
            <a:r>
              <a:rPr lang="es-ES" altLang="es-MX" sz="1800" dirty="0">
                <a:latin typeface="Century Gothic" panose="020B0502020202020204" pitchFamily="34" charset="0"/>
                <a:ea typeface="Calibri" panose="020F0502020204030204" pitchFamily="34" charset="0"/>
                <a:cs typeface="Arial" panose="020B0604020202020204" pitchFamily="34" charset="0"/>
              </a:rPr>
              <a:t> </a:t>
            </a:r>
            <a:r>
              <a:rPr lang="es-ES" altLang="es-MX" sz="1800" dirty="0" smtClean="0">
                <a:latin typeface="Century Gothic" panose="020B0502020202020204" pitchFamily="34" charset="0"/>
                <a:ea typeface="Calibri" panose="020F0502020204030204" pitchFamily="34" charset="0"/>
                <a:cs typeface="Arial" panose="020B0604020202020204" pitchFamily="34" charset="0"/>
              </a:rPr>
              <a:t>UNESCO</a:t>
            </a:r>
            <a:r>
              <a:rPr lang="es-ES" altLang="es-MX" sz="1800" dirty="0">
                <a:latin typeface="Century Gothic" panose="020B0502020202020204" pitchFamily="34" charset="0"/>
                <a:ea typeface="Calibri" panose="020F0502020204030204" pitchFamily="34" charset="0"/>
                <a:cs typeface="Arial" panose="020B0604020202020204" pitchFamily="34" charset="0"/>
              </a:rPr>
              <a:t>. (1998). </a:t>
            </a:r>
            <a:r>
              <a:rPr lang="es-ES" altLang="es-MX" sz="1800" i="1" dirty="0">
                <a:latin typeface="Century Gothic" panose="020B0502020202020204" pitchFamily="34" charset="0"/>
                <a:ea typeface="Calibri" panose="020F0502020204030204" pitchFamily="34" charset="0"/>
                <a:cs typeface="Arial" panose="020B0604020202020204" pitchFamily="34" charset="0"/>
              </a:rPr>
              <a:t>La educación ambiental: pilar de un desarrollo sostenible. .</a:t>
            </a:r>
            <a:r>
              <a:rPr lang="es-ES" altLang="es-MX" sz="1800" dirty="0">
                <a:latin typeface="Century Gothic" panose="020B0502020202020204" pitchFamily="34" charset="0"/>
                <a:ea typeface="Calibri" panose="020F0502020204030204" pitchFamily="34" charset="0"/>
                <a:cs typeface="Arial" panose="020B0604020202020204" pitchFamily="34" charset="0"/>
              </a:rPr>
              <a:t> </a:t>
            </a:r>
            <a:endParaRPr kumimoji="0" lang="es-MX" altLang="es-MX" sz="1800" b="0"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16656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latin typeface="Century Gothic" panose="020B0502020202020204" pitchFamily="34" charset="0"/>
              </a:rPr>
              <a:t>Análisis</a:t>
            </a:r>
            <a:endParaRPr lang="es-MX" dirty="0">
              <a:latin typeface="Century Gothic" panose="020B0502020202020204" pitchFamily="34" charset="0"/>
            </a:endParaRPr>
          </a:p>
        </p:txBody>
      </p:sp>
      <p:sp>
        <p:nvSpPr>
          <p:cNvPr id="3" name="Marcador de contenido 2"/>
          <p:cNvSpPr>
            <a:spLocks noGrp="1"/>
          </p:cNvSpPr>
          <p:nvPr>
            <p:ph idx="1"/>
          </p:nvPr>
        </p:nvSpPr>
        <p:spPr/>
        <p:txBody>
          <a:bodyPr>
            <a:normAutofit/>
          </a:bodyPr>
          <a:lstStyle/>
          <a:p>
            <a:pPr algn="just">
              <a:lnSpc>
                <a:spcPct val="110000"/>
              </a:lnSpc>
            </a:pPr>
            <a:r>
              <a:rPr lang="es-MX" dirty="0" smtClean="0">
                <a:latin typeface="Century Gothic" panose="020B0502020202020204" pitchFamily="34" charset="0"/>
              </a:rPr>
              <a:t>El proyecto de mejora “Cuidado del medio ambiente” se realizó para crear una conciencia crítica en la comunidad escolar sobre el cuidado del medio ambiente y las acciones que podemos realizar para cuidarlo, como plantar árboles, reforestar, no desperdiciar el agua, reciclar, entre otras. </a:t>
            </a:r>
          </a:p>
          <a:p>
            <a:pPr algn="just">
              <a:lnSpc>
                <a:spcPct val="110000"/>
              </a:lnSpc>
            </a:pPr>
            <a:r>
              <a:rPr lang="es-MX" dirty="0" smtClean="0">
                <a:latin typeface="Century Gothic" panose="020B0502020202020204" pitchFamily="34" charset="0"/>
              </a:rPr>
              <a:t>Esto por medio de la puesta en practica de distintas situaciones de aprendizaje, talleres y/o trabajo por rincones con los alumnos y dentro de la fase final, con el trabajo colaborativo para la mejora de la institución con padres de familia, alumnos, educadoras y directivos del jardín de niños Luis A. Beauregard anexo a la ENEP del estado. </a:t>
            </a:r>
          </a:p>
        </p:txBody>
      </p:sp>
    </p:spTree>
    <p:extLst>
      <p:ext uri="{BB962C8B-B14F-4D97-AF65-F5344CB8AC3E}">
        <p14:creationId xmlns:p14="http://schemas.microsoft.com/office/powerpoint/2010/main" val="3212112383"/>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210</TotalTime>
  <Words>1103</Words>
  <Application>Microsoft Office PowerPoint</Application>
  <PresentationFormat>Panorámica</PresentationFormat>
  <Paragraphs>42</Paragraphs>
  <Slides>12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Arial</vt:lpstr>
      <vt:lpstr>Calibri</vt:lpstr>
      <vt:lpstr>Calibri Light</vt:lpstr>
      <vt:lpstr>Century Gothic</vt:lpstr>
      <vt:lpstr>Courier New</vt:lpstr>
      <vt:lpstr>Wingdings</vt:lpstr>
      <vt:lpstr>Retrospección</vt:lpstr>
      <vt:lpstr>Escuela Normal de  Educación Preescolar   Curso: Optativo   “Evaluación Global”   Docente: Rosa Velia del Rio Tijerina  Alumna: Michelle Borjón Berlanga  N.L. 03 3°A  </vt:lpstr>
      <vt:lpstr>Competencias:</vt:lpstr>
      <vt:lpstr>Competencias:</vt:lpstr>
      <vt:lpstr>Introducción</vt:lpstr>
      <vt:lpstr>Desarrollo</vt:lpstr>
      <vt:lpstr>Desarrollo</vt:lpstr>
      <vt:lpstr>Conclusión</vt:lpstr>
      <vt:lpstr>Bibliografía</vt:lpstr>
      <vt:lpstr>Análisis</vt:lpstr>
      <vt:lpstr>Análisis</vt:lpstr>
      <vt:lpstr>Confrontación</vt:lpstr>
      <vt:lpstr>Confrontación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Michelle Borjon</dc:creator>
  <cp:lastModifiedBy>Michelle Borjon</cp:lastModifiedBy>
  <cp:revision>34</cp:revision>
  <dcterms:created xsi:type="dcterms:W3CDTF">2018-06-12T00:19:51Z</dcterms:created>
  <dcterms:modified xsi:type="dcterms:W3CDTF">2018-06-12T13:51:49Z</dcterms:modified>
</cp:coreProperties>
</file>