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sldIdLst>
    <p:sldId id="257" r:id="rId2"/>
    <p:sldId id="258" r:id="rId3"/>
    <p:sldId id="259" r:id="rId4"/>
    <p:sldId id="260" r:id="rId5"/>
    <p:sldId id="262" r:id="rId6"/>
    <p:sldId id="264" r:id="rId7"/>
    <p:sldId id="265" r:id="rId8"/>
    <p:sldId id="261" r:id="rId9"/>
    <p:sldId id="263" r:id="rId10"/>
    <p:sldId id="256" r:id="rId11"/>
  </p:sldIdLst>
  <p:sldSz cx="12192000" cy="6858000"/>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KG Blank Space Solid" panose="02000000000000000000" pitchFamily="2" charset="0"/>
      <p:regular r:id="rId1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985DD33-11E4-42BA-8FC9-4E097AE62EE5}"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35780056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85DD33-11E4-42BA-8FC9-4E097AE62EE5}"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24977659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85DD33-11E4-42BA-8FC9-4E097AE62EE5}"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26383870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85DD33-11E4-42BA-8FC9-4E097AE62EE5}"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34514216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985DD33-11E4-42BA-8FC9-4E097AE62EE5}" type="datetimeFigureOut">
              <a:rPr lang="es-MX" smtClean="0"/>
              <a:t>12/06/2018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4948245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985DD33-11E4-42BA-8FC9-4E097AE62EE5}"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4834681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985DD33-11E4-42BA-8FC9-4E097AE62EE5}" type="datetimeFigureOut">
              <a:rPr lang="es-MX" smtClean="0"/>
              <a:t>12/06/2018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22558680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985DD33-11E4-42BA-8FC9-4E097AE62EE5}" type="datetimeFigureOut">
              <a:rPr lang="es-MX" smtClean="0"/>
              <a:t>12/06/2018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15424988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85DD33-11E4-42BA-8FC9-4E097AE62EE5}" type="datetimeFigureOut">
              <a:rPr lang="es-MX" smtClean="0"/>
              <a:t>12/06/2018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33833493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85DD33-11E4-42BA-8FC9-4E097AE62EE5}"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28107245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85DD33-11E4-42BA-8FC9-4E097AE62EE5}" type="datetimeFigureOut">
              <a:rPr lang="es-MX" smtClean="0"/>
              <a:t>12/06/2018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018BA82-67FB-4F6D-8DDB-51916DF53DA4}" type="slidenum">
              <a:rPr lang="es-MX" smtClean="0"/>
              <a:t>‹Nº›</a:t>
            </a:fld>
            <a:endParaRPr lang="es-MX"/>
          </a:p>
        </p:txBody>
      </p:sp>
    </p:spTree>
    <p:extLst>
      <p:ext uri="{BB962C8B-B14F-4D97-AF65-F5344CB8AC3E}">
        <p14:creationId xmlns:p14="http://schemas.microsoft.com/office/powerpoint/2010/main" val="20779809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5DD33-11E4-42BA-8FC9-4E097AE62EE5}" type="datetimeFigureOut">
              <a:rPr lang="es-MX" smtClean="0"/>
              <a:t>12/06/2018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8BA82-67FB-4F6D-8DDB-51916DF53DA4}" type="slidenum">
              <a:rPr lang="es-MX" smtClean="0"/>
              <a:t>‹Nº›</a:t>
            </a:fld>
            <a:endParaRPr lang="es-MX"/>
          </a:p>
        </p:txBody>
      </p:sp>
    </p:spTree>
    <p:extLst>
      <p:ext uri="{BB962C8B-B14F-4D97-AF65-F5344CB8AC3E}">
        <p14:creationId xmlns:p14="http://schemas.microsoft.com/office/powerpoint/2010/main" val="1222826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H5ADiB9KB5IbEa45cBG0h1pdH4CpHlF2/view?usp=sharin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a:off x="0" y="1"/>
            <a:ext cx="12192000" cy="6858000"/>
            <a:chOff x="0" y="1"/>
            <a:chExt cx="12192000" cy="6858000"/>
          </a:xfrm>
        </p:grpSpPr>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2" name="Rectangle 2">
            <a:extLst>
              <a:ext uri="{FF2B5EF4-FFF2-40B4-BE49-F238E27FC236}">
                <a16:creationId xmlns="" xmlns:a16="http://schemas.microsoft.com/office/drawing/2014/main" id="{C8D1501F-0A4B-4C35-AD74-15E64100D3AD}"/>
              </a:ext>
            </a:extLst>
          </p:cNvPr>
          <p:cNvSpPr txBox="1">
            <a:spLocks noChangeArrowheads="1"/>
          </p:cNvSpPr>
          <p:nvPr/>
        </p:nvSpPr>
        <p:spPr>
          <a:xfrm>
            <a:off x="2446984" y="506083"/>
            <a:ext cx="8268236" cy="7320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_tradnl" altLang="es-MX" sz="2400" dirty="0" smtClean="0">
                <a:ln w="0"/>
                <a:effectLst>
                  <a:outerShdw blurRad="38100" dist="19050" dir="2700000" algn="tl" rotWithShape="0">
                    <a:schemeClr val="dk1">
                      <a:alpha val="40000"/>
                    </a:schemeClr>
                  </a:outerShdw>
                </a:effectLst>
                <a:latin typeface="KG Blank Space Solid" panose="02000000000000000000" pitchFamily="2" charset="0"/>
              </a:rPr>
              <a:t>ESCUELA NORMAL DE EDUCACIÓN PREESCOLAR</a:t>
            </a:r>
            <a:r>
              <a:rPr lang="es-ES_tradnl" altLang="es-MX" sz="2000" dirty="0" smtClean="0">
                <a:ln w="0"/>
                <a:effectLst>
                  <a:outerShdw blurRad="38100" dist="19050" dir="2700000" algn="tl" rotWithShape="0">
                    <a:schemeClr val="dk1">
                      <a:alpha val="40000"/>
                    </a:schemeClr>
                  </a:outerShdw>
                </a:effectLst>
                <a:latin typeface="KG Blank Space Solid" panose="02000000000000000000" pitchFamily="2" charset="0"/>
              </a:rPr>
              <a:t/>
            </a:r>
            <a:br>
              <a:rPr lang="es-ES_tradnl" altLang="es-MX" sz="2000" dirty="0" smtClean="0">
                <a:ln w="0"/>
                <a:effectLst>
                  <a:outerShdw blurRad="38100" dist="19050" dir="2700000" algn="tl" rotWithShape="0">
                    <a:schemeClr val="dk1">
                      <a:alpha val="40000"/>
                    </a:schemeClr>
                  </a:outerShdw>
                </a:effectLst>
                <a:latin typeface="KG Blank Space Solid" panose="02000000000000000000" pitchFamily="2" charset="0"/>
              </a:rPr>
            </a:br>
            <a:r>
              <a:rPr lang="es-ES_tradnl" altLang="es-MX" sz="2000" dirty="0" smtClean="0">
                <a:ln w="0"/>
                <a:effectLst>
                  <a:outerShdw blurRad="38100" dist="19050" dir="2700000" algn="tl" rotWithShape="0">
                    <a:schemeClr val="dk1">
                      <a:alpha val="40000"/>
                    </a:schemeClr>
                  </a:outerShdw>
                </a:effectLst>
                <a:latin typeface="KG Blank Space Solid" panose="02000000000000000000" pitchFamily="2" charset="0"/>
              </a:rPr>
              <a:t>Licenciatura en Educación Preescolar</a:t>
            </a:r>
            <a:br>
              <a:rPr lang="es-ES_tradnl" altLang="es-MX" sz="2000" dirty="0" smtClean="0">
                <a:ln w="0"/>
                <a:effectLst>
                  <a:outerShdw blurRad="38100" dist="19050" dir="2700000" algn="tl" rotWithShape="0">
                    <a:schemeClr val="dk1">
                      <a:alpha val="40000"/>
                    </a:schemeClr>
                  </a:outerShdw>
                </a:effectLst>
                <a:latin typeface="KG Blank Space Solid" panose="02000000000000000000" pitchFamily="2" charset="0"/>
              </a:rPr>
            </a:br>
            <a:r>
              <a:rPr lang="es-ES_tradnl" altLang="es-MX" sz="2000" dirty="0" smtClean="0">
                <a:ln w="0"/>
                <a:effectLst>
                  <a:outerShdw blurRad="38100" dist="19050" dir="2700000" algn="tl" rotWithShape="0">
                    <a:schemeClr val="dk1">
                      <a:alpha val="40000"/>
                    </a:schemeClr>
                  </a:outerShdw>
                </a:effectLst>
                <a:latin typeface="KG Blank Space Solid" panose="02000000000000000000" pitchFamily="2" charset="0"/>
              </a:rPr>
              <a:t>Ciclo escolar 2017-2018</a:t>
            </a:r>
            <a:endParaRPr lang="es-ES_tradnl" altLang="es-MX" sz="2000" dirty="0">
              <a:ln w="0"/>
              <a:effectLst>
                <a:outerShdw blurRad="38100" dist="19050" dir="2700000" algn="tl" rotWithShape="0">
                  <a:schemeClr val="dk1">
                    <a:alpha val="40000"/>
                  </a:schemeClr>
                </a:outerShdw>
              </a:effectLst>
              <a:latin typeface="KG Blank Space Solid" panose="02000000000000000000" pitchFamily="2" charset="0"/>
            </a:endParaRPr>
          </a:p>
        </p:txBody>
      </p:sp>
      <p:sp>
        <p:nvSpPr>
          <p:cNvPr id="3" name="5 Rectángulo">
            <a:extLst>
              <a:ext uri="{FF2B5EF4-FFF2-40B4-BE49-F238E27FC236}">
                <a16:creationId xmlns="" xmlns:a16="http://schemas.microsoft.com/office/drawing/2014/main" id="{F459628A-A247-4F2F-8999-B217DFEED684}"/>
              </a:ext>
            </a:extLst>
          </p:cNvPr>
          <p:cNvSpPr>
            <a:spLocks noChangeArrowheads="1"/>
          </p:cNvSpPr>
          <p:nvPr/>
        </p:nvSpPr>
        <p:spPr bwMode="auto">
          <a:xfrm>
            <a:off x="549578" y="1730305"/>
            <a:ext cx="110217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s-MX" sz="2000" dirty="0" smtClean="0">
                <a:latin typeface="KG Blank Space Solid" panose="02000000000000000000" pitchFamily="2" charset="0"/>
              </a:rPr>
              <a:t>Curso: Taller </a:t>
            </a:r>
            <a:r>
              <a:rPr lang="es-MX" sz="2000" dirty="0">
                <a:latin typeface="KG Blank Space Solid" panose="02000000000000000000" pitchFamily="2" charset="0"/>
              </a:rPr>
              <a:t>de producción de textos académicos</a:t>
            </a:r>
            <a:r>
              <a:rPr lang="es-MX" altLang="es-MX" sz="2000" dirty="0" smtClean="0">
                <a:latin typeface="KG Blank Space Solid" panose="02000000000000000000" pitchFamily="2" charset="0"/>
              </a:rPr>
              <a:t> </a:t>
            </a:r>
            <a:endParaRPr lang="es-MX" altLang="es-MX" sz="2000" dirty="0">
              <a:latin typeface="KG Blank Space Solid" panose="02000000000000000000" pitchFamily="2" charset="0"/>
            </a:endParaRPr>
          </a:p>
          <a:p>
            <a:pPr algn="ctr" eaLnBrk="1" hangingPunct="1">
              <a:spcBef>
                <a:spcPct val="0"/>
              </a:spcBef>
              <a:buFontTx/>
              <a:buNone/>
            </a:pPr>
            <a:r>
              <a:rPr lang="es-ES_tradnl" altLang="es-MX" sz="2000" dirty="0" smtClean="0">
                <a:latin typeface="KG Blank Space Solid" panose="02000000000000000000" pitchFamily="2" charset="0"/>
              </a:rPr>
              <a:t>Docente: Rosa  </a:t>
            </a:r>
            <a:r>
              <a:rPr lang="es-ES_tradnl" altLang="es-MX" sz="2000" dirty="0" err="1">
                <a:latin typeface="KG Blank Space Solid" panose="02000000000000000000" pitchFamily="2" charset="0"/>
              </a:rPr>
              <a:t>Velia</a:t>
            </a:r>
            <a:r>
              <a:rPr lang="es-ES_tradnl" altLang="es-MX" sz="2000" dirty="0">
                <a:latin typeface="KG Blank Space Solid" panose="02000000000000000000" pitchFamily="2" charset="0"/>
              </a:rPr>
              <a:t> del Rio Tijerina </a:t>
            </a:r>
            <a:endParaRPr lang="es-MX" altLang="es-MX" sz="2000" dirty="0">
              <a:latin typeface="KG Blank Space Solid" panose="02000000000000000000"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645" y="437416"/>
            <a:ext cx="1566774" cy="1213246"/>
          </a:xfrm>
          <a:prstGeom prst="rect">
            <a:avLst/>
          </a:prstGeom>
        </p:spPr>
      </p:pic>
      <p:sp>
        <p:nvSpPr>
          <p:cNvPr id="6" name="Rectángulo 5"/>
          <p:cNvSpPr/>
          <p:nvPr/>
        </p:nvSpPr>
        <p:spPr>
          <a:xfrm>
            <a:off x="4060573" y="2634179"/>
            <a:ext cx="3999813" cy="584775"/>
          </a:xfrm>
          <a:prstGeom prst="rect">
            <a:avLst/>
          </a:prstGeom>
        </p:spPr>
        <p:txBody>
          <a:bodyPr wrap="none">
            <a:spAutoFit/>
          </a:bodyPr>
          <a:lstStyle/>
          <a:p>
            <a:pPr algn="ctr">
              <a:spcBef>
                <a:spcPct val="0"/>
              </a:spcBef>
            </a:pPr>
            <a:r>
              <a:rPr lang="es-ES_tradnl" altLang="es-MX" sz="3200" dirty="0" smtClean="0">
                <a:ln w="0"/>
                <a:effectLst>
                  <a:outerShdw blurRad="38100" dist="19050" dir="2700000" algn="tl" rotWithShape="0">
                    <a:schemeClr val="dk1">
                      <a:alpha val="40000"/>
                    </a:schemeClr>
                  </a:outerShdw>
                </a:effectLst>
                <a:latin typeface="KG Blank Space Solid" panose="02000000000000000000" pitchFamily="2" charset="0"/>
              </a:rPr>
              <a:t>TRABAJO GLOBAL</a:t>
            </a:r>
            <a:endParaRPr lang="es-MX" altLang="es-MX" sz="3200" dirty="0">
              <a:ln w="0"/>
              <a:effectLst>
                <a:outerShdw blurRad="38100" dist="19050" dir="2700000" algn="tl" rotWithShape="0">
                  <a:schemeClr val="dk1">
                    <a:alpha val="40000"/>
                  </a:schemeClr>
                </a:outerShdw>
              </a:effectLst>
              <a:latin typeface="KG Blank Space Solid" panose="02000000000000000000" pitchFamily="2" charset="0"/>
            </a:endParaRPr>
          </a:p>
        </p:txBody>
      </p:sp>
      <p:sp>
        <p:nvSpPr>
          <p:cNvPr id="14" name="5 Rectángulo">
            <a:extLst>
              <a:ext uri="{FF2B5EF4-FFF2-40B4-BE49-F238E27FC236}">
                <a16:creationId xmlns="" xmlns:a16="http://schemas.microsoft.com/office/drawing/2014/main" id="{F459628A-A247-4F2F-8999-B217DFEED684}"/>
              </a:ext>
            </a:extLst>
          </p:cNvPr>
          <p:cNvSpPr>
            <a:spLocks noChangeArrowheads="1"/>
          </p:cNvSpPr>
          <p:nvPr/>
        </p:nvSpPr>
        <p:spPr bwMode="auto">
          <a:xfrm>
            <a:off x="3417420" y="4836718"/>
            <a:ext cx="55421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s-MX" sz="2000" dirty="0" smtClean="0">
                <a:latin typeface="KG Blank Space Solid" panose="02000000000000000000" pitchFamily="2" charset="0"/>
              </a:rPr>
              <a:t>Alumna: Luisa Nohely Estrada Torres</a:t>
            </a:r>
          </a:p>
          <a:p>
            <a:pPr algn="ctr">
              <a:spcBef>
                <a:spcPct val="0"/>
              </a:spcBef>
              <a:buNone/>
            </a:pPr>
            <a:r>
              <a:rPr lang="es-MX" altLang="es-MX" sz="2000" dirty="0" smtClean="0">
                <a:latin typeface="KG Blank Space Solid" panose="02000000000000000000" pitchFamily="2" charset="0"/>
              </a:rPr>
              <a:t>Grupo: 3°A </a:t>
            </a:r>
          </a:p>
          <a:p>
            <a:pPr algn="ctr">
              <a:spcBef>
                <a:spcPct val="0"/>
              </a:spcBef>
              <a:buNone/>
            </a:pPr>
            <a:r>
              <a:rPr lang="es-MX" altLang="es-MX" sz="2000" dirty="0" smtClean="0">
                <a:latin typeface="KG Blank Space Solid" panose="02000000000000000000" pitchFamily="2" charset="0"/>
              </a:rPr>
              <a:t>Número de lista: 8</a:t>
            </a:r>
          </a:p>
        </p:txBody>
      </p:sp>
      <p:sp>
        <p:nvSpPr>
          <p:cNvPr id="15" name="Rectángulo 14"/>
          <p:cNvSpPr/>
          <p:nvPr/>
        </p:nvSpPr>
        <p:spPr>
          <a:xfrm>
            <a:off x="3535539" y="6056301"/>
            <a:ext cx="5255926" cy="400110"/>
          </a:xfrm>
          <a:prstGeom prst="rect">
            <a:avLst/>
          </a:prstGeom>
        </p:spPr>
        <p:txBody>
          <a:bodyPr wrap="none">
            <a:spAutoFit/>
          </a:bodyPr>
          <a:lstStyle/>
          <a:p>
            <a:pPr algn="ctr">
              <a:spcBef>
                <a:spcPct val="0"/>
              </a:spcBef>
            </a:pPr>
            <a:r>
              <a:rPr lang="es-ES_tradnl" altLang="es-MX" sz="2000" dirty="0" smtClean="0">
                <a:latin typeface="KG Blank Space Solid" panose="02000000000000000000" pitchFamily="2" charset="0"/>
              </a:rPr>
              <a:t>Saltillo, Coahuila </a:t>
            </a:r>
            <a:r>
              <a:rPr lang="es-ES_tradnl" altLang="es-MX" sz="2000" smtClean="0">
                <a:latin typeface="KG Blank Space Solid" panose="02000000000000000000" pitchFamily="2" charset="0"/>
              </a:rPr>
              <a:t>a </a:t>
            </a:r>
            <a:r>
              <a:rPr lang="es-ES_tradnl" altLang="es-MX" sz="2000" smtClean="0">
                <a:latin typeface="KG Blank Space Solid" panose="02000000000000000000" pitchFamily="2" charset="0"/>
              </a:rPr>
              <a:t>12 </a:t>
            </a:r>
            <a:r>
              <a:rPr lang="es-ES_tradnl" altLang="es-MX" sz="2000" dirty="0" smtClean="0">
                <a:latin typeface="KG Blank Space Solid" panose="02000000000000000000" pitchFamily="2" charset="0"/>
              </a:rPr>
              <a:t>de junio de 2018.</a:t>
            </a:r>
            <a:endParaRPr lang="es-MX" altLang="es-MX" sz="2000" dirty="0">
              <a:latin typeface="KG Blank Space Solid" panose="02000000000000000000" pitchFamily="2" charset="0"/>
            </a:endParaRPr>
          </a:p>
        </p:txBody>
      </p:sp>
      <p:sp>
        <p:nvSpPr>
          <p:cNvPr id="20" name="Rectángulo 19"/>
          <p:cNvSpPr/>
          <p:nvPr/>
        </p:nvSpPr>
        <p:spPr>
          <a:xfrm>
            <a:off x="2704564" y="3312063"/>
            <a:ext cx="8931195" cy="1277914"/>
          </a:xfrm>
          <a:prstGeom prst="rect">
            <a:avLst/>
          </a:prstGeom>
        </p:spPr>
        <p:txBody>
          <a:bodyPr wrap="square">
            <a:spAutoFit/>
          </a:bodyPr>
          <a:lstStyle/>
          <a:p>
            <a:pPr>
              <a:lnSpc>
                <a:spcPct val="107000"/>
              </a:lnSpc>
              <a:spcAft>
                <a:spcPts val="800"/>
              </a:spcAft>
            </a:pPr>
            <a:r>
              <a:rPr lang="es-MX" sz="36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Análisis del documento académico: Proyecto de Investigación</a:t>
            </a:r>
            <a:endParaRPr lang="es-MX"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â¿**â¿*AL COLE*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3011" y="3850019"/>
            <a:ext cx="2776598" cy="3007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â¿**â¿*AL COLE*â¿**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345" y="1518731"/>
            <a:ext cx="3055480" cy="534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060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1"/>
            <a:ext cx="12192000" cy="6858000"/>
            <a:chOff x="0" y="1"/>
            <a:chExt cx="12192000" cy="6858000"/>
          </a:xfrm>
        </p:grpSpPr>
        <p:pic>
          <p:nvPicPr>
            <p:cNvPr id="9"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5" name="Rectángulo 4"/>
          <p:cNvSpPr/>
          <p:nvPr/>
        </p:nvSpPr>
        <p:spPr>
          <a:xfrm>
            <a:off x="2717442" y="450761"/>
            <a:ext cx="6104586" cy="380169"/>
          </a:xfrm>
          <a:prstGeom prst="rect">
            <a:avLst/>
          </a:prstGeom>
        </p:spPr>
        <p:txBody>
          <a:bodyPr wrap="square">
            <a:spAutoFit/>
          </a:bodyPr>
          <a:lstStyle/>
          <a:p>
            <a:pPr algn="ctr">
              <a:lnSpc>
                <a:spcPct val="115000"/>
              </a:lnSpc>
              <a:spcAft>
                <a:spcPts val="1000"/>
              </a:spcAft>
            </a:pPr>
            <a:r>
              <a:rPr lang="es-MX" dirty="0" smtClean="0">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RUBRICA : Presentación </a:t>
            </a:r>
            <a:r>
              <a:rPr lang="es-MX" dirty="0">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de </a:t>
            </a:r>
            <a:r>
              <a:rPr lang="es-MX" dirty="0" err="1">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power</a:t>
            </a:r>
            <a:r>
              <a:rPr lang="es-MX" dirty="0">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 </a:t>
            </a:r>
            <a:r>
              <a:rPr lang="es-MX" dirty="0" err="1">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point</a:t>
            </a:r>
            <a:r>
              <a:rPr lang="es-MX" dirty="0">
                <a:solidFill>
                  <a:schemeClr val="accent5">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 </a:t>
            </a:r>
          </a:p>
        </p:txBody>
      </p:sp>
      <p:sp>
        <p:nvSpPr>
          <p:cNvPr id="6" name="Rectángulo 5"/>
          <p:cNvSpPr/>
          <p:nvPr/>
        </p:nvSpPr>
        <p:spPr>
          <a:xfrm>
            <a:off x="412124" y="861643"/>
            <a:ext cx="11487955" cy="1277273"/>
          </a:xfrm>
          <a:prstGeom prst="rect">
            <a:avLst/>
          </a:prstGeom>
        </p:spPr>
        <p:txBody>
          <a:bodyPr wrap="square">
            <a:spAutoFit/>
          </a:bodyPr>
          <a:lstStyle/>
          <a:p>
            <a:pPr lvl="0" algn="ctr" eaLnBrk="0" fontAlgn="base" hangingPunct="0">
              <a:spcBef>
                <a:spcPct val="0"/>
              </a:spcBef>
              <a:spcAft>
                <a:spcPct val="0"/>
              </a:spcAft>
            </a:pPr>
            <a:r>
              <a:rPr lang="es-MX" altLang="es-MX" sz="1100" dirty="0" smtClean="0">
                <a:solidFill>
                  <a:srgbClr val="333333"/>
                </a:solidFill>
                <a:latin typeface="KG Blank Space Solid" panose="02000000000000000000" pitchFamily="2" charset="0"/>
                <a:ea typeface="Calibri" panose="020F0502020204030204" pitchFamily="34" charset="0"/>
                <a:cs typeface="Arial" panose="020B0604020202020204" pitchFamily="34" charset="0"/>
              </a:rPr>
              <a:t>Nombre </a:t>
            </a:r>
            <a:r>
              <a:rPr lang="es-MX" altLang="es-MX" sz="1100" dirty="0">
                <a:solidFill>
                  <a:srgbClr val="333333"/>
                </a:solidFill>
                <a:latin typeface="KG Blank Space Solid" panose="02000000000000000000" pitchFamily="2" charset="0"/>
                <a:ea typeface="Calibri" panose="020F0502020204030204" pitchFamily="34" charset="0"/>
                <a:cs typeface="Arial" panose="020B0604020202020204" pitchFamily="34" charset="0"/>
              </a:rPr>
              <a:t>del alumno </a:t>
            </a:r>
            <a:r>
              <a:rPr lang="es-MX" altLang="es-MX" sz="1100" dirty="0" smtClean="0">
                <a:solidFill>
                  <a:schemeClr val="accent2">
                    <a:lumMod val="60000"/>
                    <a:lumOff val="40000"/>
                  </a:schemeClr>
                </a:solidFill>
                <a:latin typeface="KG Blank Space Solid" panose="02000000000000000000" pitchFamily="2" charset="0"/>
                <a:ea typeface="Calibri" panose="020F0502020204030204" pitchFamily="34" charset="0"/>
                <a:cs typeface="Arial" panose="020B0604020202020204" pitchFamily="34" charset="0"/>
              </a:rPr>
              <a:t>Luisa Nohely Estrada Torres</a:t>
            </a:r>
            <a:endParaRPr lang="es-MX" altLang="es-MX" sz="1100" dirty="0">
              <a:solidFill>
                <a:schemeClr val="accent2">
                  <a:lumMod val="60000"/>
                  <a:lumOff val="40000"/>
                </a:schemeClr>
              </a:solidFill>
              <a:latin typeface="KG Blank Space Solid" panose="02000000000000000000" pitchFamily="2" charset="0"/>
            </a:endParaRPr>
          </a:p>
          <a:p>
            <a:pPr lvl="0" algn="ctr" eaLnBrk="0" fontAlgn="base" hangingPunct="0">
              <a:spcBef>
                <a:spcPct val="0"/>
              </a:spcBef>
              <a:spcAft>
                <a:spcPct val="0"/>
              </a:spcAft>
            </a:pPr>
            <a:r>
              <a:rPr lang="es-ES" altLang="es-MX" sz="1100" dirty="0" smtClean="0">
                <a:latin typeface="KG Blank Space Solid" panose="02000000000000000000" pitchFamily="2" charset="0"/>
                <a:ea typeface="Calibri" panose="020F0502020204030204" pitchFamily="34" charset="0"/>
                <a:cs typeface="Times New Roman" panose="02020603050405020304" pitchFamily="18" charset="0"/>
              </a:rPr>
              <a:t>Curso: Taller de producción de textos académicos    Grupo: 3°      Sección: A         Fecha: de junio de 2018.</a:t>
            </a:r>
          </a:p>
          <a:p>
            <a:pPr lvl="0" algn="ctr" eaLnBrk="0" fontAlgn="base" hangingPunct="0">
              <a:spcBef>
                <a:spcPct val="0"/>
              </a:spcBef>
              <a:spcAft>
                <a:spcPct val="0"/>
              </a:spcAft>
            </a:pPr>
            <a:r>
              <a:rPr lang="es-MX" altLang="es-MX" sz="1100" dirty="0">
                <a:latin typeface="KG Blank Space Solid" panose="02000000000000000000" pitchFamily="2" charset="0"/>
              </a:rPr>
              <a:t>P</a:t>
            </a:r>
            <a:r>
              <a:rPr lang="es-MX" altLang="es-MX" sz="1100" dirty="0" smtClean="0">
                <a:latin typeface="KG Blank Space Solid" panose="02000000000000000000" pitchFamily="2" charset="0"/>
              </a:rPr>
              <a:t>resentación </a:t>
            </a:r>
            <a:r>
              <a:rPr lang="es-MX" altLang="es-MX" sz="1100" dirty="0">
                <a:latin typeface="KG Blank Space Solid" panose="02000000000000000000" pitchFamily="2" charset="0"/>
              </a:rPr>
              <a:t>en </a:t>
            </a:r>
            <a:r>
              <a:rPr lang="es-MX" altLang="es-MX" sz="1100" dirty="0" err="1">
                <a:latin typeface="KG Blank Space Solid" panose="02000000000000000000" pitchFamily="2" charset="0"/>
              </a:rPr>
              <a:t>power</a:t>
            </a:r>
            <a:r>
              <a:rPr lang="es-MX" altLang="es-MX" sz="1100" dirty="0">
                <a:latin typeface="KG Blank Space Solid" panose="02000000000000000000" pitchFamily="2" charset="0"/>
              </a:rPr>
              <a:t> </a:t>
            </a:r>
            <a:r>
              <a:rPr lang="es-MX" altLang="es-MX" sz="1100" dirty="0" err="1">
                <a:latin typeface="KG Blank Space Solid" panose="02000000000000000000" pitchFamily="2" charset="0"/>
              </a:rPr>
              <a:t>point</a:t>
            </a:r>
            <a:r>
              <a:rPr lang="es-MX" altLang="es-MX" sz="1100" dirty="0">
                <a:latin typeface="KG Blank Space Solid" panose="02000000000000000000" pitchFamily="2" charset="0"/>
              </a:rPr>
              <a:t> con reflexiones finales del curso donde maneje </a:t>
            </a:r>
            <a:r>
              <a:rPr lang="es-MX" altLang="es-MX" sz="1100" dirty="0" smtClean="0">
                <a:latin typeface="KG Blank Space Solid" panose="02000000000000000000" pitchFamily="2" charset="0"/>
              </a:rPr>
              <a:t>el análisis de sus producciones en referencia  a las de sus compañeras </a:t>
            </a:r>
            <a:endParaRPr lang="es-MX" altLang="es-MX" sz="1100" dirty="0">
              <a:latin typeface="KG Blank Space Solid" panose="02000000000000000000" pitchFamily="2" charset="0"/>
            </a:endParaRPr>
          </a:p>
          <a:p>
            <a:pPr algn="ctr"/>
            <a:endParaRPr lang="es-MX" altLang="es-MX" sz="1100" dirty="0">
              <a:latin typeface="KG Blank Space Solid" panose="02000000000000000000" pitchFamily="2" charset="0"/>
            </a:endParaRPr>
          </a:p>
          <a:p>
            <a:pPr lvl="0" algn="ctr" eaLnBrk="0" fontAlgn="base" hangingPunct="0">
              <a:spcBef>
                <a:spcPct val="0"/>
              </a:spcBef>
              <a:spcAft>
                <a:spcPct val="0"/>
              </a:spcAft>
            </a:pPr>
            <a:endParaRPr lang="es-ES" altLang="es-MX" sz="1100" dirty="0">
              <a:latin typeface="KG Blank Space Solid" panose="02000000000000000000" pitchFamily="2" charset="0"/>
              <a:ea typeface="Calibri" panose="020F0502020204030204" pitchFamily="34" charset="0"/>
              <a:cs typeface="Times New Roman" panose="02020603050405020304" pitchFamily="18" charset="0"/>
            </a:endParaRPr>
          </a:p>
          <a:p>
            <a:pPr algn="ctr"/>
            <a:r>
              <a:rPr lang="es-MX" altLang="es-MX" sz="1100" dirty="0" smtClean="0">
                <a:latin typeface="KG Blank Space Solid" panose="02000000000000000000" pitchFamily="2" charset="0"/>
              </a:rPr>
              <a:t>PUNTAJE _________      CALIFICACION ____________</a:t>
            </a:r>
            <a:endParaRPr lang="es-MX" altLang="es-MX" sz="1100" dirty="0">
              <a:latin typeface="KG Blank Space Solid" panose="02000000000000000000" pitchFamily="2" charset="0"/>
            </a:endParaRPr>
          </a:p>
        </p:txBody>
      </p:sp>
      <p:pic>
        <p:nvPicPr>
          <p:cNvPr id="7" name="Imagen 6" descr="https://html2-f.scribdassets.com/2gff8cmrwgosmif/images/1-eccb9b53d1.jpg"/>
          <p:cNvPicPr/>
          <p:nvPr/>
        </p:nvPicPr>
        <p:blipFill>
          <a:blip r:embed="rId3">
            <a:extLst>
              <a:ext uri="{28A0092B-C50C-407E-A947-70E740481C1C}">
                <a14:useLocalDpi xmlns:a14="http://schemas.microsoft.com/office/drawing/2010/main" val="0"/>
              </a:ext>
            </a:extLst>
          </a:blip>
          <a:srcRect/>
          <a:stretch>
            <a:fillRect/>
          </a:stretch>
        </p:blipFill>
        <p:spPr bwMode="auto">
          <a:xfrm>
            <a:off x="669701" y="2138916"/>
            <a:ext cx="10901663" cy="4462521"/>
          </a:xfrm>
          <a:prstGeom prst="rect">
            <a:avLst/>
          </a:prstGeom>
          <a:noFill/>
          <a:ln>
            <a:noFill/>
          </a:ln>
        </p:spPr>
      </p:pic>
    </p:spTree>
    <p:extLst>
      <p:ext uri="{BB962C8B-B14F-4D97-AF65-F5344CB8AC3E}">
        <p14:creationId xmlns:p14="http://schemas.microsoft.com/office/powerpoint/2010/main" val="30877796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1"/>
            <a:ext cx="12192000" cy="6858000"/>
            <a:chOff x="0" y="1"/>
            <a:chExt cx="12192000" cy="6858000"/>
          </a:xfrm>
        </p:grpSpPr>
        <p:pic>
          <p:nvPicPr>
            <p:cNvPr id="7"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2" name="1 Rectángulo"/>
          <p:cNvSpPr/>
          <p:nvPr/>
        </p:nvSpPr>
        <p:spPr>
          <a:xfrm>
            <a:off x="882762" y="873146"/>
            <a:ext cx="8392860" cy="300082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latin typeface="KG Blank Space Solid" panose="02000000000000000000" pitchFamily="2" charset="0"/>
              </a:rPr>
              <a:t>Diseña planeaciones didácticas, aplicando sus conocimientos pedagógicos y disciplinares para responder a las necesidades del contexto en el marco de los planes y programas de educación básica. </a:t>
            </a:r>
            <a:endParaRPr lang="es-MX" dirty="0" smtClean="0">
              <a:latin typeface="KG Blank Space Solid" panose="02000000000000000000" pitchFamily="2" charset="0"/>
            </a:endParaRPr>
          </a:p>
          <a:p>
            <a:pPr marL="285750" indent="-285750" algn="just">
              <a:lnSpc>
                <a:spcPct val="150000"/>
              </a:lnSpc>
              <a:buFont typeface="Wingdings" panose="05000000000000000000" pitchFamily="2" charset="2"/>
              <a:buChar char="ü"/>
            </a:pPr>
            <a:r>
              <a:rPr lang="es-MX" dirty="0" smtClean="0">
                <a:latin typeface="KG Blank Space Solid" panose="02000000000000000000" pitchFamily="2" charset="0"/>
              </a:rPr>
              <a:t>Utiliza </a:t>
            </a:r>
            <a:r>
              <a:rPr lang="es-MX" dirty="0">
                <a:latin typeface="KG Blank Space Solid" panose="02000000000000000000" pitchFamily="2" charset="0"/>
              </a:rPr>
              <a:t>recursos de la investigación educativa para enriquecer la práctica docente, expresando su interés por la ciencia y la propia investigación.</a:t>
            </a:r>
          </a:p>
        </p:txBody>
      </p:sp>
      <p:sp>
        <p:nvSpPr>
          <p:cNvPr id="3" name="Rectángulo 2"/>
          <p:cNvSpPr/>
          <p:nvPr/>
        </p:nvSpPr>
        <p:spPr>
          <a:xfrm>
            <a:off x="882762" y="448080"/>
            <a:ext cx="4737579" cy="400110"/>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COMPETENCIAS PROFESIONALES:</a:t>
            </a:r>
            <a:endParaRPr lang="es-MX" altLang="es-MX" sz="2000" dirty="0">
              <a:solidFill>
                <a:schemeClr val="accent5">
                  <a:lumMod val="60000"/>
                  <a:lumOff val="40000"/>
                </a:schemeClr>
              </a:solidFill>
              <a:latin typeface="KG Blank Space Solid" panose="02000000000000000000" pitchFamily="2" charset="0"/>
            </a:endParaRPr>
          </a:p>
        </p:txBody>
      </p:sp>
      <p:sp>
        <p:nvSpPr>
          <p:cNvPr id="4" name="Rectángulo 3"/>
          <p:cNvSpPr/>
          <p:nvPr/>
        </p:nvSpPr>
        <p:spPr>
          <a:xfrm>
            <a:off x="882762" y="3819017"/>
            <a:ext cx="3950505" cy="707886"/>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COMPETENCIAS DEL CURSO:</a:t>
            </a:r>
            <a:endParaRPr lang="es-MX" altLang="es-MX" sz="2000" dirty="0" smtClean="0">
              <a:solidFill>
                <a:schemeClr val="accent5">
                  <a:lumMod val="60000"/>
                  <a:lumOff val="40000"/>
                </a:schemeClr>
              </a:solidFill>
              <a:latin typeface="KG Blank Space Solid" panose="02000000000000000000" pitchFamily="2" charset="0"/>
            </a:endParaRPr>
          </a:p>
          <a:p>
            <a:pPr algn="just">
              <a:spcBef>
                <a:spcPct val="0"/>
              </a:spcBef>
            </a:pPr>
            <a:endParaRPr lang="es-MX" altLang="es-MX" sz="2000" dirty="0">
              <a:solidFill>
                <a:schemeClr val="accent4">
                  <a:lumMod val="60000"/>
                  <a:lumOff val="40000"/>
                </a:schemeClr>
              </a:solidFill>
              <a:latin typeface="KG Blank Space Solid" panose="02000000000000000000" pitchFamily="2" charset="0"/>
            </a:endParaRPr>
          </a:p>
        </p:txBody>
      </p:sp>
      <p:sp>
        <p:nvSpPr>
          <p:cNvPr id="5" name="Rectángulo 4"/>
          <p:cNvSpPr/>
          <p:nvPr/>
        </p:nvSpPr>
        <p:spPr>
          <a:xfrm>
            <a:off x="723551" y="4238990"/>
            <a:ext cx="10744897" cy="21698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smtClean="0">
                <a:latin typeface="KG Blank Space Solid" panose="02000000000000000000" pitchFamily="2" charset="0"/>
              </a:rPr>
              <a:t>Aplica sistemáticamente las etapas del proceso de escritura de textos académicos, así como las estrategias discursivas y las herramientas metodológicas de cada tipo de documento.</a:t>
            </a:r>
            <a:endParaRPr lang="es-ES" dirty="0" smtClean="0">
              <a:latin typeface="KG Blank Space Solid" panose="02000000000000000000" pitchFamily="2" charset="0"/>
            </a:endParaRPr>
          </a:p>
          <a:p>
            <a:pPr marL="285750" indent="-285750" algn="just">
              <a:lnSpc>
                <a:spcPct val="150000"/>
              </a:lnSpc>
              <a:buFont typeface="Wingdings" panose="05000000000000000000" pitchFamily="2" charset="2"/>
              <a:buChar char="ü"/>
            </a:pPr>
            <a:r>
              <a:rPr lang="es-MX" dirty="0" smtClean="0">
                <a:latin typeface="KG Blank Space Solid" panose="02000000000000000000" pitchFamily="2" charset="0"/>
              </a:rPr>
              <a:t>Elabora escritos con apego a los géneros y recomendaciones técnicas para difundirlos en las comunidades académicas</a:t>
            </a:r>
            <a:endParaRPr lang="es-ES" dirty="0">
              <a:latin typeface="KG Blank Space Solid" panose="02000000000000000000" pitchFamily="2" charset="0"/>
            </a:endParaRPr>
          </a:p>
        </p:txBody>
      </p:sp>
      <p:pic>
        <p:nvPicPr>
          <p:cNvPr id="9" name="Picture 2" descr="*â¿**â¿*AL COLE*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622" y="40109"/>
            <a:ext cx="2916378" cy="315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665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4924725" y="371742"/>
            <a:ext cx="2391617" cy="400110"/>
          </a:xfrm>
          <a:prstGeom prst="rect">
            <a:avLst/>
          </a:prstGeom>
        </p:spPr>
        <p:txBody>
          <a:bodyPr wrap="none">
            <a:spAutoFit/>
          </a:bodyPr>
          <a:lstStyle/>
          <a:p>
            <a:pPr algn="just">
              <a:spcBef>
                <a:spcPct val="0"/>
              </a:spcBef>
            </a:pPr>
            <a:r>
              <a:rPr lang="es-MX" altLang="es-MX" sz="2000" dirty="0" smtClean="0">
                <a:gradFill>
                  <a:gsLst>
                    <a:gs pos="89000">
                      <a:srgbClr val="FFC000"/>
                    </a:gs>
                    <a:gs pos="72000">
                      <a:srgbClr val="70BB2B"/>
                    </a:gs>
                    <a:gs pos="55000">
                      <a:srgbClr val="57C8EB"/>
                    </a:gs>
                    <a:gs pos="37000">
                      <a:srgbClr val="CC6BE7"/>
                    </a:gs>
                    <a:gs pos="17000">
                      <a:srgbClr val="F555A5"/>
                    </a:gs>
                  </a:gsLst>
                  <a:lin ang="0" scaled="0"/>
                </a:gradFill>
                <a:latin typeface="KG Blank Space Solid" panose="02000000000000000000" pitchFamily="2" charset="0"/>
                <a:cs typeface="Times New Roman" panose="02020603050405020304" pitchFamily="18" charset="0"/>
              </a:rPr>
              <a:t>INTRODUCCIÓN</a:t>
            </a:r>
            <a:endParaRPr lang="es-MX" altLang="es-MX" sz="2000" dirty="0">
              <a:solidFill>
                <a:schemeClr val="accent5">
                  <a:lumMod val="60000"/>
                  <a:lumOff val="40000"/>
                </a:schemeClr>
              </a:solidFill>
              <a:latin typeface="KG Blank Space Solid" panose="02000000000000000000" pitchFamily="2" charset="0"/>
            </a:endParaRPr>
          </a:p>
        </p:txBody>
      </p:sp>
      <p:sp>
        <p:nvSpPr>
          <p:cNvPr id="8" name="1 Rectángulo"/>
          <p:cNvSpPr/>
          <p:nvPr/>
        </p:nvSpPr>
        <p:spPr>
          <a:xfrm>
            <a:off x="882762" y="565788"/>
            <a:ext cx="9046849" cy="6124754"/>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Como parte de los productos elaborados en el curso de:  Taller de producción de textos escritos, realicé diferentes textos que me ayudaron a comprender las características y funciones principales de cada uno de ellos.</a:t>
            </a:r>
          </a:p>
          <a:p>
            <a:pPr algn="just">
              <a:lnSpc>
                <a:spcPct val="200000"/>
              </a:lnSpc>
            </a:pPr>
            <a:r>
              <a:rPr lang="es-MX" sz="1400" dirty="0" smtClean="0">
                <a:latin typeface="KG Blank Space Solid" panose="02000000000000000000" pitchFamily="2" charset="0"/>
              </a:rPr>
              <a:t>A través del análisis de diferentes fuentes de información pude obtener conocimientos que me facilitaron la redacción de un proyecto de investigación.</a:t>
            </a:r>
          </a:p>
          <a:p>
            <a:pPr algn="just">
              <a:lnSpc>
                <a:spcPct val="200000"/>
              </a:lnSpc>
            </a:pPr>
            <a:r>
              <a:rPr lang="es-MX" sz="1400" dirty="0" smtClean="0">
                <a:latin typeface="KG Blank Space Solid" panose="02000000000000000000" pitchFamily="2" charset="0"/>
              </a:rPr>
              <a:t>Dicho proyecto fue aplicado en las jornadas de práctica anteriores en el grupo de 2°A del Jardín de Niños Ejército Mexicano con la finalidad de dar respuesta a una </a:t>
            </a:r>
          </a:p>
          <a:p>
            <a:pPr algn="just">
              <a:lnSpc>
                <a:spcPct val="200000"/>
              </a:lnSpc>
            </a:pPr>
            <a:r>
              <a:rPr lang="es-MX" sz="1400" dirty="0" smtClean="0">
                <a:latin typeface="KG Blank Space Solid" panose="02000000000000000000" pitchFamily="2" charset="0"/>
              </a:rPr>
              <a:t>problemática detectada por medio de la observación y de un diagnóstico.</a:t>
            </a:r>
          </a:p>
          <a:p>
            <a:pPr algn="just">
              <a:lnSpc>
                <a:spcPct val="200000"/>
              </a:lnSpc>
            </a:pPr>
            <a:r>
              <a:rPr lang="es-MX" sz="1400" dirty="0" smtClean="0">
                <a:latin typeface="KG Blank Space Solid" panose="02000000000000000000" pitchFamily="2" charset="0"/>
              </a:rPr>
              <a:t>El presente trabajo tiene la finalidad de reflexionar y analizar la elaboración de este proyecto de investigación tomando en cuenta la información seleccionada para su diseño.</a:t>
            </a:r>
          </a:p>
          <a:p>
            <a:pPr algn="just">
              <a:lnSpc>
                <a:spcPct val="200000"/>
              </a:lnSpc>
            </a:pPr>
            <a:r>
              <a:rPr lang="es-MX" sz="1400" dirty="0" smtClean="0">
                <a:latin typeface="KG Blank Space Solid" panose="02000000000000000000" pitchFamily="2" charset="0"/>
              </a:rPr>
              <a:t>En la parte inicial se anexa el documento (Proyecto de investigación) ya terminado.</a:t>
            </a:r>
          </a:p>
          <a:p>
            <a:pPr algn="just">
              <a:lnSpc>
                <a:spcPct val="200000"/>
              </a:lnSpc>
            </a:pPr>
            <a:r>
              <a:rPr lang="es-MX" sz="1400" dirty="0" smtClean="0">
                <a:latin typeface="KG Blank Space Solid" panose="02000000000000000000" pitchFamily="2" charset="0"/>
              </a:rPr>
              <a:t>Enseguida, se realiza un análisis sobre qué, cómo, para qué, por qué, a quienes, la utilidad académica y las competencias profesionales que se vieron favorecidas con su elaboración. </a:t>
            </a:r>
            <a:endParaRPr lang="es-ES" sz="1400" dirty="0">
              <a:latin typeface="KG Blank Space Solid" panose="02000000000000000000" pitchFamily="2" charset="0"/>
            </a:endParaRPr>
          </a:p>
        </p:txBody>
      </p:sp>
      <p:pic>
        <p:nvPicPr>
          <p:cNvPr id="1026" name="Picture 2" descr="*â¿**â¿*AL COLE*â¿**â¿*"/>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766" y1="912" x2="62057" y2="41540"/>
                        <a14:foregroundMark x1="96809" y1="28673" x2="32801" y2="10233"/>
                        <a14:foregroundMark x1="62766" y1="3242" x2="86879" y2="5572"/>
                        <a14:foregroundMark x1="70922" y1="27558" x2="60284" y2="27964"/>
                        <a14:foregroundMark x1="54965" y1="28875" x2="58688" y2="22492"/>
                      </a14:backgroundRemoval>
                    </a14:imgEffect>
                  </a14:imgLayer>
                </a14:imgProps>
              </a:ext>
              <a:ext uri="{28A0092B-C50C-407E-A947-70E740481C1C}">
                <a14:useLocalDpi xmlns:a14="http://schemas.microsoft.com/office/drawing/2010/main" val="0"/>
              </a:ext>
            </a:extLst>
          </a:blip>
          <a:srcRect/>
          <a:stretch>
            <a:fillRect/>
          </a:stretch>
        </p:blipFill>
        <p:spPr bwMode="auto">
          <a:xfrm>
            <a:off x="9136520" y="1622738"/>
            <a:ext cx="3055480" cy="534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584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4643215" y="371742"/>
            <a:ext cx="2954655" cy="584775"/>
          </a:xfrm>
          <a:prstGeom prst="rect">
            <a:avLst/>
          </a:prstGeom>
        </p:spPr>
        <p:txBody>
          <a:bodyPr wrap="none">
            <a:spAutoFit/>
          </a:bodyPr>
          <a:lstStyle/>
          <a:p>
            <a:pPr algn="just">
              <a:spcBef>
                <a:spcPct val="0"/>
              </a:spcBef>
            </a:pPr>
            <a:r>
              <a:rPr lang="es-MX" altLang="es-MX" sz="3200" dirty="0" smtClean="0">
                <a:gradFill>
                  <a:gsLst>
                    <a:gs pos="89000">
                      <a:srgbClr val="FFC000"/>
                    </a:gs>
                    <a:gs pos="72000">
                      <a:srgbClr val="70BB2B"/>
                    </a:gs>
                    <a:gs pos="55000">
                      <a:srgbClr val="57C8EB"/>
                    </a:gs>
                    <a:gs pos="37000">
                      <a:srgbClr val="CC6BE7"/>
                    </a:gs>
                    <a:gs pos="17000">
                      <a:srgbClr val="F555A5"/>
                    </a:gs>
                  </a:gsLst>
                  <a:lin ang="0" scaled="0"/>
                </a:gradFill>
                <a:latin typeface="KG Blank Space Solid" panose="02000000000000000000" pitchFamily="2" charset="0"/>
                <a:cs typeface="Times New Roman" panose="02020603050405020304" pitchFamily="18" charset="0"/>
              </a:rPr>
              <a:t>DESARROLLO</a:t>
            </a:r>
            <a:endParaRPr lang="es-MX" altLang="es-MX" sz="3200" dirty="0">
              <a:solidFill>
                <a:schemeClr val="accent5">
                  <a:lumMod val="60000"/>
                  <a:lumOff val="40000"/>
                </a:schemeClr>
              </a:solidFill>
              <a:latin typeface="KG Blank Space Solid" panose="02000000000000000000" pitchFamily="2" charset="0"/>
            </a:endParaRPr>
          </a:p>
        </p:txBody>
      </p:sp>
      <p:pic>
        <p:nvPicPr>
          <p:cNvPr id="5122" name="Picture 2" descr="Resultado de imagen para melonheadz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601" y="1232887"/>
            <a:ext cx="4315017" cy="492581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994442" y="1863822"/>
            <a:ext cx="4713668" cy="4524315"/>
          </a:xfrm>
          <a:prstGeom prst="rect">
            <a:avLst/>
          </a:prstGeom>
          <a:noFill/>
        </p:spPr>
        <p:txBody>
          <a:bodyPr wrap="square" rtlCol="0">
            <a:spAutoFit/>
          </a:bodyPr>
          <a:lstStyle/>
          <a:p>
            <a:pPr algn="ctr"/>
            <a:r>
              <a:rPr lang="es-MX" sz="3200" dirty="0">
                <a:latin typeface="KG Blank Space Solid" panose="02000000000000000000" pitchFamily="2" charset="0"/>
              </a:rPr>
              <a:t>“El autoconcepto y la imitación como punto inicial para una cultura de higiene personal en los grupos de 1°A, 2°A y 3°B del Jardín de Niños Ejército Mexicano </a:t>
            </a:r>
            <a:r>
              <a:rPr lang="es-MX" sz="3200" dirty="0" smtClean="0">
                <a:latin typeface="KG Blank Space Solid" panose="02000000000000000000" pitchFamily="2" charset="0"/>
              </a:rPr>
              <a:t>”</a:t>
            </a:r>
            <a:endParaRPr lang="es-MX" sz="3200" dirty="0">
              <a:latin typeface="KG Blank Space Solid" panose="02000000000000000000" pitchFamily="2" charset="0"/>
            </a:endParaRPr>
          </a:p>
        </p:txBody>
      </p:sp>
      <p:cxnSp>
        <p:nvCxnSpPr>
          <p:cNvPr id="12" name="Conector angular 11"/>
          <p:cNvCxnSpPr/>
          <p:nvPr/>
        </p:nvCxnSpPr>
        <p:spPr>
          <a:xfrm>
            <a:off x="5638800" y="5017623"/>
            <a:ext cx="1212761" cy="803012"/>
          </a:xfrm>
          <a:prstGeom prst="bentConnector3">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7650052" y="5743975"/>
            <a:ext cx="2343955" cy="369332"/>
          </a:xfrm>
          <a:prstGeom prst="rect">
            <a:avLst/>
          </a:prstGeom>
          <a:noFill/>
        </p:spPr>
        <p:txBody>
          <a:bodyPr wrap="square" rtlCol="0">
            <a:spAutoFit/>
          </a:bodyPr>
          <a:lstStyle/>
          <a:p>
            <a:r>
              <a:rPr lang="es-MX" dirty="0" smtClean="0">
                <a:solidFill>
                  <a:srgbClr val="00B0F0"/>
                </a:solidFill>
                <a:latin typeface="KG Blank Space Solid" panose="02000000000000000000" pitchFamily="2" charset="0"/>
              </a:rPr>
              <a:t>Clic en la imagen</a:t>
            </a:r>
            <a:endParaRPr lang="es-MX" dirty="0">
              <a:solidFill>
                <a:srgbClr val="00B0F0"/>
              </a:solidFill>
              <a:latin typeface="KG Blank Space Solid" panose="02000000000000000000" pitchFamily="2" charset="0"/>
            </a:endParaRPr>
          </a:p>
        </p:txBody>
      </p:sp>
      <p:sp>
        <p:nvSpPr>
          <p:cNvPr id="10" name="CuadroTexto 9"/>
          <p:cNvSpPr txBox="1"/>
          <p:nvPr/>
        </p:nvSpPr>
        <p:spPr>
          <a:xfrm>
            <a:off x="567292" y="1279047"/>
            <a:ext cx="6490330" cy="584775"/>
          </a:xfrm>
          <a:prstGeom prst="rect">
            <a:avLst/>
          </a:prstGeom>
          <a:noFill/>
        </p:spPr>
        <p:txBody>
          <a:bodyPr wrap="square" rtlCol="0">
            <a:spAutoFit/>
          </a:bodyPr>
          <a:lstStyle/>
          <a:p>
            <a:pPr algn="ctr"/>
            <a:r>
              <a:rPr lang="es-MX" sz="3200" dirty="0" smtClean="0">
                <a:solidFill>
                  <a:srgbClr val="E83877"/>
                </a:solidFill>
                <a:latin typeface="KG Blank Space Solid" panose="02000000000000000000" pitchFamily="2" charset="0"/>
              </a:rPr>
              <a:t>Proyecto de investigación:</a:t>
            </a:r>
            <a:endParaRPr lang="es-MX" sz="3200" dirty="0">
              <a:solidFill>
                <a:srgbClr val="E83877"/>
              </a:solidFill>
              <a:latin typeface="KG Blank Space Solid" panose="02000000000000000000" pitchFamily="2" charset="0"/>
            </a:endParaRPr>
          </a:p>
        </p:txBody>
      </p:sp>
    </p:spTree>
    <p:extLst>
      <p:ext uri="{BB962C8B-B14F-4D97-AF65-F5344CB8AC3E}">
        <p14:creationId xmlns:p14="http://schemas.microsoft.com/office/powerpoint/2010/main" val="34879813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5353336" y="371742"/>
            <a:ext cx="1534394" cy="400110"/>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ANÁLISIS</a:t>
            </a:r>
            <a:endParaRPr lang="es-MX" altLang="es-MX" sz="2000" dirty="0">
              <a:solidFill>
                <a:schemeClr val="accent5">
                  <a:lumMod val="60000"/>
                  <a:lumOff val="40000"/>
                </a:schemeClr>
              </a:solidFill>
              <a:latin typeface="KG Blank Space Solid" panose="02000000000000000000" pitchFamily="2" charset="0"/>
            </a:endParaRPr>
          </a:p>
        </p:txBody>
      </p:sp>
      <p:sp>
        <p:nvSpPr>
          <p:cNvPr id="8" name="1 Rectángulo"/>
          <p:cNvSpPr/>
          <p:nvPr/>
        </p:nvSpPr>
        <p:spPr>
          <a:xfrm>
            <a:off x="882762" y="771852"/>
            <a:ext cx="10426475" cy="3139321"/>
          </a:xfrm>
          <a:prstGeom prst="rect">
            <a:avLst/>
          </a:prstGeom>
        </p:spPr>
        <p:txBody>
          <a:bodyPr wrap="square">
            <a:spAutoFit/>
          </a:bodyPr>
          <a:lstStyle/>
          <a:p>
            <a:pPr algn="just">
              <a:lnSpc>
                <a:spcPct val="150000"/>
              </a:lnSpc>
            </a:pPr>
            <a:r>
              <a:rPr lang="es-MX" sz="1600" dirty="0" smtClean="0">
                <a:latin typeface="KG Blank Space Solid" panose="02000000000000000000" pitchFamily="2" charset="0"/>
              </a:rPr>
              <a:t>Con los insumos aportados por el Taller de producción de textos académicos se realizó un proyecto de investigación tomando en cuenta los elementos siguientes (recuperados de diferentes textos: </a:t>
            </a:r>
            <a:endParaRPr lang="es-MX" sz="900" dirty="0" smtClean="0">
              <a:latin typeface="KG Blank Space Solid" panose="02000000000000000000" pitchFamily="2" charset="0"/>
            </a:endParaRPr>
          </a:p>
          <a:p>
            <a:pPr algn="just">
              <a:lnSpc>
                <a:spcPct val="150000"/>
              </a:lnSpc>
            </a:pPr>
            <a:r>
              <a:rPr lang="es-MX" sz="1400" dirty="0">
                <a:solidFill>
                  <a:srgbClr val="FFC000"/>
                </a:solidFill>
                <a:latin typeface="KG Blank Space Solid" panose="02000000000000000000" pitchFamily="2" charset="0"/>
              </a:rPr>
              <a:t>I.- EL PROBLEMA.</a:t>
            </a:r>
          </a:p>
          <a:p>
            <a:pPr algn="just">
              <a:lnSpc>
                <a:spcPct val="150000"/>
              </a:lnSpc>
            </a:pPr>
            <a:r>
              <a:rPr lang="es-MX" sz="1400" dirty="0" smtClean="0">
                <a:latin typeface="KG Blank Space Solid" panose="02000000000000000000" pitchFamily="2" charset="0"/>
              </a:rPr>
              <a:t>A. Título </a:t>
            </a:r>
            <a:r>
              <a:rPr lang="es-MX" sz="1400" dirty="0">
                <a:latin typeface="KG Blank Space Solid" panose="02000000000000000000" pitchFamily="2" charset="0"/>
              </a:rPr>
              <a:t>descriptivo del proyecto. </a:t>
            </a:r>
          </a:p>
          <a:p>
            <a:pPr algn="just">
              <a:lnSpc>
                <a:spcPct val="150000"/>
              </a:lnSpc>
            </a:pPr>
            <a:r>
              <a:rPr lang="es-MX" sz="1400" dirty="0" smtClean="0">
                <a:latin typeface="KG Blank Space Solid" panose="02000000000000000000" pitchFamily="2" charset="0"/>
              </a:rPr>
              <a:t>B. Formulación </a:t>
            </a:r>
            <a:r>
              <a:rPr lang="es-MX" sz="1400" dirty="0">
                <a:latin typeface="KG Blank Space Solid" panose="02000000000000000000" pitchFamily="2" charset="0"/>
              </a:rPr>
              <a:t>del problema. </a:t>
            </a:r>
          </a:p>
          <a:p>
            <a:pPr algn="just">
              <a:lnSpc>
                <a:spcPct val="150000"/>
              </a:lnSpc>
            </a:pPr>
            <a:r>
              <a:rPr lang="es-MX" sz="1400" dirty="0" smtClean="0">
                <a:latin typeface="KG Blank Space Solid" panose="02000000000000000000" pitchFamily="2" charset="0"/>
              </a:rPr>
              <a:t>C. Objetivos </a:t>
            </a:r>
            <a:r>
              <a:rPr lang="es-MX" sz="1400" dirty="0">
                <a:latin typeface="KG Blank Space Solid" panose="02000000000000000000" pitchFamily="2" charset="0"/>
              </a:rPr>
              <a:t>de la investigación. </a:t>
            </a:r>
          </a:p>
          <a:p>
            <a:pPr algn="just">
              <a:lnSpc>
                <a:spcPct val="150000"/>
              </a:lnSpc>
            </a:pPr>
            <a:r>
              <a:rPr lang="es-MX" sz="1400" dirty="0" smtClean="0">
                <a:latin typeface="KG Blank Space Solid" panose="02000000000000000000" pitchFamily="2" charset="0"/>
              </a:rPr>
              <a:t>D. Justificación</a:t>
            </a:r>
            <a:r>
              <a:rPr lang="es-MX" sz="1400" dirty="0">
                <a:latin typeface="KG Blank Space Solid" panose="02000000000000000000" pitchFamily="2" charset="0"/>
              </a:rPr>
              <a:t>. </a:t>
            </a:r>
          </a:p>
          <a:p>
            <a:pPr algn="just">
              <a:lnSpc>
                <a:spcPct val="150000"/>
              </a:lnSpc>
            </a:pPr>
            <a:r>
              <a:rPr lang="es-MX" sz="1400" dirty="0" smtClean="0">
                <a:latin typeface="KG Blank Space Solid" panose="02000000000000000000" pitchFamily="2" charset="0"/>
              </a:rPr>
              <a:t>E. Limitaciones </a:t>
            </a:r>
            <a:endParaRPr lang="es-MX" sz="1400" dirty="0">
              <a:latin typeface="KG Blank Space Solid" panose="02000000000000000000" pitchFamily="2" charset="0"/>
            </a:endParaRPr>
          </a:p>
        </p:txBody>
      </p:sp>
      <p:pic>
        <p:nvPicPr>
          <p:cNvPr id="2050" name="Picture 2" descr="*â¿**â¿*AL COLE*â¿**â¿*"/>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 b="100000" l="0" r="100000">
                        <a14:foregroundMark x1="18794" y1="37807" x2="68085" y2="53519"/>
                        <a14:foregroundMark x1="25000" y1="48445" x2="82447" y2="42226"/>
                        <a14:foregroundMark x1="74645" y1="45336" x2="33688" y2="51227"/>
                        <a14:foregroundMark x1="14716" y1="40426" x2="83333" y2="39280"/>
                        <a14:foregroundMark x1="66844" y1="51227" x2="59929" y2="45990"/>
                        <a14:foregroundMark x1="88652" y1="39935" x2="85816" y2="36661"/>
                        <a14:foregroundMark x1="41135" y1="53846" x2="46986" y2="50573"/>
                        <a14:foregroundMark x1="23936" y1="45499" x2="29610" y2="38789"/>
                        <a14:foregroundMark x1="10461" y1="39771" x2="21809" y2="36170"/>
                        <a14:foregroundMark x1="11702" y1="37316" x2="11702" y2="37316"/>
                      </a14:backgroundRemoval>
                    </a14:imgEffect>
                  </a14:imgLayer>
                </a14:imgProps>
              </a:ext>
              <a:ext uri="{28A0092B-C50C-407E-A947-70E740481C1C}">
                <a14:useLocalDpi xmlns:a14="http://schemas.microsoft.com/office/drawing/2010/main" val="0"/>
              </a:ext>
            </a:extLst>
          </a:blip>
          <a:srcRect/>
          <a:stretch>
            <a:fillRect/>
          </a:stretch>
        </p:blipFill>
        <p:spPr bwMode="auto">
          <a:xfrm>
            <a:off x="49065" y="3851279"/>
            <a:ext cx="2709651" cy="2935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13846" y="3911173"/>
            <a:ext cx="4139797" cy="2677656"/>
          </a:xfrm>
          <a:prstGeom prst="rect">
            <a:avLst/>
          </a:prstGeom>
        </p:spPr>
        <p:txBody>
          <a:bodyPr wrap="square">
            <a:spAutoFit/>
          </a:bodyPr>
          <a:lstStyle/>
          <a:p>
            <a:pPr algn="just">
              <a:lnSpc>
                <a:spcPct val="150000"/>
              </a:lnSpc>
            </a:pPr>
            <a:r>
              <a:rPr lang="es-MX" sz="1400" dirty="0" smtClean="0">
                <a:solidFill>
                  <a:srgbClr val="E83877"/>
                </a:solidFill>
                <a:latin typeface="KG Blank Space Solid" panose="02000000000000000000" pitchFamily="2" charset="0"/>
              </a:rPr>
              <a:t>III.-METODOLOGÍA.</a:t>
            </a:r>
          </a:p>
          <a:p>
            <a:pPr algn="just">
              <a:lnSpc>
                <a:spcPct val="150000"/>
              </a:lnSpc>
            </a:pPr>
            <a:r>
              <a:rPr lang="es-MX" sz="1400" dirty="0" smtClean="0">
                <a:latin typeface="KG Blank Space Solid" panose="02000000000000000000" pitchFamily="2" charset="0"/>
              </a:rPr>
              <a:t>A. Diseño </a:t>
            </a:r>
            <a:r>
              <a:rPr lang="es-MX" sz="1400" dirty="0">
                <a:latin typeface="KG Blank Space Solid" panose="02000000000000000000" pitchFamily="2" charset="0"/>
              </a:rPr>
              <a:t>de técnicas de recolección de información. </a:t>
            </a:r>
          </a:p>
          <a:p>
            <a:pPr algn="just">
              <a:lnSpc>
                <a:spcPct val="150000"/>
              </a:lnSpc>
            </a:pPr>
            <a:r>
              <a:rPr lang="es-MX" sz="1400" dirty="0" smtClean="0">
                <a:latin typeface="KG Blank Space Solid" panose="02000000000000000000" pitchFamily="2" charset="0"/>
              </a:rPr>
              <a:t>B. Población </a:t>
            </a:r>
            <a:r>
              <a:rPr lang="es-MX" sz="1400" dirty="0">
                <a:latin typeface="KG Blank Space Solid" panose="02000000000000000000" pitchFamily="2" charset="0"/>
              </a:rPr>
              <a:t>y muestra. </a:t>
            </a:r>
          </a:p>
          <a:p>
            <a:pPr algn="just">
              <a:lnSpc>
                <a:spcPct val="150000"/>
              </a:lnSpc>
            </a:pPr>
            <a:r>
              <a:rPr lang="es-MX" sz="1400" dirty="0" smtClean="0">
                <a:latin typeface="KG Blank Space Solid" panose="02000000000000000000" pitchFamily="2" charset="0"/>
              </a:rPr>
              <a:t>C. Técnicas </a:t>
            </a:r>
            <a:r>
              <a:rPr lang="es-MX" sz="1400" dirty="0">
                <a:latin typeface="KG Blank Space Solid" panose="02000000000000000000" pitchFamily="2" charset="0"/>
              </a:rPr>
              <a:t>de análisis. </a:t>
            </a:r>
          </a:p>
          <a:p>
            <a:pPr algn="just">
              <a:lnSpc>
                <a:spcPct val="150000"/>
              </a:lnSpc>
            </a:pPr>
            <a:r>
              <a:rPr lang="es-MX" sz="1400" dirty="0" smtClean="0">
                <a:latin typeface="KG Blank Space Solid" panose="02000000000000000000" pitchFamily="2" charset="0"/>
              </a:rPr>
              <a:t>D. Índice </a:t>
            </a:r>
            <a:r>
              <a:rPr lang="es-MX" sz="1400" dirty="0">
                <a:latin typeface="KG Blank Space Solid" panose="02000000000000000000" pitchFamily="2" charset="0"/>
              </a:rPr>
              <a:t>analítico tentativo del proyecto. </a:t>
            </a:r>
          </a:p>
          <a:p>
            <a:pPr algn="just">
              <a:lnSpc>
                <a:spcPct val="150000"/>
              </a:lnSpc>
            </a:pPr>
            <a:r>
              <a:rPr lang="es-MX" sz="1400" dirty="0" smtClean="0">
                <a:latin typeface="KG Blank Space Solid" panose="02000000000000000000" pitchFamily="2" charset="0"/>
              </a:rPr>
              <a:t>E. Guía </a:t>
            </a:r>
            <a:r>
              <a:rPr lang="es-MX" sz="1400" dirty="0">
                <a:latin typeface="KG Blank Space Solid" panose="02000000000000000000" pitchFamily="2" charset="0"/>
              </a:rPr>
              <a:t>de trabajo de campo. </a:t>
            </a:r>
          </a:p>
        </p:txBody>
      </p:sp>
      <p:sp>
        <p:nvSpPr>
          <p:cNvPr id="9" name="Rectángulo 8"/>
          <p:cNvSpPr/>
          <p:nvPr/>
        </p:nvSpPr>
        <p:spPr>
          <a:xfrm>
            <a:off x="7774279" y="3959279"/>
            <a:ext cx="3534958" cy="2354491"/>
          </a:xfrm>
          <a:prstGeom prst="rect">
            <a:avLst/>
          </a:prstGeom>
        </p:spPr>
        <p:txBody>
          <a:bodyPr wrap="square">
            <a:spAutoFit/>
          </a:bodyPr>
          <a:lstStyle/>
          <a:p>
            <a:pPr algn="just">
              <a:lnSpc>
                <a:spcPct val="150000"/>
              </a:lnSpc>
            </a:pPr>
            <a:r>
              <a:rPr lang="es-MX" sz="1400" dirty="0">
                <a:solidFill>
                  <a:srgbClr val="92D050"/>
                </a:solidFill>
                <a:latin typeface="KG Blank Space Solid" panose="02000000000000000000" pitchFamily="2" charset="0"/>
              </a:rPr>
              <a:t>IV.-ASPECTOS ADMINISTRATIVOS.</a:t>
            </a:r>
          </a:p>
          <a:p>
            <a:pPr algn="just">
              <a:lnSpc>
                <a:spcPct val="150000"/>
              </a:lnSpc>
            </a:pPr>
            <a:r>
              <a:rPr lang="es-MX" sz="1400" dirty="0" smtClean="0">
                <a:latin typeface="KG Blank Space Solid" panose="02000000000000000000" pitchFamily="2" charset="0"/>
              </a:rPr>
              <a:t>A. Recursos </a:t>
            </a:r>
            <a:r>
              <a:rPr lang="es-MX" sz="1400" dirty="0">
                <a:latin typeface="KG Blank Space Solid" panose="02000000000000000000" pitchFamily="2" charset="0"/>
              </a:rPr>
              <a:t>humanos. </a:t>
            </a:r>
          </a:p>
          <a:p>
            <a:pPr algn="just">
              <a:lnSpc>
                <a:spcPct val="150000"/>
              </a:lnSpc>
            </a:pPr>
            <a:r>
              <a:rPr lang="es-MX" sz="1400" dirty="0" smtClean="0">
                <a:latin typeface="KG Blank Space Solid" panose="02000000000000000000" pitchFamily="2" charset="0"/>
              </a:rPr>
              <a:t>B. Presupuesto</a:t>
            </a:r>
            <a:r>
              <a:rPr lang="es-MX" sz="1400" dirty="0">
                <a:latin typeface="KG Blank Space Solid" panose="02000000000000000000" pitchFamily="2" charset="0"/>
              </a:rPr>
              <a:t>. </a:t>
            </a:r>
          </a:p>
          <a:p>
            <a:pPr algn="just">
              <a:lnSpc>
                <a:spcPct val="150000"/>
              </a:lnSpc>
            </a:pPr>
            <a:r>
              <a:rPr lang="es-MX" sz="1400" dirty="0" smtClean="0">
                <a:latin typeface="KG Blank Space Solid" panose="02000000000000000000" pitchFamily="2" charset="0"/>
              </a:rPr>
              <a:t>C. Cronograma</a:t>
            </a:r>
            <a:r>
              <a:rPr lang="es-MX" sz="1400" dirty="0">
                <a:latin typeface="KG Blank Space Solid" panose="02000000000000000000" pitchFamily="2" charset="0"/>
              </a:rPr>
              <a:t>. </a:t>
            </a:r>
            <a:endParaRPr lang="es-MX" sz="1400" dirty="0" smtClean="0">
              <a:latin typeface="KG Blank Space Solid" panose="02000000000000000000" pitchFamily="2" charset="0"/>
            </a:endParaRPr>
          </a:p>
          <a:p>
            <a:pPr algn="just">
              <a:lnSpc>
                <a:spcPct val="150000"/>
              </a:lnSpc>
            </a:pPr>
            <a:endParaRPr lang="es-MX" sz="1400" dirty="0">
              <a:latin typeface="KG Blank Space Solid" panose="02000000000000000000" pitchFamily="2" charset="0"/>
            </a:endParaRPr>
          </a:p>
          <a:p>
            <a:pPr algn="just">
              <a:lnSpc>
                <a:spcPct val="150000"/>
              </a:lnSpc>
            </a:pPr>
            <a:r>
              <a:rPr lang="es-MX" sz="1400" dirty="0">
                <a:solidFill>
                  <a:srgbClr val="7030A0"/>
                </a:solidFill>
                <a:latin typeface="KG Blank Space Solid" panose="02000000000000000000" pitchFamily="2" charset="0"/>
              </a:rPr>
              <a:t>V.- BIBLIOGRAFÍA.</a:t>
            </a:r>
          </a:p>
          <a:p>
            <a:pPr algn="just">
              <a:lnSpc>
                <a:spcPct val="150000"/>
              </a:lnSpc>
            </a:pPr>
            <a:r>
              <a:rPr lang="es-MX" sz="1400" dirty="0">
                <a:latin typeface="KG Blank Space Solid" panose="02000000000000000000" pitchFamily="2" charset="0"/>
              </a:rPr>
              <a:t> </a:t>
            </a:r>
          </a:p>
        </p:txBody>
      </p:sp>
      <p:sp>
        <p:nvSpPr>
          <p:cNvPr id="10" name="Rectángulo 9"/>
          <p:cNvSpPr/>
          <p:nvPr/>
        </p:nvSpPr>
        <p:spPr>
          <a:xfrm>
            <a:off x="5083744" y="1964753"/>
            <a:ext cx="6096000" cy="1708160"/>
          </a:xfrm>
          <a:prstGeom prst="rect">
            <a:avLst/>
          </a:prstGeom>
        </p:spPr>
        <p:txBody>
          <a:bodyPr>
            <a:spAutoFit/>
          </a:bodyPr>
          <a:lstStyle/>
          <a:p>
            <a:pPr algn="just">
              <a:lnSpc>
                <a:spcPct val="150000"/>
              </a:lnSpc>
            </a:pPr>
            <a:r>
              <a:rPr lang="es-MX" sz="1400" dirty="0">
                <a:solidFill>
                  <a:srgbClr val="00B0F0"/>
                </a:solidFill>
                <a:latin typeface="KG Blank Space Solid" panose="02000000000000000000" pitchFamily="2" charset="0"/>
              </a:rPr>
              <a:t>II.-MARCO DE REFERENCIA.</a:t>
            </a:r>
          </a:p>
          <a:p>
            <a:pPr algn="just">
              <a:lnSpc>
                <a:spcPct val="150000"/>
              </a:lnSpc>
            </a:pPr>
            <a:r>
              <a:rPr lang="es-MX" sz="1400" dirty="0" smtClean="0">
                <a:latin typeface="KG Blank Space Solid" panose="02000000000000000000" pitchFamily="2" charset="0"/>
              </a:rPr>
              <a:t>A. Fundamentos </a:t>
            </a:r>
            <a:r>
              <a:rPr lang="es-MX" sz="1400" dirty="0">
                <a:latin typeface="KG Blank Space Solid" panose="02000000000000000000" pitchFamily="2" charset="0"/>
              </a:rPr>
              <a:t>teóricos. </a:t>
            </a:r>
          </a:p>
          <a:p>
            <a:pPr algn="just">
              <a:lnSpc>
                <a:spcPct val="150000"/>
              </a:lnSpc>
            </a:pPr>
            <a:r>
              <a:rPr lang="es-MX" sz="1400" dirty="0" smtClean="0">
                <a:latin typeface="KG Blank Space Solid" panose="02000000000000000000" pitchFamily="2" charset="0"/>
              </a:rPr>
              <a:t>B. Antecedentes </a:t>
            </a:r>
            <a:r>
              <a:rPr lang="es-MX" sz="1400" dirty="0">
                <a:latin typeface="KG Blank Space Solid" panose="02000000000000000000" pitchFamily="2" charset="0"/>
              </a:rPr>
              <a:t>del problema. </a:t>
            </a:r>
          </a:p>
          <a:p>
            <a:pPr algn="just">
              <a:lnSpc>
                <a:spcPct val="150000"/>
              </a:lnSpc>
            </a:pPr>
            <a:r>
              <a:rPr lang="es-MX" sz="1400" dirty="0" smtClean="0">
                <a:latin typeface="KG Blank Space Solid" panose="02000000000000000000" pitchFamily="2" charset="0"/>
              </a:rPr>
              <a:t>C. Elaboración </a:t>
            </a:r>
            <a:r>
              <a:rPr lang="es-MX" sz="1400" dirty="0">
                <a:latin typeface="KG Blank Space Solid" panose="02000000000000000000" pitchFamily="2" charset="0"/>
              </a:rPr>
              <a:t>de Hipótesis. </a:t>
            </a:r>
          </a:p>
          <a:p>
            <a:pPr algn="just">
              <a:lnSpc>
                <a:spcPct val="150000"/>
              </a:lnSpc>
            </a:pPr>
            <a:r>
              <a:rPr lang="es-MX" sz="1400" dirty="0" smtClean="0">
                <a:latin typeface="KG Blank Space Solid" panose="02000000000000000000" pitchFamily="2" charset="0"/>
              </a:rPr>
              <a:t>D. Identificación </a:t>
            </a:r>
            <a:r>
              <a:rPr lang="es-MX" sz="1400" dirty="0">
                <a:latin typeface="KG Blank Space Solid" panose="02000000000000000000" pitchFamily="2" charset="0"/>
              </a:rPr>
              <a:t>de las variables. </a:t>
            </a:r>
          </a:p>
        </p:txBody>
      </p:sp>
      <p:sp>
        <p:nvSpPr>
          <p:cNvPr id="3" name="Rectángulo redondeado 2"/>
          <p:cNvSpPr/>
          <p:nvPr/>
        </p:nvSpPr>
        <p:spPr>
          <a:xfrm>
            <a:off x="779731" y="1931275"/>
            <a:ext cx="3534692" cy="1886526"/>
          </a:xfrm>
          <a:prstGeom prst="roundRect">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p:cNvSpPr/>
          <p:nvPr/>
        </p:nvSpPr>
        <p:spPr>
          <a:xfrm>
            <a:off x="4954251" y="1957339"/>
            <a:ext cx="3534692" cy="1715574"/>
          </a:xfrm>
          <a:prstGeom prst="roundRect">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redondeado 12"/>
          <p:cNvSpPr/>
          <p:nvPr/>
        </p:nvSpPr>
        <p:spPr>
          <a:xfrm>
            <a:off x="2917241" y="3918587"/>
            <a:ext cx="4236401" cy="2670242"/>
          </a:xfrm>
          <a:prstGeom prst="roundRect">
            <a:avLst/>
          </a:prstGeom>
          <a:noFill/>
          <a:ln w="38100">
            <a:solidFill>
              <a:srgbClr val="E838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7774278" y="3911173"/>
            <a:ext cx="3405466" cy="1407802"/>
          </a:xfrm>
          <a:prstGeom prst="roundRect">
            <a:avLst/>
          </a:prstGeom>
          <a:noFill/>
          <a:ln w="381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redondeado 14"/>
          <p:cNvSpPr/>
          <p:nvPr/>
        </p:nvSpPr>
        <p:spPr>
          <a:xfrm>
            <a:off x="7774278" y="5529907"/>
            <a:ext cx="1975029" cy="458769"/>
          </a:xfrm>
          <a:prstGeom prst="roundRect">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877294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5353336" y="371742"/>
            <a:ext cx="1534394" cy="400110"/>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ANÁLISIS</a:t>
            </a:r>
            <a:endParaRPr lang="es-MX" altLang="es-MX" sz="2000" dirty="0">
              <a:solidFill>
                <a:schemeClr val="accent5">
                  <a:lumMod val="60000"/>
                  <a:lumOff val="40000"/>
                </a:schemeClr>
              </a:solidFill>
              <a:latin typeface="KG Blank Space Solid" panose="02000000000000000000" pitchFamily="2" charset="0"/>
            </a:endParaRPr>
          </a:p>
        </p:txBody>
      </p:sp>
      <p:sp>
        <p:nvSpPr>
          <p:cNvPr id="3" name="Rectángulo 2"/>
          <p:cNvSpPr/>
          <p:nvPr/>
        </p:nvSpPr>
        <p:spPr>
          <a:xfrm>
            <a:off x="791730" y="865225"/>
            <a:ext cx="10541678" cy="3108543"/>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Con la finalidad de poder dar respuesta a situaciones problemáticas detectadas en el contexto de práctica, es decir en el Jardín de Niños Ejército Mexicano (en el grupo de 2°A). </a:t>
            </a:r>
          </a:p>
          <a:p>
            <a:pPr algn="just">
              <a:lnSpc>
                <a:spcPct val="200000"/>
              </a:lnSpc>
            </a:pPr>
            <a:r>
              <a:rPr lang="es-MX" sz="1400" dirty="0" smtClean="0">
                <a:latin typeface="KG Blank Space Solid" panose="02000000000000000000" pitchFamily="2" charset="0"/>
              </a:rPr>
              <a:t>Además de tener el propósito de diseñar y aplicar un proyecto de investigación significativo y que brindara oportunidad a los alumnos de aprender y de desarrollar competencias.</a:t>
            </a:r>
          </a:p>
          <a:p>
            <a:pPr algn="just">
              <a:lnSpc>
                <a:spcPct val="200000"/>
              </a:lnSpc>
            </a:pPr>
            <a:r>
              <a:rPr lang="es-MX" sz="1400" dirty="0" smtClean="0">
                <a:latin typeface="KG Blank Space Solid" panose="02000000000000000000" pitchFamily="2" charset="0"/>
              </a:rPr>
              <a:t>Por que al ser una futura docente es importante reconocer la importancia que tienen estos proyectos en el ámbito educativo, como una oportunidad de actuar en beneficio de los alumnos; pero teniendo conciencia de que su elaboración requiere de conocimientos los cuales fui desarrollando en este curso.</a:t>
            </a:r>
            <a:endParaRPr lang="es-MX" sz="1400" dirty="0">
              <a:latin typeface="KG Blank Space Solid" panose="02000000000000000000" pitchFamily="2" charset="0"/>
            </a:endParaRPr>
          </a:p>
        </p:txBody>
      </p:sp>
      <p:sp>
        <p:nvSpPr>
          <p:cNvPr id="11" name="Rectángulo 10"/>
          <p:cNvSpPr/>
          <p:nvPr/>
        </p:nvSpPr>
        <p:spPr>
          <a:xfrm>
            <a:off x="2816023" y="3831957"/>
            <a:ext cx="8556856" cy="2246769"/>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El proyecto estuvo dirigido principalmente al docente a cargo del curso, sin embargo la redacción permite que otras compañeras puedan acceder a él y comprenderlo.</a:t>
            </a:r>
          </a:p>
          <a:p>
            <a:pPr algn="just">
              <a:lnSpc>
                <a:spcPct val="200000"/>
              </a:lnSpc>
            </a:pPr>
            <a:r>
              <a:rPr lang="es-MX" sz="1400" dirty="0" smtClean="0">
                <a:latin typeface="KG Blank Space Solid" panose="02000000000000000000" pitchFamily="2" charset="0"/>
              </a:rPr>
              <a:t>Para llevar a cabo su diseño, la información fue seleccionada de diferentes fuentes, como algunos libros, internet y de la propia experiencia a través de observaciones y registros.</a:t>
            </a:r>
            <a:endParaRPr lang="es-MX" sz="1400" dirty="0">
              <a:latin typeface="KG Blank Space Solid" panose="02000000000000000000" pitchFamily="2" charset="0"/>
            </a:endParaRPr>
          </a:p>
        </p:txBody>
      </p:sp>
      <p:pic>
        <p:nvPicPr>
          <p:cNvPr id="5122" name="Picture 2" descr="*â¿**â¿*AL COLE*â¿**â¿*"/>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9" b="100000" l="0" r="100000">
                        <a14:foregroundMark x1="19681" y1="53785" x2="31383" y2="24763"/>
                        <a14:foregroundMark x1="66135" y1="48580" x2="65071" y2="30442"/>
                        <a14:foregroundMark x1="88121" y1="37066" x2="55496" y2="54259"/>
                        <a14:foregroundMark x1="79078" y1="44164" x2="87589" y2="36593"/>
                        <a14:foregroundMark x1="90248" y1="38959" x2="86525" y2="38486"/>
                        <a14:foregroundMark x1="47518" y1="55205" x2="9397" y2="38013"/>
                      </a14:backgroundRemoval>
                    </a14:imgEffect>
                  </a14:imgLayer>
                </a14:imgProps>
              </a:ext>
              <a:ext uri="{28A0092B-C50C-407E-A947-70E740481C1C}">
                <a14:useLocalDpi xmlns:a14="http://schemas.microsoft.com/office/drawing/2010/main" val="0"/>
              </a:ext>
            </a:extLst>
          </a:blip>
          <a:srcRect/>
          <a:stretch>
            <a:fillRect/>
          </a:stretch>
        </p:blipFill>
        <p:spPr bwMode="auto">
          <a:xfrm>
            <a:off x="409050" y="3943899"/>
            <a:ext cx="2406973" cy="270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898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5353336" y="371742"/>
            <a:ext cx="1534394" cy="400110"/>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ANÁLISIS</a:t>
            </a:r>
            <a:endParaRPr lang="es-MX" altLang="es-MX" sz="2000" dirty="0">
              <a:solidFill>
                <a:schemeClr val="accent5">
                  <a:lumMod val="60000"/>
                  <a:lumOff val="40000"/>
                </a:schemeClr>
              </a:solidFill>
              <a:latin typeface="KG Blank Space Solid" panose="02000000000000000000" pitchFamily="2" charset="0"/>
            </a:endParaRPr>
          </a:p>
        </p:txBody>
      </p:sp>
      <p:pic>
        <p:nvPicPr>
          <p:cNvPr id="2050" name="Picture 2" descr="*â¿**â¿*AL COLE*â¿**â¿*"/>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 b="100000" l="0" r="100000">
                        <a14:foregroundMark x1="18794" y1="37807" x2="68085" y2="53519"/>
                        <a14:foregroundMark x1="25000" y1="48445" x2="82447" y2="42226"/>
                        <a14:foregroundMark x1="74645" y1="45336" x2="33688" y2="51227"/>
                        <a14:foregroundMark x1="14716" y1="40426" x2="83333" y2="39280"/>
                        <a14:foregroundMark x1="66844" y1="51227" x2="59929" y2="45990"/>
                        <a14:foregroundMark x1="88652" y1="39935" x2="85816" y2="36661"/>
                        <a14:foregroundMark x1="41135" y1="53846" x2="46986" y2="50573"/>
                        <a14:foregroundMark x1="23936" y1="45499" x2="29610" y2="38789"/>
                        <a14:foregroundMark x1="10461" y1="39771" x2="21809" y2="36170"/>
                        <a14:foregroundMark x1="11702" y1="37316" x2="11702" y2="37316"/>
                      </a14:backgroundRemoval>
                    </a14:imgEffect>
                  </a14:imgLayer>
                </a14:imgProps>
              </a:ext>
              <a:ext uri="{28A0092B-C50C-407E-A947-70E740481C1C}">
                <a14:useLocalDpi xmlns:a14="http://schemas.microsoft.com/office/drawing/2010/main" val="0"/>
              </a:ext>
            </a:extLst>
          </a:blip>
          <a:srcRect/>
          <a:stretch>
            <a:fillRect/>
          </a:stretch>
        </p:blipFill>
        <p:spPr bwMode="auto">
          <a:xfrm>
            <a:off x="49065" y="3831957"/>
            <a:ext cx="2727487" cy="295477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25161" y="611853"/>
            <a:ext cx="10541678" cy="3108543"/>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Como docente en formación, la realización de este proyecto de investigación me permitió continuar con mi desarrollo académico, ya que la utilidad de este tipo de texto radica en que es necesario llevarlo a cabo en los diferentes Jardines. Seguramente sin seguir a fondo un protocolo, pero la investigación es sin duda un proceso esencial en la educación.</a:t>
            </a:r>
          </a:p>
          <a:p>
            <a:pPr algn="just">
              <a:lnSpc>
                <a:spcPct val="200000"/>
              </a:lnSpc>
            </a:pPr>
            <a:r>
              <a:rPr lang="es-MX" sz="1400" dirty="0" smtClean="0">
                <a:latin typeface="KG Blank Space Solid" panose="02000000000000000000" pitchFamily="2" charset="0"/>
              </a:rPr>
              <a:t>Su utilidad académica se refiere no sólo como un proyecto que impacte en el aula, sino toda una oportunidad de conocer a fondo a los alumnos, a la institución, a las maestras, a los directivos, a los padres de familia o hasta la misma comunidad.</a:t>
            </a:r>
            <a:endParaRPr lang="es-MX" sz="1400" dirty="0">
              <a:latin typeface="KG Blank Space Solid" panose="02000000000000000000" pitchFamily="2" charset="0"/>
            </a:endParaRPr>
          </a:p>
        </p:txBody>
      </p:sp>
      <p:sp>
        <p:nvSpPr>
          <p:cNvPr id="11" name="Rectángulo 10"/>
          <p:cNvSpPr/>
          <p:nvPr/>
        </p:nvSpPr>
        <p:spPr>
          <a:xfrm>
            <a:off x="2776551" y="3481744"/>
            <a:ext cx="8745747" cy="3108543"/>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Por ello, las competencias </a:t>
            </a:r>
            <a:r>
              <a:rPr lang="es-MX" sz="1400" dirty="0">
                <a:latin typeface="KG Blank Space Solid" panose="02000000000000000000" pitchFamily="2" charset="0"/>
              </a:rPr>
              <a:t>del curso </a:t>
            </a:r>
            <a:r>
              <a:rPr lang="es-MX" sz="1400" dirty="0" smtClean="0">
                <a:latin typeface="KG Blank Space Solid" panose="02000000000000000000" pitchFamily="2" charset="0"/>
              </a:rPr>
              <a:t>pude favorecerlas pues a través de la utilización de  </a:t>
            </a:r>
            <a:r>
              <a:rPr lang="es-MX" sz="1400" dirty="0">
                <a:latin typeface="KG Blank Space Solid" panose="02000000000000000000" pitchFamily="2" charset="0"/>
              </a:rPr>
              <a:t>la comprensión lectora </a:t>
            </a:r>
            <a:r>
              <a:rPr lang="es-MX" sz="1400" dirty="0" smtClean="0">
                <a:latin typeface="KG Blank Space Solid" panose="02000000000000000000" pitchFamily="2" charset="0"/>
              </a:rPr>
              <a:t>pude tener insumos para la producción de textos académicos y definir las características de diferentes textos académicos para su próxima producción tomando en cuenta  las </a:t>
            </a:r>
            <a:r>
              <a:rPr lang="es-MX" sz="1400" dirty="0">
                <a:latin typeface="KG Blank Space Solid" panose="02000000000000000000" pitchFamily="2" charset="0"/>
              </a:rPr>
              <a:t>herramientas metodológicas de cada tipo de documento. </a:t>
            </a:r>
          </a:p>
          <a:p>
            <a:pPr algn="just">
              <a:lnSpc>
                <a:spcPct val="200000"/>
              </a:lnSpc>
            </a:pPr>
            <a:r>
              <a:rPr lang="es-MX" sz="1400" dirty="0" smtClean="0">
                <a:latin typeface="KG Blank Space Solid" panose="02000000000000000000" pitchFamily="2" charset="0"/>
              </a:rPr>
              <a:t>Además elaboré el escrito (en este caso un proyecto de investigación) </a:t>
            </a:r>
            <a:r>
              <a:rPr lang="es-MX" sz="1400" dirty="0">
                <a:latin typeface="KG Blank Space Solid" panose="02000000000000000000" pitchFamily="2" charset="0"/>
              </a:rPr>
              <a:t>con apego a los géneros y recomendaciones técnicas para difundirlos en las comunidades </a:t>
            </a:r>
            <a:r>
              <a:rPr lang="es-MX" sz="1400" dirty="0" smtClean="0">
                <a:latin typeface="KG Blank Space Solid" panose="02000000000000000000" pitchFamily="2" charset="0"/>
              </a:rPr>
              <a:t>académicas.</a:t>
            </a:r>
            <a:endParaRPr lang="es-MX" sz="1400" dirty="0">
              <a:latin typeface="KG Blank Space Solid" panose="02000000000000000000" pitchFamily="2" charset="0"/>
            </a:endParaRPr>
          </a:p>
        </p:txBody>
      </p:sp>
    </p:spTree>
    <p:extLst>
      <p:ext uri="{BB962C8B-B14F-4D97-AF65-F5344CB8AC3E}">
        <p14:creationId xmlns:p14="http://schemas.microsoft.com/office/powerpoint/2010/main" val="11420711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4948579" y="371742"/>
            <a:ext cx="2343911" cy="400110"/>
          </a:xfrm>
          <a:prstGeom prst="rect">
            <a:avLst/>
          </a:prstGeom>
        </p:spPr>
        <p:txBody>
          <a:bodyPr wrap="none">
            <a:spAutoFit/>
          </a:bodyPr>
          <a:lstStyle/>
          <a:p>
            <a:pPr algn="just">
              <a:spcBef>
                <a:spcPct val="0"/>
              </a:spcBef>
            </a:pPr>
            <a:r>
              <a:rPr lang="es-MX" sz="20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CONCLUSIONES</a:t>
            </a:r>
            <a:endParaRPr lang="es-MX" altLang="es-MX" sz="2000" dirty="0">
              <a:solidFill>
                <a:schemeClr val="accent5">
                  <a:lumMod val="60000"/>
                  <a:lumOff val="40000"/>
                </a:schemeClr>
              </a:solidFill>
              <a:latin typeface="KG Blank Space Solid" panose="02000000000000000000" pitchFamily="2" charset="0"/>
            </a:endParaRPr>
          </a:p>
        </p:txBody>
      </p:sp>
      <p:pic>
        <p:nvPicPr>
          <p:cNvPr id="9" name="Picture 2" descr="*â¿**â¿*AL COLE*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6520" y="1622738"/>
            <a:ext cx="3055480" cy="5347092"/>
          </a:xfrm>
          <a:prstGeom prst="rect">
            <a:avLst/>
          </a:prstGeom>
          <a:noFill/>
          <a:extLst>
            <a:ext uri="{909E8E84-426E-40DD-AFC4-6F175D3DCCD1}">
              <a14:hiddenFill xmlns:a14="http://schemas.microsoft.com/office/drawing/2010/main">
                <a:solidFill>
                  <a:srgbClr val="FFFFFF"/>
                </a:solidFill>
              </a14:hiddenFill>
            </a:ext>
          </a:extLst>
        </p:spPr>
      </p:pic>
      <p:sp>
        <p:nvSpPr>
          <p:cNvPr id="11" name="1 Rectángulo"/>
          <p:cNvSpPr/>
          <p:nvPr/>
        </p:nvSpPr>
        <p:spPr>
          <a:xfrm>
            <a:off x="882762" y="565788"/>
            <a:ext cx="9046849" cy="6124754"/>
          </a:xfrm>
          <a:prstGeom prst="rect">
            <a:avLst/>
          </a:prstGeom>
        </p:spPr>
        <p:txBody>
          <a:bodyPr wrap="square">
            <a:spAutoFit/>
          </a:bodyPr>
          <a:lstStyle/>
          <a:p>
            <a:pPr algn="just">
              <a:lnSpc>
                <a:spcPct val="200000"/>
              </a:lnSpc>
            </a:pPr>
            <a:r>
              <a:rPr lang="es-MX" sz="1400" dirty="0" smtClean="0">
                <a:latin typeface="KG Blank Space Solid" panose="02000000000000000000" pitchFamily="2" charset="0"/>
              </a:rPr>
              <a:t>Puedo concluir que la elaboración de cualquier texto académico requiere del estudio del mismo, pues se debe tomar en cuenta los elementos que requiere y las semejanzas y diferencias que tiene respecto de otro tipo de documentos.</a:t>
            </a:r>
          </a:p>
          <a:p>
            <a:pPr algn="just">
              <a:lnSpc>
                <a:spcPct val="200000"/>
              </a:lnSpc>
            </a:pPr>
            <a:r>
              <a:rPr lang="es-MX" sz="1400" dirty="0" smtClean="0">
                <a:latin typeface="KG Blank Space Solid" panose="02000000000000000000" pitchFamily="2" charset="0"/>
              </a:rPr>
              <a:t>Esto con la finalidad de que nuestro producto sea lo más acertado posible y que atienda a las necesidades por las cuales se elaboró.</a:t>
            </a:r>
          </a:p>
          <a:p>
            <a:pPr algn="just">
              <a:lnSpc>
                <a:spcPct val="200000"/>
              </a:lnSpc>
            </a:pPr>
            <a:r>
              <a:rPr lang="es-MX" sz="1400" dirty="0" smtClean="0">
                <a:latin typeface="KG Blank Space Solid" panose="02000000000000000000" pitchFamily="2" charset="0"/>
              </a:rPr>
              <a:t>Es importante en la elaboración de un texto académico de tipo: Proyecto de investigación que los elementos a considerar sean realmente cumplidos y que pueda lograrse el </a:t>
            </a:r>
          </a:p>
          <a:p>
            <a:pPr algn="just">
              <a:lnSpc>
                <a:spcPct val="200000"/>
              </a:lnSpc>
            </a:pPr>
            <a:r>
              <a:rPr lang="es-MX" sz="1400" dirty="0">
                <a:latin typeface="KG Blank Space Solid" panose="02000000000000000000" pitchFamily="2" charset="0"/>
              </a:rPr>
              <a:t>p</a:t>
            </a:r>
            <a:r>
              <a:rPr lang="es-MX" sz="1400" dirty="0" smtClean="0">
                <a:latin typeface="KG Blank Space Solid" panose="02000000000000000000" pitchFamily="2" charset="0"/>
              </a:rPr>
              <a:t>ropósito planteado.</a:t>
            </a:r>
          </a:p>
          <a:p>
            <a:pPr algn="just">
              <a:lnSpc>
                <a:spcPct val="200000"/>
              </a:lnSpc>
            </a:pPr>
            <a:r>
              <a:rPr lang="es-MX" sz="1400" dirty="0" smtClean="0">
                <a:latin typeface="KG Blank Space Solid" panose="02000000000000000000" pitchFamily="2" charset="0"/>
              </a:rPr>
              <a:t>Al elaborar este documento pude aprender nuevas cosas que no había aprendido con la teoría, es decir, para que realmente se interiorice el conocimiento sobre estos documentos es necesario comprender tanto fundamentos teóricos como practicar su escritura. </a:t>
            </a:r>
          </a:p>
          <a:p>
            <a:pPr algn="just">
              <a:lnSpc>
                <a:spcPct val="200000"/>
              </a:lnSpc>
            </a:pPr>
            <a:r>
              <a:rPr lang="es-MX" sz="1400" dirty="0" smtClean="0">
                <a:latin typeface="KG Blank Space Solid" panose="02000000000000000000" pitchFamily="2" charset="0"/>
              </a:rPr>
              <a:t>Esto, a largo plazo, fortalece nuestro trabajo como profesionistas ya que en el ámbito de la educación es fundamental contar con estas competencias consolidadas.</a:t>
            </a:r>
            <a:endParaRPr lang="es-ES" sz="1400" dirty="0">
              <a:latin typeface="KG Blank Space Solid" panose="02000000000000000000" pitchFamily="2" charset="0"/>
            </a:endParaRPr>
          </a:p>
        </p:txBody>
      </p:sp>
    </p:spTree>
    <p:extLst>
      <p:ext uri="{BB962C8B-B14F-4D97-AF65-F5344CB8AC3E}">
        <p14:creationId xmlns:p14="http://schemas.microsoft.com/office/powerpoint/2010/main" val="14379822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12192000" cy="6858000"/>
            <a:chOff x="0" y="1"/>
            <a:chExt cx="12192000" cy="6858000"/>
          </a:xfrm>
        </p:grpSpPr>
        <p:pic>
          <p:nvPicPr>
            <p:cNvPr id="5"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9701" y="278369"/>
              <a:ext cx="10901663" cy="6341372"/>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
        <p:nvSpPr>
          <p:cNvPr id="7" name="Rectángulo 6"/>
          <p:cNvSpPr/>
          <p:nvPr/>
        </p:nvSpPr>
        <p:spPr>
          <a:xfrm>
            <a:off x="2510410" y="371742"/>
            <a:ext cx="7220246" cy="584775"/>
          </a:xfrm>
          <a:prstGeom prst="rect">
            <a:avLst/>
          </a:prstGeom>
        </p:spPr>
        <p:txBody>
          <a:bodyPr wrap="none">
            <a:spAutoFit/>
          </a:bodyPr>
          <a:lstStyle/>
          <a:p>
            <a:pPr algn="just">
              <a:spcBef>
                <a:spcPct val="0"/>
              </a:spcBef>
            </a:pPr>
            <a:r>
              <a:rPr lang="es-MX" sz="3200" dirty="0" smtClean="0">
                <a:gradFill>
                  <a:gsLst>
                    <a:gs pos="89000">
                      <a:srgbClr val="FFC000"/>
                    </a:gs>
                    <a:gs pos="72000">
                      <a:srgbClr val="70BB2B"/>
                    </a:gs>
                    <a:gs pos="55000">
                      <a:srgbClr val="57C8EB"/>
                    </a:gs>
                    <a:gs pos="37000">
                      <a:srgbClr val="CC6BE7"/>
                    </a:gs>
                    <a:gs pos="17000">
                      <a:srgbClr val="F555A5"/>
                    </a:gs>
                  </a:gsLst>
                  <a:lin ang="0" scaled="0"/>
                </a:gradFill>
                <a:effectLst/>
                <a:latin typeface="KG Blank Space Solid" panose="02000000000000000000" pitchFamily="2" charset="0"/>
                <a:ea typeface="Calibri" panose="020F0502020204030204" pitchFamily="34" charset="0"/>
                <a:cs typeface="Times New Roman" panose="02020603050405020304" pitchFamily="18" charset="0"/>
              </a:rPr>
              <a:t>REFERENCIAS BIBLIOGRÁFICAS:</a:t>
            </a:r>
            <a:endParaRPr lang="es-MX" altLang="es-MX" sz="3200" dirty="0">
              <a:solidFill>
                <a:schemeClr val="accent5">
                  <a:lumMod val="60000"/>
                  <a:lumOff val="40000"/>
                </a:schemeClr>
              </a:solidFill>
              <a:latin typeface="KG Blank Space Solid" panose="02000000000000000000" pitchFamily="2" charset="0"/>
            </a:endParaRPr>
          </a:p>
        </p:txBody>
      </p:sp>
      <p:sp>
        <p:nvSpPr>
          <p:cNvPr id="2" name="Rectángulo 1"/>
          <p:cNvSpPr/>
          <p:nvPr/>
        </p:nvSpPr>
        <p:spPr>
          <a:xfrm>
            <a:off x="1121687" y="890556"/>
            <a:ext cx="9768321" cy="2455031"/>
          </a:xfrm>
          <a:prstGeom prst="rect">
            <a:avLst/>
          </a:prstGeom>
        </p:spPr>
        <p:txBody>
          <a:bodyPr wrap="square">
            <a:spAutoFit/>
          </a:bodyPr>
          <a:lstStyle/>
          <a:p>
            <a:pPr marL="342900" indent="-342900" algn="just">
              <a:lnSpc>
                <a:spcPct val="200000"/>
              </a:lnSpc>
              <a:spcBef>
                <a:spcPct val="0"/>
              </a:spcBef>
              <a:buFont typeface="Wingdings" panose="05000000000000000000" pitchFamily="2" charset="2"/>
              <a:buChar char="ü"/>
            </a:pPr>
            <a:r>
              <a:rPr lang="es-MX" sz="2000" dirty="0" err="1">
                <a:latin typeface="KG Blank Space Solid" panose="02000000000000000000" pitchFamily="2" charset="0"/>
              </a:rPr>
              <a:t>Ander-Egg</a:t>
            </a:r>
            <a:r>
              <a:rPr lang="es-MX" sz="2000" dirty="0">
                <a:latin typeface="KG Blank Space Solid" panose="02000000000000000000" pitchFamily="2" charset="0"/>
              </a:rPr>
              <a:t>, E. y Aguilar, M.J. (1998</a:t>
            </a:r>
            <a:r>
              <a:rPr lang="es-MX" sz="2000" dirty="0" smtClean="0">
                <a:latin typeface="KG Blank Space Solid" panose="02000000000000000000" pitchFamily="2" charset="0"/>
              </a:rPr>
              <a:t>). </a:t>
            </a:r>
            <a:r>
              <a:rPr lang="es-MX" sz="2000" dirty="0">
                <a:latin typeface="KG Blank Space Solid" panose="02000000000000000000" pitchFamily="2" charset="0"/>
              </a:rPr>
              <a:t>Guía para diseñar proyectos sociales y culturales. </a:t>
            </a:r>
          </a:p>
          <a:p>
            <a:pPr marL="342900" indent="-342900" algn="just">
              <a:lnSpc>
                <a:spcPct val="200000"/>
              </a:lnSpc>
              <a:spcBef>
                <a:spcPct val="0"/>
              </a:spcBef>
              <a:buFont typeface="Wingdings" panose="05000000000000000000" pitchFamily="2" charset="2"/>
              <a:buChar char="ü"/>
            </a:pPr>
            <a:r>
              <a:rPr lang="es-MX" sz="2000" dirty="0">
                <a:latin typeface="KG Blank Space Solid" panose="02000000000000000000" pitchFamily="2" charset="0"/>
              </a:rPr>
              <a:t>Hermosilla Rodríguez (2009</a:t>
            </a:r>
            <a:r>
              <a:rPr lang="es-MX" sz="2000" dirty="0" smtClean="0">
                <a:latin typeface="KG Blank Space Solid" panose="02000000000000000000" pitchFamily="2" charset="0"/>
              </a:rPr>
              <a:t>). </a:t>
            </a:r>
            <a:r>
              <a:rPr lang="es-MX" sz="2000" i="1" dirty="0">
                <a:latin typeface="KG Blank Space Solid" panose="02000000000000000000" pitchFamily="2" charset="0"/>
              </a:rPr>
              <a:t>Diseño de intervenciones </a:t>
            </a:r>
            <a:r>
              <a:rPr lang="es-MX" sz="2000" i="1" dirty="0" smtClean="0">
                <a:latin typeface="KG Blank Space Solid" panose="02000000000000000000" pitchFamily="2" charset="0"/>
              </a:rPr>
              <a:t>educativas</a:t>
            </a:r>
            <a:r>
              <a:rPr lang="es-MX" sz="2000" i="1" dirty="0">
                <a:latin typeface="KG Blank Space Solid" panose="02000000000000000000" pitchFamily="2" charset="0"/>
              </a:rPr>
              <a:t>.</a:t>
            </a:r>
            <a:r>
              <a:rPr lang="es-MX" sz="2000" i="1" dirty="0" smtClean="0">
                <a:latin typeface="KG Blank Space Solid" panose="02000000000000000000" pitchFamily="2" charset="0"/>
              </a:rPr>
              <a:t> </a:t>
            </a:r>
          </a:p>
          <a:p>
            <a:pPr marL="342900" indent="-342900" algn="just">
              <a:lnSpc>
                <a:spcPct val="200000"/>
              </a:lnSpc>
              <a:spcBef>
                <a:spcPct val="0"/>
              </a:spcBef>
              <a:buFont typeface="Wingdings" panose="05000000000000000000" pitchFamily="2" charset="2"/>
              <a:buChar char="ü"/>
            </a:pPr>
            <a:r>
              <a:rPr lang="es-MX" sz="2000" dirty="0" smtClean="0">
                <a:latin typeface="KG Blank Space Solid" panose="02000000000000000000" pitchFamily="2" charset="0"/>
              </a:rPr>
              <a:t>Marqués </a:t>
            </a:r>
            <a:r>
              <a:rPr lang="es-MX" sz="2000" dirty="0" err="1">
                <a:latin typeface="KG Blank Space Solid" panose="02000000000000000000" pitchFamily="2" charset="0"/>
              </a:rPr>
              <a:t>Graells</a:t>
            </a:r>
            <a:r>
              <a:rPr lang="es-MX" sz="2000" dirty="0">
                <a:latin typeface="KG Blank Space Solid" panose="02000000000000000000" pitchFamily="2" charset="0"/>
              </a:rPr>
              <a:t>, P. (</a:t>
            </a:r>
            <a:r>
              <a:rPr lang="es-MX" sz="2000" dirty="0" smtClean="0">
                <a:latin typeface="KG Blank Space Solid" panose="02000000000000000000" pitchFamily="2" charset="0"/>
              </a:rPr>
              <a:t>2000). </a:t>
            </a:r>
            <a:r>
              <a:rPr lang="es-MX" sz="2000" i="1" dirty="0" smtClean="0">
                <a:latin typeface="KG Blank Space Solid" panose="02000000000000000000" pitchFamily="2" charset="0"/>
              </a:rPr>
              <a:t>Cómo </a:t>
            </a:r>
            <a:r>
              <a:rPr lang="es-MX" sz="2000" i="1" dirty="0">
                <a:latin typeface="KG Blank Space Solid" panose="02000000000000000000" pitchFamily="2" charset="0"/>
              </a:rPr>
              <a:t>elaborar un </a:t>
            </a:r>
            <a:r>
              <a:rPr lang="es-MX" sz="2000" i="1" dirty="0" smtClean="0">
                <a:latin typeface="KG Blank Space Solid" panose="02000000000000000000" pitchFamily="2" charset="0"/>
              </a:rPr>
              <a:t>proyecto.</a:t>
            </a:r>
            <a:endParaRPr lang="es-MX" altLang="es-MX" sz="2000" dirty="0">
              <a:latin typeface="KG Blank Space Solid" panose="02000000000000000000" pitchFamily="2" charset="0"/>
            </a:endParaRPr>
          </a:p>
        </p:txBody>
      </p:sp>
      <p:pic>
        <p:nvPicPr>
          <p:cNvPr id="8" name="Picture 2" descr="*â¿**â¿*AL COLE*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5" y="3627325"/>
            <a:ext cx="2916378" cy="3159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â¿**â¿*AL COLE*â¿**â¿*"/>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89" b="100000" l="0" r="100000">
                        <a14:foregroundMark x1="19681" y1="53785" x2="31383" y2="24763"/>
                        <a14:foregroundMark x1="66135" y1="48580" x2="65071" y2="30442"/>
                        <a14:foregroundMark x1="88121" y1="37066" x2="55496" y2="54259"/>
                        <a14:foregroundMark x1="79078" y1="44164" x2="87589" y2="36593"/>
                        <a14:foregroundMark x1="90248" y1="38959" x2="86525" y2="38486"/>
                        <a14:foregroundMark x1="47518" y1="55205" x2="9397" y2="38013"/>
                      </a14:backgroundRemoval>
                    </a14:imgEffect>
                  </a14:imgLayer>
                </a14:imgProps>
              </a:ext>
              <a:ext uri="{28A0092B-C50C-407E-A947-70E740481C1C}">
                <a14:useLocalDpi xmlns:a14="http://schemas.microsoft.com/office/drawing/2010/main" val="0"/>
              </a:ext>
            </a:extLst>
          </a:blip>
          <a:srcRect/>
          <a:stretch>
            <a:fillRect/>
          </a:stretch>
        </p:blipFill>
        <p:spPr bwMode="auto">
          <a:xfrm>
            <a:off x="9306162" y="3585025"/>
            <a:ext cx="2885838" cy="324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188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1171</Words>
  <Application>Microsoft Office PowerPoint</Application>
  <PresentationFormat>Panorámica</PresentationFormat>
  <Paragraphs>82</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Times New Roman</vt:lpstr>
      <vt:lpstr>Calibri Light</vt:lpstr>
      <vt:lpstr>Calibri</vt:lpstr>
      <vt:lpstr>Wingdings</vt:lpstr>
      <vt:lpstr>KG Blank Space Solid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25</cp:revision>
  <dcterms:created xsi:type="dcterms:W3CDTF">2018-06-08T12:37:54Z</dcterms:created>
  <dcterms:modified xsi:type="dcterms:W3CDTF">2018-06-12T13:28:44Z</dcterms:modified>
</cp:coreProperties>
</file>