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0" d="100"/>
          <a:sy n="50" d="100"/>
        </p:scale>
        <p:origin x="-624"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A5D19395-8FF5-4B7D-BFC5-EE1D09AA1A74}" type="datetimeFigureOut">
              <a:rPr lang="es-MX" smtClean="0"/>
              <a:t>12/06/2018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9CE5B37-C20F-450E-BC61-1C1B4926824E}" type="slidenum">
              <a:rPr lang="es-MX" smtClean="0"/>
              <a:t>‹Nº›</a:t>
            </a:fld>
            <a:endParaRPr lang="es-MX"/>
          </a:p>
        </p:txBody>
      </p:sp>
    </p:spTree>
    <p:extLst>
      <p:ext uri="{BB962C8B-B14F-4D97-AF65-F5344CB8AC3E}">
        <p14:creationId xmlns:p14="http://schemas.microsoft.com/office/powerpoint/2010/main" val="3418108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A5D19395-8FF5-4B7D-BFC5-EE1D09AA1A74}" type="datetimeFigureOut">
              <a:rPr lang="es-MX" smtClean="0"/>
              <a:t>12/06/2018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9CE5B37-C20F-450E-BC61-1C1B4926824E}" type="slidenum">
              <a:rPr lang="es-MX" smtClean="0"/>
              <a:t>‹Nº›</a:t>
            </a:fld>
            <a:endParaRPr lang="es-MX"/>
          </a:p>
        </p:txBody>
      </p:sp>
    </p:spTree>
    <p:extLst>
      <p:ext uri="{BB962C8B-B14F-4D97-AF65-F5344CB8AC3E}">
        <p14:creationId xmlns:p14="http://schemas.microsoft.com/office/powerpoint/2010/main" val="3715536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A5D19395-8FF5-4B7D-BFC5-EE1D09AA1A74}" type="datetimeFigureOut">
              <a:rPr lang="es-MX" smtClean="0"/>
              <a:t>12/06/2018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9CE5B37-C20F-450E-BC61-1C1B4926824E}" type="slidenum">
              <a:rPr lang="es-MX" smtClean="0"/>
              <a:t>‹Nº›</a:t>
            </a:fld>
            <a:endParaRPr lang="es-MX"/>
          </a:p>
        </p:txBody>
      </p:sp>
    </p:spTree>
    <p:extLst>
      <p:ext uri="{BB962C8B-B14F-4D97-AF65-F5344CB8AC3E}">
        <p14:creationId xmlns:p14="http://schemas.microsoft.com/office/powerpoint/2010/main" val="1551889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A5D19395-8FF5-4B7D-BFC5-EE1D09AA1A74}" type="datetimeFigureOut">
              <a:rPr lang="es-MX" smtClean="0"/>
              <a:t>12/06/2018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9CE5B37-C20F-450E-BC61-1C1B4926824E}" type="slidenum">
              <a:rPr lang="es-MX" smtClean="0"/>
              <a:t>‹Nº›</a:t>
            </a:fld>
            <a:endParaRPr lang="es-MX"/>
          </a:p>
        </p:txBody>
      </p:sp>
    </p:spTree>
    <p:extLst>
      <p:ext uri="{BB962C8B-B14F-4D97-AF65-F5344CB8AC3E}">
        <p14:creationId xmlns:p14="http://schemas.microsoft.com/office/powerpoint/2010/main" val="1946168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A5D19395-8FF5-4B7D-BFC5-EE1D09AA1A74}" type="datetimeFigureOut">
              <a:rPr lang="es-MX" smtClean="0"/>
              <a:t>12/06/2018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9CE5B37-C20F-450E-BC61-1C1B4926824E}" type="slidenum">
              <a:rPr lang="es-MX" smtClean="0"/>
              <a:t>‹Nº›</a:t>
            </a:fld>
            <a:endParaRPr lang="es-MX"/>
          </a:p>
        </p:txBody>
      </p:sp>
    </p:spTree>
    <p:extLst>
      <p:ext uri="{BB962C8B-B14F-4D97-AF65-F5344CB8AC3E}">
        <p14:creationId xmlns:p14="http://schemas.microsoft.com/office/powerpoint/2010/main" val="1353629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A5D19395-8FF5-4B7D-BFC5-EE1D09AA1A74}" type="datetimeFigureOut">
              <a:rPr lang="es-MX" smtClean="0"/>
              <a:t>12/06/2018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B9CE5B37-C20F-450E-BC61-1C1B4926824E}" type="slidenum">
              <a:rPr lang="es-MX" smtClean="0"/>
              <a:t>‹Nº›</a:t>
            </a:fld>
            <a:endParaRPr lang="es-MX"/>
          </a:p>
        </p:txBody>
      </p:sp>
    </p:spTree>
    <p:extLst>
      <p:ext uri="{BB962C8B-B14F-4D97-AF65-F5344CB8AC3E}">
        <p14:creationId xmlns:p14="http://schemas.microsoft.com/office/powerpoint/2010/main" val="2081703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A5D19395-8FF5-4B7D-BFC5-EE1D09AA1A74}" type="datetimeFigureOut">
              <a:rPr lang="es-MX" smtClean="0"/>
              <a:t>12/06/2018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B9CE5B37-C20F-450E-BC61-1C1B4926824E}" type="slidenum">
              <a:rPr lang="es-MX" smtClean="0"/>
              <a:t>‹Nº›</a:t>
            </a:fld>
            <a:endParaRPr lang="es-MX"/>
          </a:p>
        </p:txBody>
      </p:sp>
    </p:spTree>
    <p:extLst>
      <p:ext uri="{BB962C8B-B14F-4D97-AF65-F5344CB8AC3E}">
        <p14:creationId xmlns:p14="http://schemas.microsoft.com/office/powerpoint/2010/main" val="1574608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A5D19395-8FF5-4B7D-BFC5-EE1D09AA1A74}" type="datetimeFigureOut">
              <a:rPr lang="es-MX" smtClean="0"/>
              <a:t>12/06/2018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B9CE5B37-C20F-450E-BC61-1C1B4926824E}" type="slidenum">
              <a:rPr lang="es-MX" smtClean="0"/>
              <a:t>‹Nº›</a:t>
            </a:fld>
            <a:endParaRPr lang="es-MX"/>
          </a:p>
        </p:txBody>
      </p:sp>
    </p:spTree>
    <p:extLst>
      <p:ext uri="{BB962C8B-B14F-4D97-AF65-F5344CB8AC3E}">
        <p14:creationId xmlns:p14="http://schemas.microsoft.com/office/powerpoint/2010/main" val="1475939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5D19395-8FF5-4B7D-BFC5-EE1D09AA1A74}" type="datetimeFigureOut">
              <a:rPr lang="es-MX" smtClean="0"/>
              <a:t>12/06/2018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B9CE5B37-C20F-450E-BC61-1C1B4926824E}" type="slidenum">
              <a:rPr lang="es-MX" smtClean="0"/>
              <a:t>‹Nº›</a:t>
            </a:fld>
            <a:endParaRPr lang="es-MX"/>
          </a:p>
        </p:txBody>
      </p:sp>
    </p:spTree>
    <p:extLst>
      <p:ext uri="{BB962C8B-B14F-4D97-AF65-F5344CB8AC3E}">
        <p14:creationId xmlns:p14="http://schemas.microsoft.com/office/powerpoint/2010/main" val="4016037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A5D19395-8FF5-4B7D-BFC5-EE1D09AA1A74}" type="datetimeFigureOut">
              <a:rPr lang="es-MX" smtClean="0"/>
              <a:t>12/06/2018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B9CE5B37-C20F-450E-BC61-1C1B4926824E}" type="slidenum">
              <a:rPr lang="es-MX" smtClean="0"/>
              <a:t>‹Nº›</a:t>
            </a:fld>
            <a:endParaRPr lang="es-MX"/>
          </a:p>
        </p:txBody>
      </p:sp>
    </p:spTree>
    <p:extLst>
      <p:ext uri="{BB962C8B-B14F-4D97-AF65-F5344CB8AC3E}">
        <p14:creationId xmlns:p14="http://schemas.microsoft.com/office/powerpoint/2010/main" val="1475002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A5D19395-8FF5-4B7D-BFC5-EE1D09AA1A74}" type="datetimeFigureOut">
              <a:rPr lang="es-MX" smtClean="0"/>
              <a:t>12/06/2018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B9CE5B37-C20F-450E-BC61-1C1B4926824E}" type="slidenum">
              <a:rPr lang="es-MX" smtClean="0"/>
              <a:t>‹Nº›</a:t>
            </a:fld>
            <a:endParaRPr lang="es-MX"/>
          </a:p>
        </p:txBody>
      </p:sp>
    </p:spTree>
    <p:extLst>
      <p:ext uri="{BB962C8B-B14F-4D97-AF65-F5344CB8AC3E}">
        <p14:creationId xmlns:p14="http://schemas.microsoft.com/office/powerpoint/2010/main" val="1150308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D19395-8FF5-4B7D-BFC5-EE1D09AA1A74}" type="datetimeFigureOut">
              <a:rPr lang="es-MX" smtClean="0"/>
              <a:t>12/06/2018</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CE5B37-C20F-450E-BC61-1C1B4926824E}" type="slidenum">
              <a:rPr lang="es-MX" smtClean="0"/>
              <a:t>‹Nº›</a:t>
            </a:fld>
            <a:endParaRPr lang="es-MX"/>
          </a:p>
        </p:txBody>
      </p:sp>
    </p:spTree>
    <p:extLst>
      <p:ext uri="{BB962C8B-B14F-4D97-AF65-F5344CB8AC3E}">
        <p14:creationId xmlns:p14="http://schemas.microsoft.com/office/powerpoint/2010/main" val="19710185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0"/>
            <a:ext cx="9144000" cy="1722783"/>
          </a:xfrm>
        </p:spPr>
        <p:txBody>
          <a:bodyPr>
            <a:normAutofit fontScale="90000"/>
          </a:bodyPr>
          <a:lstStyle/>
          <a:p>
            <a:r>
              <a:rPr lang="es-MX" dirty="0" smtClean="0"/>
              <a:t>Escuela Normal de Educación Preescolar</a:t>
            </a:r>
            <a:endParaRPr lang="es-MX" dirty="0"/>
          </a:p>
        </p:txBody>
      </p:sp>
      <p:sp>
        <p:nvSpPr>
          <p:cNvPr id="3" name="Subtítulo 2"/>
          <p:cNvSpPr>
            <a:spLocks noGrp="1"/>
          </p:cNvSpPr>
          <p:nvPr>
            <p:ph type="subTitle" idx="1"/>
          </p:nvPr>
        </p:nvSpPr>
        <p:spPr>
          <a:xfrm>
            <a:off x="463826" y="1893611"/>
            <a:ext cx="11582400" cy="4758980"/>
          </a:xfrm>
        </p:spPr>
        <p:txBody>
          <a:bodyPr>
            <a:normAutofit fontScale="85000" lnSpcReduction="20000"/>
          </a:bodyPr>
          <a:lstStyle/>
          <a:p>
            <a:r>
              <a:rPr lang="es-MX" dirty="0" smtClean="0"/>
              <a:t>Docente: Rosa </a:t>
            </a:r>
            <a:r>
              <a:rPr lang="es-MX" dirty="0" err="1" smtClean="0"/>
              <a:t>Velia</a:t>
            </a:r>
            <a:r>
              <a:rPr lang="es-MX" dirty="0" smtClean="0"/>
              <a:t> del Rio Tijerina </a:t>
            </a:r>
          </a:p>
          <a:p>
            <a:r>
              <a:rPr lang="es-MX" dirty="0" smtClean="0"/>
              <a:t>Alumna: Valeria Esperanza Guerrero Ruiz </a:t>
            </a:r>
          </a:p>
          <a:p>
            <a:r>
              <a:rPr lang="es-MX" dirty="0" smtClean="0"/>
              <a:t>Trabajo global</a:t>
            </a:r>
          </a:p>
          <a:p>
            <a:pPr algn="l"/>
            <a:r>
              <a:rPr lang="es-MX" b="1" dirty="0" smtClean="0"/>
              <a:t>Competencias del curso: </a:t>
            </a:r>
            <a:r>
              <a:rPr lang="es-MX" sz="2000" dirty="0" smtClean="0"/>
              <a:t>Utiliza </a:t>
            </a:r>
            <a:r>
              <a:rPr lang="es-MX" sz="2000" dirty="0"/>
              <a:t>la comprensión lectora para ampliar sus conocimientos y como insumo para la producción de textos académicos. </a:t>
            </a:r>
          </a:p>
          <a:p>
            <a:pPr algn="l"/>
            <a:r>
              <a:rPr lang="es-MX" sz="2000" dirty="0" smtClean="0"/>
              <a:t>Diferencia </a:t>
            </a:r>
            <a:r>
              <a:rPr lang="es-MX" sz="2000" dirty="0"/>
              <a:t>las características particulares de los géneros discursivos que se utilizan en el ámbito de la actividad académica para orientar la elaboración de sus producciones </a:t>
            </a:r>
            <a:r>
              <a:rPr lang="es-MX" sz="2000" dirty="0" smtClean="0"/>
              <a:t>escritas</a:t>
            </a:r>
          </a:p>
          <a:p>
            <a:pPr algn="l"/>
            <a:r>
              <a:rPr lang="es-MX" sz="2000" dirty="0" smtClean="0"/>
              <a:t>Aplica </a:t>
            </a:r>
            <a:r>
              <a:rPr lang="es-MX" sz="2000" dirty="0"/>
              <a:t>sistemáticamente las etapas del proceso de escritura de textos académicos, así como las estrategias discursivas y las herramientas metodológicas de cada tipo de documento. </a:t>
            </a:r>
          </a:p>
          <a:p>
            <a:pPr algn="l"/>
            <a:r>
              <a:rPr lang="es-MX" sz="2000" dirty="0" smtClean="0"/>
              <a:t>Elabora </a:t>
            </a:r>
            <a:r>
              <a:rPr lang="es-MX" sz="2000" dirty="0"/>
              <a:t>escritos con apego a los géneros y recomendaciones técnicas para difundirlos en las comunidades </a:t>
            </a:r>
            <a:r>
              <a:rPr lang="es-MX" sz="2000" dirty="0" smtClean="0"/>
              <a:t>académicas</a:t>
            </a:r>
          </a:p>
          <a:p>
            <a:pPr algn="l"/>
            <a:r>
              <a:rPr lang="es-MX" sz="2000" b="1" dirty="0" smtClean="0"/>
              <a:t>Competencias profesionales: </a:t>
            </a:r>
            <a:r>
              <a:rPr lang="es-MX" sz="2000" dirty="0" smtClean="0"/>
              <a:t>utiliza recursos de la investigación educativa para enriquecer la practica docente, esperando su interés por la ciencia y la propia investigación.</a:t>
            </a:r>
          </a:p>
          <a:p>
            <a:pPr algn="l"/>
            <a:r>
              <a:rPr lang="es-MX" sz="2000" dirty="0" smtClean="0"/>
              <a:t>Diseña planeaciones didácticas, aplicando sus conocimientos pedagógicos y disciplinares para responder a las necesidades del contexto en el marco del plan y programas de estudio de la educación básica </a:t>
            </a:r>
            <a:endParaRPr lang="es-MX" sz="2000" dirty="0"/>
          </a:p>
          <a:p>
            <a:pPr algn="l"/>
            <a:endParaRPr lang="es-MX" dirty="0"/>
          </a:p>
          <a:p>
            <a:r>
              <a:rPr lang="es-MX" dirty="0" smtClean="0"/>
              <a:t> </a:t>
            </a:r>
          </a:p>
        </p:txBody>
      </p:sp>
      <p:pic>
        <p:nvPicPr>
          <p:cNvPr id="4" name="Imagen 3"/>
          <p:cNvPicPr>
            <a:picLocks noChangeAspect="1"/>
          </p:cNvPicPr>
          <p:nvPr/>
        </p:nvPicPr>
        <p:blipFill>
          <a:blip r:embed="rId2">
            <a:extLst>
              <a:ext uri="{BEBA8EAE-BF5A-486C-A8C5-ECC9F3942E4B}">
                <a14:imgProps xmlns:a14="http://schemas.microsoft.com/office/drawing/2010/main">
                  <a14:imgLayer r:embed="rId3">
                    <a14:imgEffect>
                      <a14:backgroundRemoval t="0" b="97241" l="9744" r="89744"/>
                    </a14:imgEffect>
                  </a14:imgLayer>
                </a14:imgProps>
              </a:ext>
            </a:extLst>
          </a:blip>
          <a:stretch>
            <a:fillRect/>
          </a:stretch>
        </p:blipFill>
        <p:spPr>
          <a:xfrm>
            <a:off x="0" y="170828"/>
            <a:ext cx="1857375" cy="1381125"/>
          </a:xfrm>
          <a:prstGeom prst="rect">
            <a:avLst/>
          </a:prstGeom>
        </p:spPr>
      </p:pic>
    </p:spTree>
    <p:extLst>
      <p:ext uri="{BB962C8B-B14F-4D97-AF65-F5344CB8AC3E}">
        <p14:creationId xmlns:p14="http://schemas.microsoft.com/office/powerpoint/2010/main" val="5812046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Introducción</a:t>
            </a:r>
            <a:endParaRPr lang="es-MX" dirty="0"/>
          </a:p>
        </p:txBody>
      </p:sp>
      <p:sp>
        <p:nvSpPr>
          <p:cNvPr id="3" name="Marcador de contenido 2"/>
          <p:cNvSpPr>
            <a:spLocks noGrp="1"/>
          </p:cNvSpPr>
          <p:nvPr>
            <p:ph idx="1"/>
          </p:nvPr>
        </p:nvSpPr>
        <p:spPr/>
        <p:txBody>
          <a:bodyPr>
            <a:normAutofit lnSpcReduction="10000"/>
          </a:bodyPr>
          <a:lstStyle/>
          <a:p>
            <a:r>
              <a:rPr lang="es-MX" dirty="0" smtClean="0"/>
              <a:t>A continuación presentare la redacción de un proyecto de intervención socioeducativo realizado para trabajar en el jardín de niños Profesora: </a:t>
            </a:r>
            <a:r>
              <a:rPr lang="es-MX" dirty="0" err="1" smtClean="0"/>
              <a:t>Ardelia</a:t>
            </a:r>
            <a:r>
              <a:rPr lang="es-MX" dirty="0" smtClean="0"/>
              <a:t> </a:t>
            </a:r>
            <a:r>
              <a:rPr lang="es-MX" dirty="0" err="1" smtClean="0"/>
              <a:t>Fraustro</a:t>
            </a:r>
            <a:r>
              <a:rPr lang="es-MX" dirty="0" smtClean="0"/>
              <a:t> Escobedo, este proyecto se aplico en todo el jardín, los requisitos fueron los siguientes: </a:t>
            </a:r>
          </a:p>
          <a:p>
            <a:r>
              <a:rPr lang="es-MX" dirty="0" smtClean="0"/>
              <a:t>Realizar un diagnostico por medio de la observación y entrevistas a los alumnos, se detecto una problemática, se propuso un objetivo y después se planearon actividades que se dividieron en 3 fases inicial, intermedia y final y de tal manera se aplicaron en 3 jornadas de practica, en cada fase que se aplicaron actividades se realizo el reporte de lo sucedido en cada actividad, y al final se realizo la evaluación del proyecto. </a:t>
            </a:r>
            <a:endParaRPr lang="es-MX" dirty="0"/>
          </a:p>
        </p:txBody>
      </p:sp>
    </p:spTree>
    <p:extLst>
      <p:ext uri="{BB962C8B-B14F-4D97-AF65-F5344CB8AC3E}">
        <p14:creationId xmlns:p14="http://schemas.microsoft.com/office/powerpoint/2010/main" val="359989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Desarrollo </a:t>
            </a:r>
            <a:endParaRPr lang="es-MX" dirty="0"/>
          </a:p>
        </p:txBody>
      </p:sp>
      <p:sp>
        <p:nvSpPr>
          <p:cNvPr id="3" name="Marcador de contenido 2"/>
          <p:cNvSpPr>
            <a:spLocks noGrp="1"/>
          </p:cNvSpPr>
          <p:nvPr>
            <p:ph idx="1"/>
          </p:nvPr>
        </p:nvSpPr>
        <p:spPr/>
        <p:txBody>
          <a:bodyPr/>
          <a:lstStyle/>
          <a:p>
            <a:r>
              <a:rPr lang="es-MX"/>
              <a:t>https://docs.google.com/document/d/13sM_IedHSLD1sBTZRQqimQcz4-R2_bUuLdabkIbDA94/edit?usp=sharing</a:t>
            </a:r>
            <a:endParaRPr lang="es-MX" dirty="0"/>
          </a:p>
        </p:txBody>
      </p:sp>
    </p:spTree>
    <p:extLst>
      <p:ext uri="{BB962C8B-B14F-4D97-AF65-F5344CB8AC3E}">
        <p14:creationId xmlns:p14="http://schemas.microsoft.com/office/powerpoint/2010/main" val="21925155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Conclusión </a:t>
            </a:r>
            <a:endParaRPr lang="es-MX" dirty="0"/>
          </a:p>
        </p:txBody>
      </p:sp>
      <p:sp>
        <p:nvSpPr>
          <p:cNvPr id="3" name="Marcador de contenido 2"/>
          <p:cNvSpPr>
            <a:spLocks noGrp="1"/>
          </p:cNvSpPr>
          <p:nvPr>
            <p:ph idx="1"/>
          </p:nvPr>
        </p:nvSpPr>
        <p:spPr/>
        <p:txBody>
          <a:bodyPr>
            <a:normAutofit fontScale="92500" lnSpcReduction="10000"/>
          </a:bodyPr>
          <a:lstStyle/>
          <a:p>
            <a:r>
              <a:rPr lang="es-MX" dirty="0" smtClean="0"/>
              <a:t>El curso de redacción de textos me sirvió al momento de redactar el como me fue en las actividades, al momento de organizar el diagnostico, y que los textos tuvieran coherencia ya que de nada sirve haber redactado un texto si no tiene coherencia y solo yo lo entiendo, los textos los deben entender los demás y en este caso lo deben leer claramente los docentes quienes son los que evalúan en este momento. </a:t>
            </a:r>
          </a:p>
          <a:p>
            <a:r>
              <a:rPr lang="es-MX" dirty="0" smtClean="0"/>
              <a:t>Y el proyecto como tal me deja el aprendizaje para realizar futuros proyectos en los jardines que me toquen practicar o trabajar en el momento de ejercer mi carrera, me deja la habilidad de realizar diagnósticos de saber las necesidades no solo de mi grupo si no del jardín en general, ya sea de infraestructura o acciones de la comunidad estudiantil, ya que a mis alumnos les deje como enseñanza el reciclar la basura y ayudar a los demás. </a:t>
            </a:r>
            <a:endParaRPr lang="es-MX" dirty="0"/>
          </a:p>
        </p:txBody>
      </p:sp>
    </p:spTree>
    <p:extLst>
      <p:ext uri="{BB962C8B-B14F-4D97-AF65-F5344CB8AC3E}">
        <p14:creationId xmlns:p14="http://schemas.microsoft.com/office/powerpoint/2010/main" val="14881381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Bibliografía</a:t>
            </a:r>
            <a:endParaRPr lang="es-MX" dirty="0"/>
          </a:p>
        </p:txBody>
      </p:sp>
      <p:sp>
        <p:nvSpPr>
          <p:cNvPr id="3" name="Marcador de contenido 2"/>
          <p:cNvSpPr>
            <a:spLocks noGrp="1"/>
          </p:cNvSpPr>
          <p:nvPr>
            <p:ph idx="1"/>
          </p:nvPr>
        </p:nvSpPr>
        <p:spPr/>
        <p:txBody>
          <a:bodyPr>
            <a:normAutofit fontScale="70000" lnSpcReduction="20000"/>
          </a:bodyPr>
          <a:lstStyle/>
          <a:p>
            <a:pPr lvl="0"/>
            <a:r>
              <a:rPr lang="es-ES" dirty="0"/>
              <a:t>SEP. (2011). Plan de estudio, Educación básica. Editorial: Secretaría de Educación Pública, México, D. F.</a:t>
            </a:r>
            <a:endParaRPr lang="es-MX" dirty="0"/>
          </a:p>
          <a:p>
            <a:r>
              <a:rPr lang="es-MX" dirty="0" err="1" smtClean="0"/>
              <a:t>Bodrova</a:t>
            </a:r>
            <a:r>
              <a:rPr lang="es-MX" dirty="0"/>
              <a:t>, E. &amp; Leona D. (2004). Herramientas de la mente. México: Ed. Pearson/SEP</a:t>
            </a:r>
          </a:p>
          <a:p>
            <a:r>
              <a:rPr lang="es-MX" dirty="0" smtClean="0"/>
              <a:t>COOPERATIVO </a:t>
            </a:r>
            <a:r>
              <a:rPr lang="es-MX" dirty="0"/>
              <a:t>FREINET DE CARIAS. Movimiento Cooperativo de Escuela Popular, 2009.</a:t>
            </a:r>
          </a:p>
          <a:p>
            <a:r>
              <a:rPr lang="es-MX" dirty="0" smtClean="0"/>
              <a:t>Revista </a:t>
            </a:r>
            <a:r>
              <a:rPr lang="es-MX" dirty="0"/>
              <a:t>DIM / Año 2013 - Nº 27 - diciembre - ISSN: 1699-3748 Gutiérrez </a:t>
            </a:r>
            <a:r>
              <a:rPr lang="es-MX" dirty="0" err="1"/>
              <a:t>Berumen</a:t>
            </a:r>
            <a:r>
              <a:rPr lang="es-MX" dirty="0"/>
              <a:t>, Gómez Zermeño y García Mejía - pág. 3</a:t>
            </a:r>
          </a:p>
          <a:p>
            <a:r>
              <a:rPr lang="es-MX" dirty="0" smtClean="0"/>
              <a:t>DÍAZ</a:t>
            </a:r>
            <a:r>
              <a:rPr lang="es-MX" dirty="0"/>
              <a:t>, García María Estrategias didácticas para el desarrollo de la lectura 2007. </a:t>
            </a:r>
          </a:p>
          <a:p>
            <a:r>
              <a:rPr lang="es-MX" dirty="0" smtClean="0"/>
              <a:t>FREINET </a:t>
            </a:r>
            <a:r>
              <a:rPr lang="es-MX" dirty="0"/>
              <a:t>CÉLESTIN. Vivir y Aprender Cooperando.</a:t>
            </a:r>
          </a:p>
          <a:p>
            <a:r>
              <a:rPr lang="en-US" dirty="0" smtClean="0"/>
              <a:t>Curriculum </a:t>
            </a:r>
            <a:r>
              <a:rPr lang="en-US" dirty="0"/>
              <a:t>in early childhood: a resource</a:t>
            </a:r>
            <a:r>
              <a:rPr lang="es-MX" dirty="0"/>
              <a:t> </a:t>
            </a:r>
            <a:r>
              <a:rPr lang="en-US" dirty="0"/>
              <a:t>guide for preschool and kindergarten teachers. Boston, MA: Ally and Bacon.</a:t>
            </a:r>
            <a:endParaRPr lang="es-MX" dirty="0"/>
          </a:p>
          <a:p>
            <a:r>
              <a:rPr lang="en-US" dirty="0"/>
              <a:t>Sousa, D. (2002).</a:t>
            </a:r>
            <a:endParaRPr lang="es-MX" dirty="0"/>
          </a:p>
          <a:p>
            <a:r>
              <a:rPr lang="en-US" dirty="0" smtClean="0"/>
              <a:t>Bernardo </a:t>
            </a:r>
            <a:r>
              <a:rPr lang="en-US" dirty="0"/>
              <a:t>Carrasco, J (1995). </a:t>
            </a:r>
            <a:r>
              <a:rPr lang="es-MX" dirty="0"/>
              <a:t>Cómo aprender mejor. Estrategias de aprendizajes. Madrid: </a:t>
            </a:r>
            <a:r>
              <a:rPr lang="es-MX" dirty="0" err="1"/>
              <a:t>Rialp</a:t>
            </a:r>
            <a:r>
              <a:rPr lang="es-MX" dirty="0"/>
              <a:t>.</a:t>
            </a:r>
          </a:p>
          <a:p>
            <a:r>
              <a:rPr lang="es-MX" dirty="0" smtClean="0"/>
              <a:t>10 </a:t>
            </a:r>
            <a:r>
              <a:rPr lang="es-MX" dirty="0"/>
              <a:t>Arca, M., P. </a:t>
            </a:r>
            <a:r>
              <a:rPr lang="es-MX" dirty="0" err="1"/>
              <a:t>Guidoni</a:t>
            </a:r>
            <a:r>
              <a:rPr lang="es-MX" dirty="0"/>
              <a:t> y P. </a:t>
            </a:r>
            <a:r>
              <a:rPr lang="es-MX" dirty="0" err="1"/>
              <a:t>Mazzoli</a:t>
            </a:r>
            <a:r>
              <a:rPr lang="es-MX" dirty="0"/>
              <a:t> (1990), Enseñar ciencia. Cómo empezar: reflexiones para una educación científica de base, Barcelona, </a:t>
            </a:r>
            <a:r>
              <a:rPr lang="es-MX" dirty="0" err="1"/>
              <a:t>Paidos</a:t>
            </a:r>
            <a:r>
              <a:rPr lang="es-MX" dirty="0"/>
              <a:t> Educador, pp. 19-41.</a:t>
            </a:r>
          </a:p>
          <a:p>
            <a:endParaRPr lang="es-MX" dirty="0"/>
          </a:p>
        </p:txBody>
      </p:sp>
    </p:spTree>
    <p:extLst>
      <p:ext uri="{BB962C8B-B14F-4D97-AF65-F5344CB8AC3E}">
        <p14:creationId xmlns:p14="http://schemas.microsoft.com/office/powerpoint/2010/main" val="9545417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Análisis </a:t>
            </a:r>
            <a:endParaRPr lang="es-MX" dirty="0"/>
          </a:p>
        </p:txBody>
      </p:sp>
      <p:sp>
        <p:nvSpPr>
          <p:cNvPr id="3" name="Marcador de contenido 2"/>
          <p:cNvSpPr>
            <a:spLocks noGrp="1"/>
          </p:cNvSpPr>
          <p:nvPr>
            <p:ph idx="1"/>
          </p:nvPr>
        </p:nvSpPr>
        <p:spPr/>
        <p:txBody>
          <a:bodyPr/>
          <a:lstStyle/>
          <a:p>
            <a:r>
              <a:rPr lang="es-MX" dirty="0" smtClean="0"/>
              <a:t>En lo personal decidí hablar del proyecto ya que tiene muchos puntos específicos en los que se utilizo la redacción de manera personal, me sirvió par hacerlo de manera coherente, clara y </a:t>
            </a:r>
            <a:r>
              <a:rPr lang="es-MX" dirty="0" err="1" smtClean="0"/>
              <a:t>presisa</a:t>
            </a:r>
            <a:r>
              <a:rPr lang="es-MX" dirty="0" smtClean="0"/>
              <a:t>.</a:t>
            </a:r>
          </a:p>
          <a:p>
            <a:r>
              <a:rPr lang="es-MX" dirty="0" smtClean="0"/>
              <a:t>Dentro del proyecto se favorece la competencia de Diseña planeaciones didácticas, aplicando sus conocimientos pedagógicos y disciplinares para responder a las necesidades del contexto en el marco del plan y programas de estudio de la educación básica. Ya que para realizar el proyecto se planearon varias actividades para cada fase. </a:t>
            </a:r>
          </a:p>
        </p:txBody>
      </p:sp>
    </p:spTree>
    <p:extLst>
      <p:ext uri="{BB962C8B-B14F-4D97-AF65-F5344CB8AC3E}">
        <p14:creationId xmlns:p14="http://schemas.microsoft.com/office/powerpoint/2010/main" val="326627857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266</TotalTime>
  <Words>659</Words>
  <Application>Microsoft Office PowerPoint</Application>
  <PresentationFormat>Personalizado</PresentationFormat>
  <Paragraphs>34</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Tema de Office</vt:lpstr>
      <vt:lpstr>Escuela Normal de Educación Preescolar</vt:lpstr>
      <vt:lpstr>Introducción</vt:lpstr>
      <vt:lpstr>Desarrollo </vt:lpstr>
      <vt:lpstr>Conclusión </vt:lpstr>
      <vt:lpstr>Bibliografía</vt:lpstr>
      <vt:lpstr>Análisis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Normal de Educación Preescolar</dc:title>
  <dc:creator>ENEP</dc:creator>
  <cp:lastModifiedBy>MQ</cp:lastModifiedBy>
  <cp:revision>15</cp:revision>
  <dcterms:created xsi:type="dcterms:W3CDTF">2018-06-08T16:29:28Z</dcterms:created>
  <dcterms:modified xsi:type="dcterms:W3CDTF">2018-06-12T13:34:50Z</dcterms:modified>
</cp:coreProperties>
</file>