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9" autoAdjust="0"/>
    <p:restoredTop sz="94660"/>
  </p:normalViewPr>
  <p:slideViewPr>
    <p:cSldViewPr>
      <p:cViewPr varScale="1">
        <p:scale>
          <a:sx n="45" d="100"/>
          <a:sy n="45" d="100"/>
        </p:scale>
        <p:origin x="-125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DD54F8-D74B-4AC4-A2AB-252808FECFF8}" type="datetimeFigureOut">
              <a:rPr lang="es-ES" smtClean="0"/>
              <a:t>12/06/2018</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594415-D46D-46DC-9D5A-C7442B14D4A6}" type="slidenum">
              <a:rPr lang="es-ES" smtClean="0"/>
              <a:t>‹Nº›</a:t>
            </a:fld>
            <a:endParaRPr lang="es-ES" dirty="0"/>
          </a:p>
        </p:txBody>
      </p:sp>
    </p:spTree>
    <p:extLst>
      <p:ext uri="{BB962C8B-B14F-4D97-AF65-F5344CB8AC3E}">
        <p14:creationId xmlns:p14="http://schemas.microsoft.com/office/powerpoint/2010/main" val="2035506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BA594415-D46D-46DC-9D5A-C7442B14D4A6}" type="slidenum">
              <a:rPr lang="es-ES" smtClean="0"/>
              <a:t>3</a:t>
            </a:fld>
            <a:endParaRPr lang="es-ES" dirty="0"/>
          </a:p>
        </p:txBody>
      </p:sp>
    </p:spTree>
    <p:extLst>
      <p:ext uri="{BB962C8B-B14F-4D97-AF65-F5344CB8AC3E}">
        <p14:creationId xmlns:p14="http://schemas.microsoft.com/office/powerpoint/2010/main" val="1889164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343881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2736270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187253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3462519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1938871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601263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151709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2474996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4260426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354280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9A6B06B-74F7-4B09-B988-91BCA2E950E1}" type="datetimeFigureOut">
              <a:rPr lang="es-ES" smtClean="0"/>
              <a:t>12/06/2018</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FCE7F0E0-DA88-4D38-A971-E0D01F68E45F}" type="slidenum">
              <a:rPr lang="es-ES" smtClean="0"/>
              <a:t>‹Nº›</a:t>
            </a:fld>
            <a:endParaRPr lang="es-ES" dirty="0"/>
          </a:p>
        </p:txBody>
      </p:sp>
    </p:spTree>
    <p:extLst>
      <p:ext uri="{BB962C8B-B14F-4D97-AF65-F5344CB8AC3E}">
        <p14:creationId xmlns:p14="http://schemas.microsoft.com/office/powerpoint/2010/main" val="3389881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6B06B-74F7-4B09-B988-91BCA2E950E1}" type="datetimeFigureOut">
              <a:rPr lang="es-ES" smtClean="0"/>
              <a:t>12/06/2018</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7F0E0-DA88-4D38-A971-E0D01F68E45F}" type="slidenum">
              <a:rPr lang="es-ES" smtClean="0"/>
              <a:t>‹Nº›</a:t>
            </a:fld>
            <a:endParaRPr lang="es-ES" dirty="0"/>
          </a:p>
        </p:txBody>
      </p:sp>
    </p:spTree>
    <p:extLst>
      <p:ext uri="{BB962C8B-B14F-4D97-AF65-F5344CB8AC3E}">
        <p14:creationId xmlns:p14="http://schemas.microsoft.com/office/powerpoint/2010/main" val="2330998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drive.google.com/open?id=1Loe5zxzqJnHlJxZst6IHFLlisUaPS4q_"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bvs.sld.cu/revistas/gme/pub/vol.6.(3)_08/p8.html" TargetMode="External"/><Relationship Id="rId2" Type="http://schemas.openxmlformats.org/officeDocument/2006/relationships/hyperlink" Target="https://definicion.de/proyecto-de-investigacion/" TargetMode="External"/><Relationship Id="rId1" Type="http://schemas.openxmlformats.org/officeDocument/2006/relationships/slideLayout" Target="../slideLayouts/slideLayout7.xml"/><Relationship Id="rId4" Type="http://schemas.openxmlformats.org/officeDocument/2006/relationships/hyperlink" Target="https://www.gestiopolis.com/metodologia-de-la-investigacion-de-proyecto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332656"/>
            <a:ext cx="8208912" cy="6832640"/>
          </a:xfrm>
          <a:prstGeom prst="rect">
            <a:avLst/>
          </a:prstGeom>
          <a:noFill/>
        </p:spPr>
        <p:txBody>
          <a:bodyPr wrap="square" rtlCol="0">
            <a:spAutoFit/>
          </a:bodyPr>
          <a:lstStyle/>
          <a:p>
            <a:pPr algn="ctr"/>
            <a:r>
              <a:rPr lang="es-ES_tradnl" sz="2800" dirty="0" smtClean="0">
                <a:latin typeface="Comic Sans MS" pitchFamily="66" charset="0"/>
              </a:rPr>
              <a:t>Escuela Normal de Educación Preescolar</a:t>
            </a:r>
          </a:p>
          <a:p>
            <a:pPr algn="ctr"/>
            <a:endParaRPr lang="es-ES_tradnl" sz="2800" dirty="0" smtClean="0">
              <a:latin typeface="Comic Sans MS" pitchFamily="66" charset="0"/>
            </a:endParaRPr>
          </a:p>
          <a:p>
            <a:pPr algn="ctr"/>
            <a:endParaRPr lang="es-ES_tradnl" sz="2800" dirty="0">
              <a:latin typeface="Comic Sans MS" pitchFamily="66" charset="0"/>
            </a:endParaRPr>
          </a:p>
          <a:p>
            <a:pPr algn="ctr"/>
            <a:endParaRPr lang="es-ES_tradnl" sz="2800" dirty="0" smtClean="0">
              <a:latin typeface="Comic Sans MS" pitchFamily="66" charset="0"/>
            </a:endParaRPr>
          </a:p>
          <a:p>
            <a:pPr algn="ctr"/>
            <a:endParaRPr lang="es-ES_tradnl" sz="2800" dirty="0">
              <a:latin typeface="Comic Sans MS" pitchFamily="66" charset="0"/>
            </a:endParaRPr>
          </a:p>
          <a:p>
            <a:pPr algn="ctr"/>
            <a:endParaRPr lang="es-ES_tradnl" sz="2800" dirty="0">
              <a:latin typeface="Comic Sans MS" pitchFamily="66" charset="0"/>
            </a:endParaRPr>
          </a:p>
          <a:p>
            <a:pPr algn="ctr"/>
            <a:r>
              <a:rPr lang="es-ES_tradnl" sz="2800" dirty="0" smtClean="0">
                <a:latin typeface="Comic Sans MS" pitchFamily="66" charset="0"/>
              </a:rPr>
              <a:t>Materia: taller de producción de textos  académicos </a:t>
            </a:r>
          </a:p>
          <a:p>
            <a:pPr algn="ctr"/>
            <a:endParaRPr lang="es-ES_tradnl" sz="2800" dirty="0">
              <a:latin typeface="Comic Sans MS" pitchFamily="66" charset="0"/>
            </a:endParaRPr>
          </a:p>
          <a:p>
            <a:pPr algn="ctr"/>
            <a:r>
              <a:rPr lang="es-ES_tradnl" sz="2800" dirty="0" smtClean="0">
                <a:latin typeface="Comic Sans MS" pitchFamily="66" charset="0"/>
              </a:rPr>
              <a:t>Alumna: Alejandra De  Alba Gloria </a:t>
            </a:r>
          </a:p>
          <a:p>
            <a:pPr algn="ctr"/>
            <a:r>
              <a:rPr lang="es-ES_tradnl" sz="2800" dirty="0" smtClean="0">
                <a:latin typeface="Comic Sans MS" pitchFamily="66" charset="0"/>
              </a:rPr>
              <a:t>Maestra: Rosa </a:t>
            </a:r>
            <a:r>
              <a:rPr lang="es-ES_tradnl" sz="2800" dirty="0" smtClean="0">
                <a:latin typeface="Comic Sans MS" pitchFamily="66" charset="0"/>
              </a:rPr>
              <a:t>Velia</a:t>
            </a:r>
            <a:r>
              <a:rPr lang="es-ES_tradnl" sz="2800" dirty="0" smtClean="0">
                <a:latin typeface="Comic Sans MS" pitchFamily="66" charset="0"/>
              </a:rPr>
              <a:t>  Del Rio Tijerina </a:t>
            </a:r>
          </a:p>
          <a:p>
            <a:pPr algn="ctr"/>
            <a:r>
              <a:rPr lang="es-ES_tradnl" sz="2800" dirty="0" smtClean="0">
                <a:latin typeface="Comic Sans MS" pitchFamily="66" charset="0"/>
              </a:rPr>
              <a:t>3 grado sección A</a:t>
            </a:r>
          </a:p>
          <a:p>
            <a:pPr algn="ctr"/>
            <a:r>
              <a:rPr lang="es-ES_tradnl" sz="2800" dirty="0" smtClean="0">
                <a:latin typeface="Comic Sans MS" pitchFamily="66" charset="0"/>
              </a:rPr>
              <a:t>N.L. 6 </a:t>
            </a:r>
          </a:p>
          <a:p>
            <a:pPr algn="ctr"/>
            <a:endParaRPr lang="es-ES_tradnl" sz="2800" dirty="0">
              <a:latin typeface="Comic Sans MS" pitchFamily="66" charset="0"/>
            </a:endParaRPr>
          </a:p>
          <a:p>
            <a:pPr algn="r"/>
            <a:r>
              <a:rPr lang="es-ES_tradnl" sz="2800" dirty="0" smtClean="0">
                <a:latin typeface="Comic Sans MS" pitchFamily="66" charset="0"/>
              </a:rPr>
              <a:t>Saltillo, Coahuila. 12 de Junio del 2018</a:t>
            </a:r>
          </a:p>
          <a:p>
            <a:endParaRPr lang="es-ES" dirty="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800526"/>
            <a:ext cx="2905150" cy="2160240"/>
          </a:xfrm>
          <a:prstGeom prst="rect">
            <a:avLst/>
          </a:prstGeom>
        </p:spPr>
      </p:pic>
    </p:spTree>
    <p:extLst>
      <p:ext uri="{BB962C8B-B14F-4D97-AF65-F5344CB8AC3E}">
        <p14:creationId xmlns:p14="http://schemas.microsoft.com/office/powerpoint/2010/main" val="3637375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476672"/>
            <a:ext cx="8424936" cy="4924425"/>
          </a:xfrm>
          <a:prstGeom prst="rect">
            <a:avLst/>
          </a:prstGeom>
          <a:noFill/>
        </p:spPr>
        <p:txBody>
          <a:bodyPr wrap="square" rtlCol="0">
            <a:spAutoFit/>
          </a:bodyPr>
          <a:lstStyle/>
          <a:p>
            <a:r>
              <a:rPr lang="es-ES" sz="2800" b="1" dirty="0" smtClean="0">
                <a:latin typeface="Comic Sans MS" pitchFamily="66" charset="0"/>
              </a:rPr>
              <a:t>Competencias profesionales:</a:t>
            </a:r>
            <a:r>
              <a:rPr lang="es-ES" sz="2000" dirty="0" smtClean="0">
                <a:latin typeface="Comic Sans MS" pitchFamily="66" charset="0"/>
              </a:rPr>
              <a:t/>
            </a:r>
            <a:br>
              <a:rPr lang="es-ES" sz="2000" dirty="0" smtClean="0">
                <a:latin typeface="Comic Sans MS" pitchFamily="66" charset="0"/>
              </a:rPr>
            </a:br>
            <a:r>
              <a:rPr lang="es-ES" sz="2000" dirty="0" smtClean="0">
                <a:latin typeface="Comic Sans MS" pitchFamily="66" charset="0"/>
              </a:rPr>
              <a:t>-Diseña planeaciones didácticas, aplicando sus conocimientos pedagógicos y   disciplinares para responder a las necesidades del contexto en el marco de los planes y programas de educación básica. </a:t>
            </a:r>
            <a:br>
              <a:rPr lang="es-ES" sz="2000" dirty="0" smtClean="0">
                <a:latin typeface="Comic Sans MS" pitchFamily="66" charset="0"/>
              </a:rPr>
            </a:br>
            <a:r>
              <a:rPr lang="es-ES" sz="2000" dirty="0" smtClean="0">
                <a:latin typeface="Comic Sans MS" pitchFamily="66" charset="0"/>
              </a:rPr>
              <a:t>-Utiliza recursos de la investigación educativa para enriquecer la práctica docente, expresando su interés por la ciencia y la propia investigación.</a:t>
            </a:r>
          </a:p>
          <a:p>
            <a:endParaRPr lang="es-ES" sz="2000" dirty="0" smtClean="0">
              <a:latin typeface="Comic Sans MS" pitchFamily="66" charset="0"/>
            </a:endParaRPr>
          </a:p>
          <a:p>
            <a:r>
              <a:rPr lang="es-ES" sz="2800" b="1" dirty="0" smtClean="0">
                <a:latin typeface="Comic Sans MS" pitchFamily="66" charset="0"/>
              </a:rPr>
              <a:t>Competencias del curso</a:t>
            </a:r>
          </a:p>
          <a:p>
            <a:r>
              <a:rPr lang="es-ES" sz="2000" dirty="0" smtClean="0">
                <a:latin typeface="Comic Sans MS" pitchFamily="66" charset="0"/>
              </a:rPr>
              <a:t>-Utiliza la comprensión lectora para ampliar sus conocimientos y como insumo para la producción de textos académicos. </a:t>
            </a:r>
          </a:p>
          <a:p>
            <a:r>
              <a:rPr lang="es-ES" sz="2000" dirty="0" smtClean="0">
                <a:latin typeface="Comic Sans MS" pitchFamily="66" charset="0"/>
              </a:rPr>
              <a:t>-Diferencia las características particulares de los géneros discursivos que se utilizan en el ámbito de la actividad académica para orientar la elaboración de sus producciones escritas</a:t>
            </a:r>
          </a:p>
          <a:p>
            <a:endParaRPr lang="es-ES" dirty="0"/>
          </a:p>
        </p:txBody>
      </p:sp>
    </p:spTree>
    <p:extLst>
      <p:ext uri="{BB962C8B-B14F-4D97-AF65-F5344CB8AC3E}">
        <p14:creationId xmlns:p14="http://schemas.microsoft.com/office/powerpoint/2010/main" val="3172429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188640"/>
            <a:ext cx="8496944" cy="7017306"/>
          </a:xfrm>
          <a:prstGeom prst="rect">
            <a:avLst/>
          </a:prstGeom>
          <a:noFill/>
        </p:spPr>
        <p:txBody>
          <a:bodyPr wrap="square" rtlCol="0">
            <a:spAutoFit/>
          </a:bodyPr>
          <a:lstStyle/>
          <a:p>
            <a:r>
              <a:rPr lang="es-ES_tradnl" sz="3200" b="1" dirty="0" smtClean="0">
                <a:latin typeface="Arial" pitchFamily="34" charset="0"/>
                <a:cs typeface="Arial" pitchFamily="34" charset="0"/>
              </a:rPr>
              <a:t>Introducción</a:t>
            </a:r>
          </a:p>
          <a:p>
            <a:r>
              <a:rPr lang="es-ES_tradnl" sz="2000" dirty="0" smtClean="0">
                <a:latin typeface="Arial" pitchFamily="34" charset="0"/>
                <a:cs typeface="Arial" pitchFamily="34" charset="0"/>
              </a:rPr>
              <a:t>El siguiente trabajo es un proyecto de investigación que se realizo con el propósito de  conocer el rezago de  las alumnas de la escuela normal de educación preescolar. Lo realice para recabar información y formular hipótesis sobre este fenómeno social que tiene impacto en la </a:t>
            </a:r>
            <a:r>
              <a:rPr lang="es-ES_tradnl" sz="2000" dirty="0" smtClean="0">
                <a:latin typeface="Arial" pitchFamily="34" charset="0"/>
                <a:cs typeface="Arial" pitchFamily="34" charset="0"/>
              </a:rPr>
              <a:t>enep</a:t>
            </a:r>
            <a:r>
              <a:rPr lang="es-ES_tradnl" sz="2000" dirty="0" smtClean="0">
                <a:latin typeface="Arial" pitchFamily="34" charset="0"/>
                <a:cs typeface="Arial" pitchFamily="34" charset="0"/>
              </a:rPr>
              <a:t> y que es de trascendencia.</a:t>
            </a:r>
          </a:p>
          <a:p>
            <a:r>
              <a:rPr lang="es-ES_tradnl" sz="2000" dirty="0" smtClean="0">
                <a:latin typeface="Arial" pitchFamily="34" charset="0"/>
                <a:cs typeface="Arial" pitchFamily="34" charset="0"/>
              </a:rPr>
              <a:t>Para recabar la </a:t>
            </a:r>
            <a:r>
              <a:rPr lang="es-ES_tradnl" sz="2000" dirty="0" smtClean="0">
                <a:latin typeface="Arial" pitchFamily="34" charset="0"/>
                <a:cs typeface="Arial" pitchFamily="34" charset="0"/>
              </a:rPr>
              <a:t>informacion</a:t>
            </a:r>
            <a:r>
              <a:rPr lang="es-ES_tradnl" sz="2000" dirty="0" smtClean="0">
                <a:latin typeface="Arial" pitchFamily="34" charset="0"/>
                <a:cs typeface="Arial" pitchFamily="34" charset="0"/>
              </a:rPr>
              <a:t> se utilizo la ayuda de redes sociales ya que  no se tiene mucho contacto con las </a:t>
            </a:r>
            <a:r>
              <a:rPr lang="es-ES_tradnl" sz="2000" dirty="0" smtClean="0">
                <a:latin typeface="Arial" pitchFamily="34" charset="0"/>
                <a:cs typeface="Arial" pitchFamily="34" charset="0"/>
              </a:rPr>
              <a:t>compañeras </a:t>
            </a:r>
            <a:r>
              <a:rPr lang="es-ES_tradnl" sz="2000" dirty="0" smtClean="0">
                <a:latin typeface="Arial" pitchFamily="34" charset="0"/>
                <a:cs typeface="Arial" pitchFamily="34" charset="0"/>
              </a:rPr>
              <a:t>que se </a:t>
            </a:r>
            <a:r>
              <a:rPr lang="es-ES_tradnl" sz="2000" dirty="0" smtClean="0">
                <a:latin typeface="Arial" pitchFamily="34" charset="0"/>
                <a:cs typeface="Arial" pitchFamily="34" charset="0"/>
              </a:rPr>
              <a:t>pretendia</a:t>
            </a:r>
            <a:r>
              <a:rPr lang="es-ES_tradnl" sz="2000" dirty="0">
                <a:latin typeface="Arial" pitchFamily="34" charset="0"/>
                <a:cs typeface="Arial" pitchFamily="34" charset="0"/>
              </a:rPr>
              <a:t> </a:t>
            </a:r>
            <a:r>
              <a:rPr lang="es-ES_tradnl" sz="2000" dirty="0" smtClean="0">
                <a:latin typeface="Arial" pitchFamily="34" charset="0"/>
                <a:cs typeface="Arial" pitchFamily="34" charset="0"/>
              </a:rPr>
              <a:t>que contestaran las encuestas.</a:t>
            </a:r>
          </a:p>
          <a:p>
            <a:r>
              <a:rPr lang="es-ES_tradnl" sz="2000" dirty="0" smtClean="0">
                <a:latin typeface="Arial" pitchFamily="34" charset="0"/>
                <a:cs typeface="Arial" pitchFamily="34" charset="0"/>
              </a:rPr>
              <a:t>Para comenzar a realizar el proyecto de investigación se planteo el problema  y  ir de ahí se formulo el titulo de nuestra investigación el cual fue: </a:t>
            </a:r>
            <a:r>
              <a:rPr lang="es-MX" sz="2000" dirty="0" smtClean="0">
                <a:latin typeface="Arial" pitchFamily="34" charset="0"/>
                <a:cs typeface="Arial" pitchFamily="34" charset="0"/>
              </a:rPr>
              <a:t>“Posibles </a:t>
            </a:r>
            <a:r>
              <a:rPr lang="es-MX" sz="2000" dirty="0">
                <a:latin typeface="Arial" pitchFamily="34" charset="0"/>
                <a:cs typeface="Arial" pitchFamily="34" charset="0"/>
              </a:rPr>
              <a:t>causas del abandono de alumnas a la Escuela Normal de Preescolar</a:t>
            </a:r>
            <a:r>
              <a:rPr lang="es-MX" sz="2000" dirty="0" smtClean="0">
                <a:latin typeface="Arial" pitchFamily="34" charset="0"/>
                <a:cs typeface="Arial" pitchFamily="34" charset="0"/>
              </a:rPr>
              <a:t>”</a:t>
            </a:r>
          </a:p>
          <a:p>
            <a:r>
              <a:rPr lang="es-MX" sz="2000" dirty="0" smtClean="0">
                <a:latin typeface="Arial" pitchFamily="34" charset="0"/>
                <a:cs typeface="Arial" pitchFamily="34" charset="0"/>
              </a:rPr>
              <a:t>Fue una investigación  que se llevo a cabo mediante un proceso en donde se realizo marco referencia,  se recabo información con la ayuda de las encuestas aplicadas, se realizaron  graficas  para  la interpretación de información y se realizaron conclusiones  en base a las hipótesis que se realizaron al inicio de nuestro proceso de información. </a:t>
            </a:r>
          </a:p>
          <a:p>
            <a:r>
              <a:rPr lang="es-MX" sz="2000" dirty="0" smtClean="0">
                <a:latin typeface="Arial" pitchFamily="34" charset="0"/>
                <a:cs typeface="Arial" pitchFamily="34" charset="0"/>
              </a:rPr>
              <a:t>Se pudo rescatar información muy importante  sobre esta temática  en donde se mencionan posibles causas  sobre la baja de las alumnas  y aspectos  importantes en relación con otras instituciones. </a:t>
            </a:r>
            <a:endParaRPr lang="es-ES" sz="2000" dirty="0">
              <a:latin typeface="Arial" pitchFamily="34" charset="0"/>
              <a:cs typeface="Arial" pitchFamily="34" charset="0"/>
            </a:endParaRPr>
          </a:p>
          <a:p>
            <a:endParaRPr lang="es-ES" dirty="0"/>
          </a:p>
        </p:txBody>
      </p:sp>
    </p:spTree>
    <p:extLst>
      <p:ext uri="{BB962C8B-B14F-4D97-AF65-F5344CB8AC3E}">
        <p14:creationId xmlns:p14="http://schemas.microsoft.com/office/powerpoint/2010/main" val="3342669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260647"/>
            <a:ext cx="7848872" cy="2062103"/>
          </a:xfrm>
          <a:prstGeom prst="rect">
            <a:avLst/>
          </a:prstGeom>
          <a:noFill/>
        </p:spPr>
        <p:txBody>
          <a:bodyPr wrap="square" rtlCol="0">
            <a:spAutoFit/>
          </a:bodyPr>
          <a:lstStyle/>
          <a:p>
            <a:r>
              <a:rPr lang="es-ES_tradnl" sz="3200" b="1" dirty="0" smtClean="0"/>
              <a:t>Desarrollo</a:t>
            </a:r>
          </a:p>
          <a:p>
            <a:endParaRPr lang="es-ES_tradnl" sz="3200" b="1" dirty="0"/>
          </a:p>
          <a:p>
            <a:endParaRPr lang="es-ES_tradnl" sz="3200" b="1" dirty="0" smtClean="0"/>
          </a:p>
          <a:p>
            <a:r>
              <a:rPr lang="es-ES_tradnl" sz="3200" b="1" dirty="0" smtClean="0"/>
              <a:t> </a:t>
            </a:r>
            <a:endParaRPr lang="es-ES" sz="3200" b="1" dirty="0"/>
          </a:p>
        </p:txBody>
      </p:sp>
      <p:sp>
        <p:nvSpPr>
          <p:cNvPr id="3" name="2 Flecha derecha">
            <a:hlinkClick r:id="rId2"/>
          </p:cNvPr>
          <p:cNvSpPr/>
          <p:nvPr/>
        </p:nvSpPr>
        <p:spPr>
          <a:xfrm>
            <a:off x="1043608" y="1124744"/>
            <a:ext cx="2880320" cy="1198006"/>
          </a:xfrm>
          <a:prstGeom prst="rightArrow">
            <a:avLst/>
          </a:prstGeom>
          <a:solidFill>
            <a:srgbClr val="FF00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Tree>
    <p:extLst>
      <p:ext uri="{BB962C8B-B14F-4D97-AF65-F5344CB8AC3E}">
        <p14:creationId xmlns:p14="http://schemas.microsoft.com/office/powerpoint/2010/main" val="3591120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9512" y="260648"/>
            <a:ext cx="8784976" cy="6124754"/>
          </a:xfrm>
          <a:prstGeom prst="rect">
            <a:avLst/>
          </a:prstGeom>
          <a:noFill/>
        </p:spPr>
        <p:txBody>
          <a:bodyPr wrap="square" rtlCol="0">
            <a:spAutoFit/>
          </a:bodyPr>
          <a:lstStyle/>
          <a:p>
            <a:r>
              <a:rPr lang="es-ES_tradnl" sz="3200" b="1" dirty="0" smtClean="0">
                <a:latin typeface="Arial" pitchFamily="34" charset="0"/>
                <a:cs typeface="Arial" pitchFamily="34" charset="0"/>
              </a:rPr>
              <a:t>Conclusión </a:t>
            </a:r>
            <a:endParaRPr lang="es-ES_tradnl" dirty="0" smtClean="0">
              <a:latin typeface="Arial" pitchFamily="34" charset="0"/>
              <a:cs typeface="Arial" pitchFamily="34" charset="0"/>
            </a:endParaRPr>
          </a:p>
          <a:p>
            <a:r>
              <a:rPr lang="es-ES_tradnl" sz="2000" dirty="0" smtClean="0">
                <a:latin typeface="Arial" pitchFamily="34" charset="0"/>
                <a:cs typeface="Arial" pitchFamily="34" charset="0"/>
              </a:rPr>
              <a:t>Al realizar este trabajo de investigación me ayudo a  tener una mejor comprensión sobre lo que es un proyecto de investigación, como se elabora, cuales son los pasos a seguir y a realizar uno  en base a un fenómeno social que se pudiera observar en mi entorno. </a:t>
            </a:r>
          </a:p>
          <a:p>
            <a:r>
              <a:rPr lang="es-ES_tradnl" sz="2000" dirty="0" smtClean="0">
                <a:latin typeface="Arial" pitchFamily="34" charset="0"/>
                <a:cs typeface="Arial" pitchFamily="34" charset="0"/>
              </a:rPr>
              <a:t>Gracias a el pude transformar mis hipótesis formuladas al inicio  en base a la información que fui recabando. </a:t>
            </a:r>
          </a:p>
          <a:p>
            <a:r>
              <a:rPr lang="es-ES_tradnl" sz="2000" dirty="0" smtClean="0">
                <a:latin typeface="Arial" pitchFamily="34" charset="0"/>
                <a:cs typeface="Arial" pitchFamily="34" charset="0"/>
              </a:rPr>
              <a:t>Comprendí que siguiendo pasos se puede llegar a tener conclusiones fundamentadas y a ver algún fenómeno social desde distintas perspectivas y si este lleva seguimiento tratar de cambiar los aspectos que no resultan favorables para que nuestro factor de impacto en determinado contexto sea cambiado y nuestra problemática establecida pueda modificarse. </a:t>
            </a:r>
          </a:p>
          <a:p>
            <a:r>
              <a:rPr lang="es-ES_tradnl" sz="2000" dirty="0" smtClean="0">
                <a:latin typeface="Arial" pitchFamily="34" charset="0"/>
                <a:cs typeface="Arial" pitchFamily="34" charset="0"/>
              </a:rPr>
              <a:t>La realización de un proyecto es de suma importancia, porque con el se busca dar solución a cualquier problema que se plantee. </a:t>
            </a:r>
          </a:p>
          <a:p>
            <a:r>
              <a:rPr lang="es-ES_tradnl" sz="2000" dirty="0" smtClean="0">
                <a:latin typeface="Arial" pitchFamily="34" charset="0"/>
                <a:cs typeface="Arial" pitchFamily="34" charset="0"/>
              </a:rPr>
              <a:t>El trabajar con este tipo de proyectos me ayudo a reforzar mis capacidades sociales mediante el intercambio y la colaboración con distintas personas para llegar a un fin. </a:t>
            </a:r>
          </a:p>
          <a:p>
            <a:r>
              <a:rPr lang="es-ES_tradnl" sz="2000" dirty="0" smtClean="0">
                <a:latin typeface="Arial" pitchFamily="34" charset="0"/>
                <a:cs typeface="Arial" pitchFamily="34" charset="0"/>
              </a:rPr>
              <a:t>Ahora mi redacción es mas fluida y con las ideas que quiero mostrar están mejor formuladas. </a:t>
            </a:r>
            <a:endParaRPr lang="es-ES" sz="2000" dirty="0">
              <a:latin typeface="Arial" pitchFamily="34" charset="0"/>
              <a:cs typeface="Arial" pitchFamily="34" charset="0"/>
            </a:endParaRPr>
          </a:p>
        </p:txBody>
      </p:sp>
    </p:spTree>
    <p:extLst>
      <p:ext uri="{BB962C8B-B14F-4D97-AF65-F5344CB8AC3E}">
        <p14:creationId xmlns:p14="http://schemas.microsoft.com/office/powerpoint/2010/main" val="868565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332656"/>
            <a:ext cx="8496944" cy="5509200"/>
          </a:xfrm>
          <a:prstGeom prst="rect">
            <a:avLst/>
          </a:prstGeom>
          <a:noFill/>
        </p:spPr>
        <p:txBody>
          <a:bodyPr wrap="square" rtlCol="0">
            <a:spAutoFit/>
          </a:bodyPr>
          <a:lstStyle/>
          <a:p>
            <a:r>
              <a:rPr lang="es-ES_tradnl" sz="3200" b="1" dirty="0" smtClean="0">
                <a:latin typeface="Arial" pitchFamily="34" charset="0"/>
                <a:cs typeface="Arial" pitchFamily="34" charset="0"/>
              </a:rPr>
              <a:t>Bibliografía</a:t>
            </a:r>
          </a:p>
          <a:p>
            <a:endParaRPr lang="es-ES_tradnl" sz="3200" b="1" dirty="0">
              <a:latin typeface="Arial" pitchFamily="34" charset="0"/>
              <a:cs typeface="Arial" pitchFamily="34" charset="0"/>
            </a:endParaRPr>
          </a:p>
          <a:p>
            <a:r>
              <a:rPr lang="es-ES_tradnl" sz="3200" b="1" dirty="0" smtClean="0">
                <a:latin typeface="Arial" pitchFamily="34" charset="0"/>
                <a:cs typeface="Arial" pitchFamily="34" charset="0"/>
                <a:hlinkClick r:id="rId2"/>
              </a:rPr>
              <a:t>https://definicion.de/proyecto-de-investigacion/</a:t>
            </a:r>
            <a:endParaRPr lang="es-ES_tradnl" sz="3200" b="1" dirty="0" smtClean="0">
              <a:latin typeface="Arial" pitchFamily="34" charset="0"/>
              <a:cs typeface="Arial" pitchFamily="34" charset="0"/>
            </a:endParaRPr>
          </a:p>
          <a:p>
            <a:endParaRPr lang="es-ES_tradnl" sz="3200" b="1" dirty="0">
              <a:latin typeface="Arial" pitchFamily="34" charset="0"/>
              <a:cs typeface="Arial" pitchFamily="34" charset="0"/>
            </a:endParaRPr>
          </a:p>
          <a:p>
            <a:r>
              <a:rPr lang="es-ES_tradnl" sz="3200" b="1" dirty="0" smtClean="0">
                <a:latin typeface="Arial" pitchFamily="34" charset="0"/>
                <a:cs typeface="Arial" pitchFamily="34" charset="0"/>
                <a:hlinkClick r:id="rId3"/>
              </a:rPr>
              <a:t>http://bvs.sld.cu/revistas/gme/pub/vol.6.(3)_08/p8.html</a:t>
            </a:r>
            <a:endParaRPr lang="es-ES_tradnl" sz="3200" b="1" dirty="0" smtClean="0">
              <a:latin typeface="Arial" pitchFamily="34" charset="0"/>
              <a:cs typeface="Arial" pitchFamily="34" charset="0"/>
            </a:endParaRPr>
          </a:p>
          <a:p>
            <a:endParaRPr lang="es-ES_tradnl" sz="3200" b="1" dirty="0">
              <a:latin typeface="Arial" pitchFamily="34" charset="0"/>
              <a:cs typeface="Arial" pitchFamily="34" charset="0"/>
            </a:endParaRPr>
          </a:p>
          <a:p>
            <a:r>
              <a:rPr lang="es-ES_tradnl" sz="3200" b="1" dirty="0" smtClean="0">
                <a:latin typeface="Arial" pitchFamily="34" charset="0"/>
                <a:cs typeface="Arial" pitchFamily="34" charset="0"/>
                <a:hlinkClick r:id="rId4"/>
              </a:rPr>
              <a:t>https://www.gestiopolis.com/metodologia-de-la-investigacion-de-proyectos/</a:t>
            </a:r>
            <a:endParaRPr lang="es-ES_tradnl" sz="3200" b="1" dirty="0" smtClean="0">
              <a:latin typeface="Arial" pitchFamily="34" charset="0"/>
              <a:cs typeface="Arial" pitchFamily="34" charset="0"/>
            </a:endParaRPr>
          </a:p>
          <a:p>
            <a:r>
              <a:rPr lang="es-ES_tradnl" sz="3200" b="1" dirty="0" smtClean="0">
                <a:latin typeface="Arial" pitchFamily="34" charset="0"/>
                <a:cs typeface="Arial" pitchFamily="34" charset="0"/>
              </a:rPr>
              <a:t> </a:t>
            </a:r>
            <a:endParaRPr lang="es-ES" sz="3200" b="1" dirty="0">
              <a:latin typeface="Arial" pitchFamily="34" charset="0"/>
              <a:cs typeface="Arial" pitchFamily="34" charset="0"/>
            </a:endParaRPr>
          </a:p>
        </p:txBody>
      </p:sp>
    </p:spTree>
    <p:extLst>
      <p:ext uri="{BB962C8B-B14F-4D97-AF65-F5344CB8AC3E}">
        <p14:creationId xmlns:p14="http://schemas.microsoft.com/office/powerpoint/2010/main" val="1143337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332656"/>
            <a:ext cx="8568952" cy="7201972"/>
          </a:xfrm>
          <a:prstGeom prst="rect">
            <a:avLst/>
          </a:prstGeom>
          <a:noFill/>
        </p:spPr>
        <p:txBody>
          <a:bodyPr wrap="square" rtlCol="0">
            <a:spAutoFit/>
          </a:bodyPr>
          <a:lstStyle/>
          <a:p>
            <a:r>
              <a:rPr lang="es-ES_tradnl" sz="3200" b="1" dirty="0" smtClean="0">
                <a:latin typeface="Arial" pitchFamily="34" charset="0"/>
                <a:cs typeface="Arial" pitchFamily="34" charset="0"/>
              </a:rPr>
              <a:t>Análisis</a:t>
            </a:r>
          </a:p>
          <a:p>
            <a:pPr fontAlgn="t"/>
            <a:r>
              <a:rPr lang="es-ES" sz="2000" dirty="0" smtClean="0">
                <a:latin typeface="Arial" pitchFamily="34" charset="0"/>
                <a:cs typeface="Arial" pitchFamily="34" charset="0"/>
              </a:rPr>
              <a:t>El trabajo que seleccione fue un  proyecto </a:t>
            </a:r>
            <a:r>
              <a:rPr lang="es-ES" sz="2000" dirty="0">
                <a:latin typeface="Arial" pitchFamily="34" charset="0"/>
                <a:cs typeface="Arial" pitchFamily="34" charset="0"/>
              </a:rPr>
              <a:t>de </a:t>
            </a:r>
            <a:r>
              <a:rPr lang="es-ES" sz="2000" dirty="0" smtClean="0">
                <a:latin typeface="Arial" pitchFamily="34" charset="0"/>
                <a:cs typeface="Arial" pitchFamily="34" charset="0"/>
              </a:rPr>
              <a:t>investigación el cual es un </a:t>
            </a:r>
            <a:r>
              <a:rPr lang="es-ES" sz="2000" dirty="0">
                <a:latin typeface="Arial" pitchFamily="34" charset="0"/>
                <a:cs typeface="Arial" pitchFamily="34" charset="0"/>
              </a:rPr>
              <a:t> plan que se desarrolla previamente a la realización de un trabajo de investigación. Su objetivo es presentar, de manera metódica y organizada, un conjunto de datos e informaciones en torno a un problema para formular una hipótesis encaminada a su </a:t>
            </a:r>
            <a:r>
              <a:rPr lang="es-ES" sz="2000" dirty="0" smtClean="0">
                <a:latin typeface="Arial" pitchFamily="34" charset="0"/>
                <a:cs typeface="Arial" pitchFamily="34" charset="0"/>
              </a:rPr>
              <a:t>resolución o para tratar de saber sus posibles causas..</a:t>
            </a:r>
            <a:endParaRPr lang="es-ES" sz="2000" dirty="0">
              <a:latin typeface="Arial" pitchFamily="34" charset="0"/>
              <a:cs typeface="Arial" pitchFamily="34" charset="0"/>
            </a:endParaRPr>
          </a:p>
          <a:p>
            <a:pPr fontAlgn="t"/>
            <a:r>
              <a:rPr lang="es-ES" sz="2000" dirty="0">
                <a:latin typeface="Arial" pitchFamily="34" charset="0"/>
                <a:cs typeface="Arial" pitchFamily="34" charset="0"/>
              </a:rPr>
              <a:t>En este sentido, el proyecto de investigación es una evaluación previa del problema, </a:t>
            </a:r>
            <a:r>
              <a:rPr lang="es-ES" sz="2000" dirty="0" smtClean="0">
                <a:latin typeface="Arial" pitchFamily="34" charset="0"/>
                <a:cs typeface="Arial" pitchFamily="34" charset="0"/>
              </a:rPr>
              <a:t>en este caso para saber el rezago en las alumnas de la escuela normal de educación preescolar, sus causas  y que las motivo a tomar esa decisión. </a:t>
            </a:r>
          </a:p>
          <a:p>
            <a:pPr fontAlgn="t"/>
            <a:r>
              <a:rPr lang="es-ES_tradnl" sz="2000" dirty="0" smtClean="0">
                <a:latin typeface="Arial" pitchFamily="34" charset="0"/>
                <a:cs typeface="Arial" pitchFamily="34" charset="0"/>
              </a:rPr>
              <a:t>Los pasos que use para realizar el proyecto fueron: </a:t>
            </a:r>
            <a:r>
              <a:rPr lang="es-ES" sz="2000" dirty="0">
                <a:latin typeface="Arial" pitchFamily="34" charset="0"/>
                <a:cs typeface="Arial" pitchFamily="34" charset="0"/>
              </a:rPr>
              <a:t>seleccionar el tema a tratar e identificar el problema que queremos abordar e </a:t>
            </a:r>
            <a:r>
              <a:rPr lang="es-ES" sz="2000" dirty="0" smtClean="0">
                <a:latin typeface="Arial" pitchFamily="34" charset="0"/>
                <a:cs typeface="Arial" pitchFamily="34" charset="0"/>
              </a:rPr>
              <a:t>investigar, </a:t>
            </a:r>
            <a:r>
              <a:rPr lang="es-ES" sz="2000" dirty="0">
                <a:latin typeface="Arial" pitchFamily="34" charset="0"/>
                <a:cs typeface="Arial" pitchFamily="34" charset="0"/>
              </a:rPr>
              <a:t>la formulación de un anteproyecto, </a:t>
            </a:r>
            <a:r>
              <a:rPr lang="es-ES" sz="2000" dirty="0" smtClean="0">
                <a:latin typeface="Arial" pitchFamily="34" charset="0"/>
                <a:cs typeface="Arial" pitchFamily="34" charset="0"/>
              </a:rPr>
              <a:t>formular objetivos, búsqueda de información que vendría siendo la justificación, marco teórico, antecedentes, hipótesis, , el cronograma de actividades, aplicación de encuestas, interpretación de resultados y comparación de resultados con la hipótesis. </a:t>
            </a:r>
          </a:p>
          <a:p>
            <a:pPr fontAlgn="t"/>
            <a:endParaRPr lang="es-ES_tradnl" dirty="0" smtClean="0"/>
          </a:p>
          <a:p>
            <a:pPr fontAlgn="t"/>
            <a:endParaRPr lang="es-ES_tradnl" dirty="0"/>
          </a:p>
          <a:p>
            <a:pPr fontAlgn="t"/>
            <a:endParaRPr lang="es-ES_tradnl" dirty="0"/>
          </a:p>
          <a:p>
            <a:pPr fontAlgn="t"/>
            <a:endParaRPr lang="es-ES_tradnl" dirty="0" smtClean="0"/>
          </a:p>
          <a:p>
            <a:r>
              <a:rPr lang="es-ES_tradnl" dirty="0" smtClean="0"/>
              <a:t> </a:t>
            </a:r>
            <a:endParaRPr lang="es-ES" dirty="0"/>
          </a:p>
        </p:txBody>
      </p:sp>
    </p:spTree>
    <p:extLst>
      <p:ext uri="{BB962C8B-B14F-4D97-AF65-F5344CB8AC3E}">
        <p14:creationId xmlns:p14="http://schemas.microsoft.com/office/powerpoint/2010/main" val="3079916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79512" y="260648"/>
            <a:ext cx="8712968" cy="6647974"/>
          </a:xfrm>
          <a:prstGeom prst="rect">
            <a:avLst/>
          </a:prstGeom>
          <a:noFill/>
        </p:spPr>
        <p:txBody>
          <a:bodyPr wrap="square" rtlCol="0">
            <a:spAutoFit/>
          </a:bodyPr>
          <a:lstStyle/>
          <a:p>
            <a:pPr fontAlgn="t"/>
            <a:r>
              <a:rPr lang="es-ES_tradnl" sz="2400" dirty="0" smtClean="0">
                <a:latin typeface="Arial" pitchFamily="34" charset="0"/>
                <a:cs typeface="Arial" pitchFamily="34" charset="0"/>
              </a:rPr>
              <a:t>Las encuestas se aplicaron a 10 ex alumnas de la escuela  normal de preescolar con las cuales se pudo tener contacto mediante Facebook y mensajes de texto, solo a 2 compañeras se pudieron contactar y aplicarles la encuesta personalmente .</a:t>
            </a:r>
          </a:p>
          <a:p>
            <a:pPr fontAlgn="t"/>
            <a:r>
              <a:rPr lang="es-ES_tradnl" sz="2400" dirty="0" smtClean="0">
                <a:latin typeface="Arial" pitchFamily="34" charset="0"/>
                <a:cs typeface="Arial" pitchFamily="34" charset="0"/>
              </a:rPr>
              <a:t>Me ayudo mucho la realización de este tipo de escritos  porque gracias a esto mi organización de información es mejor, la fluidez al escribir textos mejoro y la organización de mis ideas al expresarlas y escribirlas son mas ordenadas y con mas relación a lo que se aborda. </a:t>
            </a:r>
          </a:p>
          <a:p>
            <a:pPr fontAlgn="t"/>
            <a:endParaRPr lang="es-ES_tradnl" sz="2400" dirty="0" smtClean="0">
              <a:latin typeface="Arial" pitchFamily="34" charset="0"/>
              <a:cs typeface="Arial" pitchFamily="34" charset="0"/>
            </a:endParaRPr>
          </a:p>
          <a:p>
            <a:r>
              <a:rPr lang="es-ES_tradnl" sz="2400" dirty="0" smtClean="0">
                <a:latin typeface="Arial" pitchFamily="34" charset="0"/>
                <a:cs typeface="Arial" pitchFamily="34" charset="0"/>
              </a:rPr>
              <a:t>Desarrolle distintas competencias a lo largo del curso como </a:t>
            </a:r>
            <a:r>
              <a:rPr lang="es-ES" sz="2400" dirty="0" smtClean="0">
                <a:latin typeface="Arial" pitchFamily="34" charset="0"/>
                <a:cs typeface="Arial" pitchFamily="34" charset="0"/>
              </a:rPr>
              <a:t> logre utilizar la comprensión lectora para ampliar sus conocimientos y como insumo para la producción de textos académicos y pude diferenciar las características particulares de los géneros discursivos que se utilizan en el ámbito de la actividad académica para orientar mi elaboración en las producciones escritas</a:t>
            </a:r>
          </a:p>
          <a:p>
            <a:endParaRPr lang="es-ES" dirty="0"/>
          </a:p>
        </p:txBody>
      </p:sp>
    </p:spTree>
    <p:extLst>
      <p:ext uri="{BB962C8B-B14F-4D97-AF65-F5344CB8AC3E}">
        <p14:creationId xmlns:p14="http://schemas.microsoft.com/office/powerpoint/2010/main" val="2321463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628</Words>
  <Application>Microsoft Office PowerPoint</Application>
  <PresentationFormat>Presentación en pantalla (4:3)</PresentationFormat>
  <Paragraphs>58</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MQ</cp:lastModifiedBy>
  <cp:revision>14</cp:revision>
  <dcterms:created xsi:type="dcterms:W3CDTF">2018-06-12T13:46:31Z</dcterms:created>
  <dcterms:modified xsi:type="dcterms:W3CDTF">2018-06-12T17:15:54Z</dcterms:modified>
</cp:coreProperties>
</file>