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58"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0" d="100"/>
          <a:sy n="60" d="100"/>
        </p:scale>
        <p:origin x="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920D32C-BB49-4E12-B12F-7ED121B9D53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3790774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20D32C-BB49-4E12-B12F-7ED121B9D53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2626589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20D32C-BB49-4E12-B12F-7ED121B9D53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2033562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920D32C-BB49-4E12-B12F-7ED121B9D53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2787400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920D32C-BB49-4E12-B12F-7ED121B9D534}"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2346754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920D32C-BB49-4E12-B12F-7ED121B9D534}"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2490936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920D32C-BB49-4E12-B12F-7ED121B9D534}" type="datetimeFigureOut">
              <a:rPr lang="es-MX" smtClean="0"/>
              <a:t>12/06/2018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28790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920D32C-BB49-4E12-B12F-7ED121B9D534}" type="datetimeFigureOut">
              <a:rPr lang="es-MX" smtClean="0"/>
              <a:t>12/06/2018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4013771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0D32C-BB49-4E12-B12F-7ED121B9D534}" type="datetimeFigureOut">
              <a:rPr lang="es-MX" smtClean="0"/>
              <a:t>12/06/2018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586973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920D32C-BB49-4E12-B12F-7ED121B9D534}"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113404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920D32C-BB49-4E12-B12F-7ED121B9D534}"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996611F-23CD-4F6C-AC79-AB8675FE4F5C}" type="slidenum">
              <a:rPr lang="es-MX" smtClean="0"/>
              <a:t>‹Nº›</a:t>
            </a:fld>
            <a:endParaRPr lang="es-MX"/>
          </a:p>
        </p:txBody>
      </p:sp>
    </p:spTree>
    <p:extLst>
      <p:ext uri="{BB962C8B-B14F-4D97-AF65-F5344CB8AC3E}">
        <p14:creationId xmlns:p14="http://schemas.microsoft.com/office/powerpoint/2010/main" val="1804757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0D32C-BB49-4E12-B12F-7ED121B9D534}" type="datetimeFigureOut">
              <a:rPr lang="es-MX" smtClean="0"/>
              <a:t>12/06/2018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96611F-23CD-4F6C-AC79-AB8675FE4F5C}" type="slidenum">
              <a:rPr lang="es-MX" smtClean="0"/>
              <a:t>‹Nº›</a:t>
            </a:fld>
            <a:endParaRPr lang="es-MX"/>
          </a:p>
        </p:txBody>
      </p:sp>
    </p:spTree>
    <p:extLst>
      <p:ext uri="{BB962C8B-B14F-4D97-AF65-F5344CB8AC3E}">
        <p14:creationId xmlns:p14="http://schemas.microsoft.com/office/powerpoint/2010/main" val="3727446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dropbox.com/s/1rpcrhrj89t1m1y/GLOBAL%20MEJORA.docx?dl=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l="21441" r="14730"/>
          <a:stretch/>
        </p:blipFill>
        <p:spPr bwMode="auto">
          <a:xfrm>
            <a:off x="436728" y="336876"/>
            <a:ext cx="1801505" cy="2098688"/>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2">
            <a:extLst>
              <a:ext uri="{FF2B5EF4-FFF2-40B4-BE49-F238E27FC236}">
                <a16:creationId xmlns:a16="http://schemas.microsoft.com/office/drawing/2014/main" id="{E49584AD-DB9F-403B-8A30-75C40AE476B7}"/>
              </a:ext>
            </a:extLst>
          </p:cNvPr>
          <p:cNvSpPr>
            <a:spLocks noChangeArrowheads="1"/>
          </p:cNvSpPr>
          <p:nvPr/>
        </p:nvSpPr>
        <p:spPr bwMode="auto">
          <a:xfrm rot="10800000" flipV="1">
            <a:off x="436728" y="5796674"/>
            <a:ext cx="22669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s-MX" sz="1800" dirty="0">
                <a:solidFill>
                  <a:srgbClr val="000000"/>
                </a:solidFill>
                <a:latin typeface="Calibri" panose="020F0502020204030204" pitchFamily="34" charset="0"/>
              </a:rPr>
              <a:t>ENEP-F-ST19</a:t>
            </a:r>
            <a:r>
              <a:rPr lang="en-US" altLang="es-MX" sz="1800" dirty="0">
                <a:solidFill>
                  <a:srgbClr val="FFFFFF"/>
                </a:solidFill>
                <a:latin typeface="Calibri" panose="020F0502020204030204" pitchFamily="34" charset="0"/>
              </a:rPr>
              <a:t>​</a:t>
            </a:r>
            <a:endParaRPr lang="en-US" altLang="es-MX" sz="1800" dirty="0">
              <a:solidFill>
                <a:srgbClr val="FFFFFF"/>
              </a:solidFill>
            </a:endParaRPr>
          </a:p>
          <a:p>
            <a:pPr>
              <a:spcBef>
                <a:spcPct val="0"/>
              </a:spcBef>
              <a:buFontTx/>
              <a:buNone/>
            </a:pPr>
            <a:r>
              <a:rPr lang="es-ES" altLang="es-MX" sz="1800" dirty="0">
                <a:solidFill>
                  <a:srgbClr val="000000"/>
                </a:solidFill>
                <a:latin typeface="Calibri" panose="020F0502020204030204" pitchFamily="34" charset="0"/>
              </a:rPr>
              <a:t>V00/012016</a:t>
            </a:r>
            <a:r>
              <a:rPr lang="es-ES" altLang="es-MX" sz="1800" dirty="0">
                <a:solidFill>
                  <a:srgbClr val="FFFFFF"/>
                </a:solidFill>
                <a:latin typeface="Calibri" panose="020F0502020204030204" pitchFamily="34" charset="0"/>
              </a:rPr>
              <a:t>​</a:t>
            </a:r>
            <a:endParaRPr lang="es-ES" altLang="es-MX" sz="1800" dirty="0">
              <a:solidFill>
                <a:srgbClr val="FFFFFF"/>
              </a:solidFill>
            </a:endParaRPr>
          </a:p>
        </p:txBody>
      </p:sp>
      <p:pic>
        <p:nvPicPr>
          <p:cNvPr id="7" name="Imagen 9" descr="logo chiquito">
            <a:extLst>
              <a:ext uri="{FF2B5EF4-FFF2-40B4-BE49-F238E27FC236}">
                <a16:creationId xmlns:a16="http://schemas.microsoft.com/office/drawing/2014/main" id="{20C66E05-6DC2-4690-A582-FF897C8F45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2188" y="5944311"/>
            <a:ext cx="6477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4"/>
          <p:cNvSpPr>
            <a:spLocks noChangeArrowheads="1"/>
          </p:cNvSpPr>
          <p:nvPr/>
        </p:nvSpPr>
        <p:spPr bwMode="auto">
          <a:xfrm>
            <a:off x="2333768" y="511526"/>
            <a:ext cx="625067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GOBIERNO DEL ESTADO DE COAHUILA DE ZARAGOZA</a:t>
            </a:r>
            <a:endParaRPr kumimoji="0" lang="es-MX" altLang="es-MX" sz="9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SECRETARIA DE EDUCACI</a:t>
            </a:r>
            <a:r>
              <a:rPr kumimoji="0" lang="es-MX" altLang="es-MX"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MX"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a:t>
            </a:r>
            <a:endParaRPr kumimoji="0" lang="es-MX" altLang="es-MX" sz="9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EDUCACION PREESCOLAR</a:t>
            </a:r>
            <a:endParaRPr kumimoji="0" lang="es-MX" altLang="es-MX" sz="9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5"/>
          <p:cNvSpPr>
            <a:spLocks noChangeArrowheads="1"/>
          </p:cNvSpPr>
          <p:nvPr/>
        </p:nvSpPr>
        <p:spPr bwMode="auto">
          <a:xfrm>
            <a:off x="591231" y="2404509"/>
            <a:ext cx="8311487"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 </a:t>
            </a:r>
            <a:r>
              <a:rPr kumimoji="0" lang="es-MX" altLang="es-MX" sz="16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OPTTIVA –</a:t>
            </a:r>
            <a:r>
              <a:rPr kumimoji="0" lang="es-MX" altLang="es-MX" sz="1600" b="1"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Taller de producción de textos académicos</a:t>
            </a: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1600" b="1" baseline="0" dirty="0">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1" i="0" u="none" strike="noStrike" cap="none" normalizeH="0" dirty="0" smtClean="0">
                <a:ln>
                  <a:noFill/>
                </a:ln>
                <a:solidFill>
                  <a:schemeClr val="tx1"/>
                </a:solidFill>
                <a:effectLst/>
                <a:latin typeface="Arial" panose="020B0604020202020204" pitchFamily="34" charset="0"/>
                <a:cs typeface="Arial" panose="020B0604020202020204" pitchFamily="34" charset="0"/>
              </a:rPr>
              <a:t>EVIDENCIA GLOBAL</a:t>
            </a:r>
            <a:endParaRPr kumimoji="0" lang="es-MX" altLang="es-MX"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es-MX" sz="1400" dirty="0" smtClean="0">
                <a:latin typeface="Arial" panose="020B0604020202020204" pitchFamily="34" charset="0"/>
                <a:cs typeface="Arial" panose="020B0604020202020204" pitchFamily="34" charset="0"/>
              </a:rPr>
              <a:t>Competencias a las que favorece:</a:t>
            </a:r>
          </a:p>
          <a:p>
            <a:pPr marL="171450" indent="-171450" algn="just">
              <a:buFont typeface="Arial" panose="020B0604020202020204" pitchFamily="34" charset="0"/>
              <a:buChar char="•"/>
            </a:pPr>
            <a:r>
              <a:rPr lang="es-MX" altLang="es-MX" sz="1200" dirty="0" smtClean="0">
                <a:latin typeface="Arial" panose="020B0604020202020204" pitchFamily="34" charset="0"/>
                <a:cs typeface="Arial" panose="020B0604020202020204" pitchFamily="34" charset="0"/>
              </a:rPr>
              <a:t>Diseña planeaciones didácticas, aplicando sus conocimientos pedagógicos y disciplinares para responder a las necesidades del contexto en el marco del plan y programas de estudio de la educación básica</a:t>
            </a:r>
          </a:p>
          <a:p>
            <a:pPr marL="171450" indent="-171450" algn="just">
              <a:buFont typeface="Arial" panose="020B0604020202020204" pitchFamily="34" charset="0"/>
              <a:buChar char="•"/>
            </a:pPr>
            <a:r>
              <a:rPr lang="es-MX" altLang="es-MX" sz="1200" dirty="0" smtClean="0">
                <a:latin typeface="Arial" panose="020B0604020202020204" pitchFamily="34" charset="0"/>
                <a:cs typeface="Arial" panose="020B0604020202020204" pitchFamily="34" charset="0"/>
              </a:rPr>
              <a:t>Utiliza recursos de la investigación educativa para enriquecer la práctica docente expresando su interés por la ciencia y la propia investigación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800" b="1"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Presentado por:</a:t>
            </a:r>
            <a:endParaRPr kumimoji="0" lang="es-MX" altLang="es-MX"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Lorena Elizabeth Mares López</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18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800" dirty="0">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s-MX" altLang="es-MX" sz="800" b="1" dirty="0">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altLang="es-MX" sz="8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Saltillo, Coahuila de Zaragoza                     </a:t>
            </a:r>
            <a:r>
              <a:rPr lang="es-MX" altLang="es-MX" sz="1400" b="1" dirty="0" smtClean="0">
                <a:latin typeface="Arial" panose="020B0604020202020204" pitchFamily="34" charset="0"/>
                <a:ea typeface="Calibri" panose="020F0502020204030204" pitchFamily="34" charset="0"/>
                <a:cs typeface="Arial" panose="020B0604020202020204" pitchFamily="34" charset="0"/>
              </a:rPr>
              <a:t>Juni</a:t>
            </a:r>
            <a:r>
              <a:rPr kumimoji="0" lang="es-MX" altLang="es-MX" sz="1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 2018</a:t>
            </a:r>
            <a:endParaRPr kumimoji="0" lang="es-MX" altLang="es-MX"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61302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95786" y="409433"/>
            <a:ext cx="8420668" cy="3785652"/>
          </a:xfrm>
          <a:prstGeom prst="rect">
            <a:avLst/>
          </a:prstGeom>
          <a:noFill/>
        </p:spPr>
        <p:txBody>
          <a:bodyPr wrap="square" rtlCol="0">
            <a:spAutoFit/>
          </a:bodyPr>
          <a:lstStyle/>
          <a:p>
            <a:r>
              <a:rPr lang="es-MX" sz="1600" b="1" dirty="0" smtClean="0">
                <a:latin typeface="Times New Roman" panose="02020603050405020304" pitchFamily="18" charset="0"/>
                <a:cs typeface="Times New Roman" panose="02020603050405020304" pitchFamily="18" charset="0"/>
              </a:rPr>
              <a:t>Introducción</a:t>
            </a:r>
          </a:p>
          <a:p>
            <a:endParaRPr lang="es-MX" sz="1400" dirty="0" smtClean="0">
              <a:latin typeface="Times New Roman" panose="02020603050405020304" pitchFamily="18" charset="0"/>
              <a:cs typeface="Times New Roman" panose="02020603050405020304" pitchFamily="18" charset="0"/>
            </a:endParaRPr>
          </a:p>
          <a:p>
            <a:pPr>
              <a:lnSpc>
                <a:spcPct val="150000"/>
              </a:lnSpc>
            </a:pPr>
            <a:r>
              <a:rPr lang="es-MX" sz="1400" dirty="0" smtClean="0">
                <a:latin typeface="Times New Roman" panose="02020603050405020304" pitchFamily="18" charset="0"/>
                <a:cs typeface="Times New Roman" panose="02020603050405020304" pitchFamily="18" charset="0"/>
              </a:rPr>
              <a:t>A través de la elaboración de dicho documento se analizaron cada una de las etapas bajo las que es necesario realizar en un informe de práctica en el que se realizó un proyecto de mejora, tomando en cuenta lo abordado durante la primera unidad del curso ¨Taller de Producción de Textos Académicos¨ del sexto semestre de la licenciatura en educación preescolar. </a:t>
            </a:r>
          </a:p>
          <a:p>
            <a:pPr>
              <a:lnSpc>
                <a:spcPct val="150000"/>
              </a:lnSpc>
            </a:pPr>
            <a:endParaRPr lang="es-MX" sz="1400" dirty="0">
              <a:latin typeface="Times New Roman" panose="02020603050405020304" pitchFamily="18" charset="0"/>
              <a:cs typeface="Times New Roman" panose="02020603050405020304" pitchFamily="18" charset="0"/>
            </a:endParaRPr>
          </a:p>
          <a:p>
            <a:pPr>
              <a:lnSpc>
                <a:spcPct val="150000"/>
              </a:lnSpc>
            </a:pPr>
            <a:r>
              <a:rPr lang="es-MX" sz="1400" dirty="0" smtClean="0">
                <a:latin typeface="Times New Roman" panose="02020603050405020304" pitchFamily="18" charset="0"/>
                <a:cs typeface="Times New Roman" panose="02020603050405020304" pitchFamily="18" charset="0"/>
              </a:rPr>
              <a:t>El documento con el que se trabajó para análisis tenia como objetivo realizar informe acerca del proceso y resultados obtenidos al implementar un proyecto de intervención socioeducativa en el jardín de práctica en el que trabajaban las alumnas de 6to semestre de la Escuela Normal de Educación Preescolar. Para la realización de dicho informe, fue necesario analizar las distintas etapas que conlleva la aplicación del mismo, así como las formas de redacción que se utilizan en un documento formal. </a:t>
            </a:r>
            <a:endParaRPr lang="es-MX"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481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hlinkClick r:id="rId2"/>
          </p:cNvPr>
          <p:cNvPicPr>
            <a:picLocks noChangeAspect="1"/>
          </p:cNvPicPr>
          <p:nvPr/>
        </p:nvPicPr>
        <p:blipFill rotWithShape="1">
          <a:blip r:embed="rId3"/>
          <a:srcRect l="34555" t="23185" r="34712" b="7243"/>
          <a:stretch/>
        </p:blipFill>
        <p:spPr>
          <a:xfrm>
            <a:off x="3682978" y="-63418"/>
            <a:ext cx="5438274" cy="6921418"/>
          </a:xfrm>
          <a:prstGeom prst="rect">
            <a:avLst/>
          </a:prstGeom>
        </p:spPr>
      </p:pic>
      <p:sp>
        <p:nvSpPr>
          <p:cNvPr id="5" name="CuadroTexto 4"/>
          <p:cNvSpPr txBox="1"/>
          <p:nvPr/>
        </p:nvSpPr>
        <p:spPr>
          <a:xfrm>
            <a:off x="208548" y="313181"/>
            <a:ext cx="3304674" cy="4647426"/>
          </a:xfrm>
          <a:prstGeom prst="rect">
            <a:avLst/>
          </a:prstGeom>
          <a:noFill/>
        </p:spPr>
        <p:txBody>
          <a:bodyPr wrap="square" rtlCol="0">
            <a:spAutoFit/>
          </a:bodyPr>
          <a:lstStyle/>
          <a:p>
            <a:r>
              <a:rPr lang="es-MX" sz="1600" b="1" dirty="0" smtClean="0">
                <a:latin typeface="Times New Roman" panose="02020603050405020304" pitchFamily="18" charset="0"/>
                <a:cs typeface="Times New Roman" panose="02020603050405020304" pitchFamily="18" charset="0"/>
              </a:rPr>
              <a:t>Desarrollo</a:t>
            </a:r>
          </a:p>
          <a:p>
            <a:endParaRPr lang="es-MX" sz="1400" dirty="0" smtClean="0">
              <a:latin typeface="Times New Roman" panose="02020603050405020304" pitchFamily="18" charset="0"/>
              <a:cs typeface="Times New Roman" panose="02020603050405020304" pitchFamily="18" charset="0"/>
            </a:endParaRPr>
          </a:p>
          <a:p>
            <a:r>
              <a:rPr lang="es-MX" sz="1400" dirty="0" smtClean="0">
                <a:latin typeface="Times New Roman" panose="02020603050405020304" pitchFamily="18" charset="0"/>
                <a:cs typeface="Times New Roman" panose="02020603050405020304" pitchFamily="18" charset="0"/>
              </a:rPr>
              <a:t>El informe de práctica es un documento analítico-reflexivo del proceso de intervención que realizó el estudiante en su periodo de práctica profesional, un proceso de mejora que el estudiante realiza al momento de atender alguno de los problemas de práctica o un proceso auto-reflexivo de los aprendizajes logrados en el transcurso de su formación inicial que les permitan resolver problemas o situaciones que se presentan en el aula de clase. </a:t>
            </a:r>
            <a:endParaRPr lang="es-MX" sz="1400" dirty="0">
              <a:latin typeface="Times New Roman" panose="02020603050405020304" pitchFamily="18" charset="0"/>
              <a:cs typeface="Times New Roman" panose="02020603050405020304" pitchFamily="18" charset="0"/>
            </a:endParaRPr>
          </a:p>
          <a:p>
            <a:endParaRPr lang="es-MX" sz="1400" dirty="0" smtClean="0">
              <a:latin typeface="Times New Roman" panose="02020603050405020304" pitchFamily="18" charset="0"/>
              <a:cs typeface="Times New Roman" panose="02020603050405020304" pitchFamily="18" charset="0"/>
            </a:endParaRPr>
          </a:p>
          <a:p>
            <a:r>
              <a:rPr lang="es-MX" sz="1400" dirty="0" smtClean="0">
                <a:latin typeface="Times New Roman" panose="02020603050405020304" pitchFamily="18" charset="0"/>
                <a:cs typeface="Times New Roman" panose="02020603050405020304" pitchFamily="18" charset="0"/>
              </a:rPr>
              <a:t>Las partes que lo conforman: </a:t>
            </a:r>
          </a:p>
          <a:p>
            <a:pPr marL="285750" indent="-285750">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Cubierta</a:t>
            </a:r>
          </a:p>
          <a:p>
            <a:pPr marL="285750" indent="-285750">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Índice</a:t>
            </a:r>
          </a:p>
          <a:p>
            <a:pPr marL="285750" indent="-285750">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Desarrollo</a:t>
            </a:r>
          </a:p>
          <a:p>
            <a:pPr marL="285750" indent="-285750">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Conclusiones</a:t>
            </a:r>
          </a:p>
          <a:p>
            <a:pPr marL="285750" indent="-285750">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Referencias bibliográficas</a:t>
            </a:r>
          </a:p>
          <a:p>
            <a:pPr marL="285750" indent="-285750">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Anexos</a:t>
            </a:r>
          </a:p>
        </p:txBody>
      </p:sp>
    </p:spTree>
    <p:extLst>
      <p:ext uri="{BB962C8B-B14F-4D97-AF65-F5344CB8AC3E}">
        <p14:creationId xmlns:p14="http://schemas.microsoft.com/office/powerpoint/2010/main" val="1816745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395786" y="354841"/>
            <a:ext cx="8420668" cy="6047809"/>
          </a:xfrm>
          <a:prstGeom prst="rect">
            <a:avLst/>
          </a:prstGeom>
          <a:noFill/>
        </p:spPr>
        <p:txBody>
          <a:bodyPr wrap="square" rtlCol="0">
            <a:spAutoFit/>
          </a:bodyPr>
          <a:lstStyle/>
          <a:p>
            <a:r>
              <a:rPr lang="es-MX" sz="1600" b="1" dirty="0" smtClean="0">
                <a:latin typeface="Times New Roman" panose="02020603050405020304" pitchFamily="18" charset="0"/>
                <a:cs typeface="Times New Roman" panose="02020603050405020304" pitchFamily="18" charset="0"/>
              </a:rPr>
              <a:t>Conclusión</a:t>
            </a:r>
          </a:p>
          <a:p>
            <a:endParaRPr lang="es-MX" sz="1400" dirty="0" smtClean="0">
              <a:latin typeface="Times New Roman" panose="02020603050405020304" pitchFamily="18" charset="0"/>
              <a:cs typeface="Times New Roman" panose="02020603050405020304" pitchFamily="18" charset="0"/>
            </a:endParaRPr>
          </a:p>
          <a:p>
            <a:pPr>
              <a:lnSpc>
                <a:spcPct val="150000"/>
              </a:lnSpc>
            </a:pPr>
            <a:r>
              <a:rPr lang="es-MX" sz="1400" dirty="0" smtClean="0">
                <a:latin typeface="Times New Roman" panose="02020603050405020304" pitchFamily="18" charset="0"/>
                <a:cs typeface="Times New Roman" panose="02020603050405020304" pitchFamily="18" charset="0"/>
              </a:rPr>
              <a:t>Realizar este tipo de documentos durante nuestra formación profesional como docentes nos permite reconocer, conocer y apropiar distintas técnicas de redacción. En el caso del informe de práctica es necesario considerar cada una de las partes que los conforman, como lo es: </a:t>
            </a:r>
          </a:p>
          <a:p>
            <a:pPr marL="285750" indent="-285750">
              <a:lnSpc>
                <a:spcPct val="150000"/>
              </a:lnSpc>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La cubierta en el que se plasma los datos específicos de la institución, del estudiante, fecha entre otros aspectos, considerados generales en cada uno de los documentos</a:t>
            </a:r>
          </a:p>
          <a:p>
            <a:pPr marL="285750" indent="-285750">
              <a:lnSpc>
                <a:spcPct val="150000"/>
              </a:lnSpc>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El índice, describiendo el contenido del informe.</a:t>
            </a:r>
          </a:p>
          <a:p>
            <a:pPr marL="285750" indent="-285750">
              <a:lnSpc>
                <a:spcPct val="150000"/>
              </a:lnSpc>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Desarrollo: Descripción, análisis, descripción, seguimiento y evaluación del proceso de la aplicación de proyecto.</a:t>
            </a:r>
          </a:p>
          <a:p>
            <a:pPr marL="285750" indent="-285750">
              <a:lnSpc>
                <a:spcPct val="150000"/>
              </a:lnSpc>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Conclusiones, siendo un análisis de reflexión del plan de acción que permite identificar aspectos de mejora así como algunos otros que requieren mayor o menor énfasis.</a:t>
            </a:r>
          </a:p>
          <a:p>
            <a:pPr marL="285750" indent="-285750">
              <a:lnSpc>
                <a:spcPct val="150000"/>
              </a:lnSpc>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Referencias, refiriéndose a las fuentes que se utilizan como fuentes de consulta.</a:t>
            </a:r>
          </a:p>
          <a:p>
            <a:pPr marL="285750" indent="-285750">
              <a:lnSpc>
                <a:spcPct val="150000"/>
              </a:lnSpc>
              <a:buFont typeface="Arial" panose="020B0604020202020204" pitchFamily="34" charset="0"/>
              <a:buChar char="•"/>
            </a:pPr>
            <a:r>
              <a:rPr lang="es-MX" sz="1400" dirty="0" smtClean="0">
                <a:latin typeface="Times New Roman" panose="02020603050405020304" pitchFamily="18" charset="0"/>
                <a:cs typeface="Times New Roman" panose="02020603050405020304" pitchFamily="18" charset="0"/>
              </a:rPr>
              <a:t>Anexos, apartado en el que se incluye todo material alusivo que se utilizó durante el desarrollo del trabajo.</a:t>
            </a:r>
          </a:p>
          <a:p>
            <a:pPr>
              <a:lnSpc>
                <a:spcPct val="150000"/>
              </a:lnSpc>
            </a:pPr>
            <a:endParaRPr lang="es-MX" sz="1400" dirty="0">
              <a:latin typeface="Times New Roman" panose="02020603050405020304" pitchFamily="18" charset="0"/>
              <a:cs typeface="Times New Roman" panose="02020603050405020304" pitchFamily="18" charset="0"/>
            </a:endParaRPr>
          </a:p>
          <a:p>
            <a:pPr>
              <a:lnSpc>
                <a:spcPct val="150000"/>
              </a:lnSpc>
            </a:pPr>
            <a:r>
              <a:rPr lang="es-MX" sz="1400" dirty="0" smtClean="0">
                <a:latin typeface="Times New Roman" panose="02020603050405020304" pitchFamily="18" charset="0"/>
                <a:cs typeface="Times New Roman" panose="02020603050405020304" pitchFamily="18" charset="0"/>
              </a:rPr>
              <a:t>Permitiéndonos así mismo identificar las consideraciones que conforman cada uno de los apartados identificados para la realización de un informe. La realización de este informe me permitió analizar cada una de las etapas bajo las que se realizó el proyecto, así como la mejora en cada una para propiciar aprendizajes significativos en los alumnos. </a:t>
            </a:r>
          </a:p>
        </p:txBody>
      </p:sp>
    </p:spTree>
    <p:extLst>
      <p:ext uri="{BB962C8B-B14F-4D97-AF65-F5344CB8AC3E}">
        <p14:creationId xmlns:p14="http://schemas.microsoft.com/office/powerpoint/2010/main" val="3682536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23332" y="553812"/>
            <a:ext cx="8420668" cy="1846659"/>
          </a:xfrm>
          <a:prstGeom prst="rect">
            <a:avLst/>
          </a:prstGeom>
          <a:noFill/>
        </p:spPr>
        <p:txBody>
          <a:bodyPr wrap="square" rtlCol="0">
            <a:spAutoFit/>
          </a:bodyPr>
          <a:lstStyle/>
          <a:p>
            <a:r>
              <a:rPr lang="es-MX" sz="1600" b="1" dirty="0" smtClean="0">
                <a:latin typeface="Times New Roman" panose="02020603050405020304" pitchFamily="18" charset="0"/>
                <a:cs typeface="Times New Roman" panose="02020603050405020304" pitchFamily="18" charset="0"/>
              </a:rPr>
              <a:t>Bibliografía</a:t>
            </a:r>
          </a:p>
          <a:p>
            <a:endParaRPr lang="es-MX" sz="1400" dirty="0" smtClean="0">
              <a:latin typeface="Times New Roman" panose="02020603050405020304" pitchFamily="18" charset="0"/>
              <a:cs typeface="Times New Roman" panose="02020603050405020304" pitchFamily="18" charset="0"/>
            </a:endParaRPr>
          </a:p>
          <a:p>
            <a:pPr>
              <a:lnSpc>
                <a:spcPct val="150000"/>
              </a:lnSpc>
            </a:pPr>
            <a:r>
              <a:rPr lang="es-MX" sz="1400" dirty="0" smtClean="0">
                <a:latin typeface="Times New Roman" panose="02020603050405020304" pitchFamily="18" charset="0"/>
                <a:cs typeface="Times New Roman" panose="02020603050405020304" pitchFamily="18" charset="0"/>
              </a:rPr>
              <a:t>http://www.universidadlasallebenavente.edu.mx/investigacion-y-desarrollo/03_Estructura_del_Informe_de_Practicas_Profesionales.pdf</a:t>
            </a:r>
          </a:p>
          <a:p>
            <a:pPr>
              <a:lnSpc>
                <a:spcPct val="150000"/>
              </a:lnSpc>
            </a:pPr>
            <a:endParaRPr lang="es-MX" sz="1400" dirty="0">
              <a:latin typeface="Times New Roman" panose="02020603050405020304" pitchFamily="18" charset="0"/>
              <a:cs typeface="Times New Roman" panose="02020603050405020304" pitchFamily="18" charset="0"/>
            </a:endParaRPr>
          </a:p>
          <a:p>
            <a:pPr>
              <a:lnSpc>
                <a:spcPct val="150000"/>
              </a:lnSpc>
            </a:pPr>
            <a:r>
              <a:rPr lang="es-MX" sz="1400" dirty="0" smtClean="0">
                <a:latin typeface="Times New Roman" panose="02020603050405020304" pitchFamily="18" charset="0"/>
                <a:cs typeface="Times New Roman" panose="02020603050405020304" pitchFamily="18" charset="0"/>
              </a:rPr>
              <a:t>ftp://www.ece.buap.mx/pub/Auto_de_pros/guia_reportes.pdf </a:t>
            </a:r>
            <a:endParaRPr lang="es-MX"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560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86603" y="329222"/>
            <a:ext cx="8577977" cy="5755422"/>
          </a:xfrm>
          <a:prstGeom prst="rect">
            <a:avLst/>
          </a:prstGeom>
          <a:noFill/>
        </p:spPr>
        <p:txBody>
          <a:bodyPr wrap="square" rtlCol="0">
            <a:spAutoFit/>
          </a:bodyPr>
          <a:lstStyle/>
          <a:p>
            <a:r>
              <a:rPr lang="es-MX" sz="1600" b="1" dirty="0" smtClean="0">
                <a:latin typeface="Times New Roman" panose="02020603050405020304" pitchFamily="18" charset="0"/>
                <a:cs typeface="Times New Roman" panose="02020603050405020304" pitchFamily="18" charset="0"/>
              </a:rPr>
              <a:t>Análisis </a:t>
            </a:r>
          </a:p>
          <a:p>
            <a:endParaRPr lang="es-MX" sz="1600" b="1" dirty="0">
              <a:latin typeface="Times New Roman" panose="02020603050405020304" pitchFamily="18" charset="0"/>
              <a:cs typeface="Times New Roman" panose="02020603050405020304" pitchFamily="18" charset="0"/>
            </a:endParaRPr>
          </a:p>
          <a:p>
            <a:pPr>
              <a:lnSpc>
                <a:spcPct val="150000"/>
              </a:lnSpc>
            </a:pPr>
            <a:r>
              <a:rPr lang="es-MX" sz="1600" dirty="0" smtClean="0">
                <a:latin typeface="Times New Roman" panose="02020603050405020304" pitchFamily="18" charset="0"/>
                <a:cs typeface="Times New Roman" panose="02020603050405020304" pitchFamily="18" charset="0"/>
              </a:rPr>
              <a:t>El abordar los distintos tipos de documentos durante el curso nos permitió desarrollar la competencia de ¨Utiliza recursos de la investigación educativa para enriquecer la práctica docente expresando su interés por la ciencia y la propia investigación¨ a través del aspecto en el que se elaboran documentos de difusión y divulgación para socializar la información producto de sus indagaciones, debido a que el conocer los distintos documentos nos dimos a la tarea de investigar un poco más acerca de lo que conlleva cada uno, con el interés de compartir de manera formal algún informe, ensayo, monografía, entre otros. </a:t>
            </a:r>
          </a:p>
          <a:p>
            <a:pPr>
              <a:lnSpc>
                <a:spcPct val="150000"/>
              </a:lnSpc>
            </a:pPr>
            <a:r>
              <a:rPr lang="es-MX" sz="1600" dirty="0" smtClean="0">
                <a:latin typeface="Times New Roman" panose="02020603050405020304" pitchFamily="18" charset="0"/>
                <a:cs typeface="Times New Roman" panose="02020603050405020304" pitchFamily="18" charset="0"/>
              </a:rPr>
              <a:t>Por otro lado profundizar en cada uno de los documentos nos facilitó la elaboración de análisis de nuestras intervenciones docentes, desarrollando así la competencia ¨Diseña planeaciones didácticas, aplicando sus conocimientos pedagógicos y disciplinares para responder a las necesidades del contexto en el marco del plan y programas de estudio de la educación básica¨ a través de la elaboración de proyectos que articularan diversos campos disciplinares que permitieran desarrollar un conocimiento integrado, debido a que al realizar cualquier tipo de documento tenemos que articular todos nuestros conocimientos ya que es necesario fundamentar cada uno de los rubros a trabajar.</a:t>
            </a:r>
          </a:p>
        </p:txBody>
      </p:sp>
    </p:spTree>
    <p:extLst>
      <p:ext uri="{BB962C8B-B14F-4D97-AF65-F5344CB8AC3E}">
        <p14:creationId xmlns:p14="http://schemas.microsoft.com/office/powerpoint/2010/main" val="445154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71538" y="450761"/>
            <a:ext cx="8585860" cy="383823"/>
          </a:xfrm>
          <a:prstGeom prst="rect">
            <a:avLst/>
          </a:prstGeom>
        </p:spPr>
        <p:txBody>
          <a:bodyPr wrap="square">
            <a:spAutoFit/>
          </a:bodyPr>
          <a:lstStyle/>
          <a:p>
            <a:pPr algn="ctr">
              <a:lnSpc>
                <a:spcPct val="115000"/>
              </a:lnSpc>
              <a:spcAft>
                <a:spcPts val="1000"/>
              </a:spcAft>
            </a:pPr>
            <a:r>
              <a:rPr lang="es-MX" dirty="0" smtClean="0">
                <a:latin typeface="Arial" panose="020B0604020202020204" pitchFamily="34" charset="0"/>
                <a:ea typeface="Calibri" panose="020F0502020204030204" pitchFamily="34" charset="0"/>
                <a:cs typeface="Arial" panose="020B0604020202020204" pitchFamily="34" charset="0"/>
              </a:rPr>
              <a:t>RUBRICA : Presentación </a:t>
            </a:r>
            <a:r>
              <a:rPr lang="es-MX" dirty="0">
                <a:latin typeface="Arial" panose="020B0604020202020204" pitchFamily="34" charset="0"/>
                <a:ea typeface="Calibri" panose="020F0502020204030204" pitchFamily="34" charset="0"/>
                <a:cs typeface="Arial" panose="020B0604020202020204" pitchFamily="34" charset="0"/>
              </a:rPr>
              <a:t>de </a:t>
            </a:r>
            <a:r>
              <a:rPr lang="es-MX" dirty="0" err="1">
                <a:latin typeface="Arial" panose="020B0604020202020204" pitchFamily="34" charset="0"/>
                <a:ea typeface="Calibri" panose="020F0502020204030204" pitchFamily="34" charset="0"/>
                <a:cs typeface="Arial" panose="020B0604020202020204" pitchFamily="34" charset="0"/>
              </a:rPr>
              <a:t>power</a:t>
            </a:r>
            <a:r>
              <a:rPr lang="es-MX" dirty="0">
                <a:latin typeface="Arial" panose="020B0604020202020204" pitchFamily="34" charset="0"/>
                <a:ea typeface="Calibri" panose="020F0502020204030204" pitchFamily="34" charset="0"/>
                <a:cs typeface="Arial" panose="020B0604020202020204" pitchFamily="34" charset="0"/>
              </a:rPr>
              <a:t> </a:t>
            </a:r>
            <a:r>
              <a:rPr lang="es-MX" dirty="0" err="1">
                <a:latin typeface="Arial" panose="020B0604020202020204" pitchFamily="34" charset="0"/>
                <a:ea typeface="Calibri" panose="020F0502020204030204" pitchFamily="34" charset="0"/>
                <a:cs typeface="Arial" panose="020B0604020202020204" pitchFamily="34" charset="0"/>
              </a:rPr>
              <a:t>point</a:t>
            </a:r>
            <a:r>
              <a:rPr lang="es-MX" dirty="0">
                <a:latin typeface="Arial" panose="020B0604020202020204" pitchFamily="34" charset="0"/>
                <a:ea typeface="Calibri" panose="020F0502020204030204" pitchFamily="34" charset="0"/>
                <a:cs typeface="Arial" panose="020B0604020202020204" pitchFamily="34" charset="0"/>
              </a:rPr>
              <a:t> </a:t>
            </a:r>
          </a:p>
        </p:txBody>
      </p:sp>
      <p:sp>
        <p:nvSpPr>
          <p:cNvPr id="5" name="Rectángulo 4"/>
          <p:cNvSpPr/>
          <p:nvPr/>
        </p:nvSpPr>
        <p:spPr>
          <a:xfrm>
            <a:off x="271538" y="861643"/>
            <a:ext cx="8671939" cy="1107996"/>
          </a:xfrm>
          <a:prstGeom prst="rect">
            <a:avLst/>
          </a:prstGeom>
        </p:spPr>
        <p:txBody>
          <a:bodyPr wrap="square">
            <a:spAutoFit/>
          </a:bodyPr>
          <a:lstStyle/>
          <a:p>
            <a:pPr lvl="0" algn="ctr" eaLnBrk="0" fontAlgn="base" hangingPunct="0">
              <a:spcBef>
                <a:spcPct val="0"/>
              </a:spcBef>
              <a:spcAft>
                <a:spcPct val="0"/>
              </a:spcAft>
            </a:pPr>
            <a:r>
              <a:rPr lang="es-MX" altLang="es-MX" sz="1100" b="1" dirty="0" smtClean="0">
                <a:solidFill>
                  <a:srgbClr val="333333"/>
                </a:solidFill>
                <a:latin typeface="Arial" panose="020B0604020202020204" pitchFamily="34" charset="0"/>
                <a:ea typeface="Calibri" panose="020F0502020204030204" pitchFamily="34" charset="0"/>
                <a:cs typeface="Arial" panose="020B0604020202020204" pitchFamily="34" charset="0"/>
              </a:rPr>
              <a:t>Nombre </a:t>
            </a:r>
            <a:r>
              <a:rPr lang="es-MX" altLang="es-MX" sz="1100" b="1" dirty="0">
                <a:solidFill>
                  <a:srgbClr val="333333"/>
                </a:solidFill>
                <a:latin typeface="Arial" panose="020B0604020202020204" pitchFamily="34" charset="0"/>
                <a:ea typeface="Calibri" panose="020F0502020204030204" pitchFamily="34" charset="0"/>
                <a:cs typeface="Arial" panose="020B0604020202020204" pitchFamily="34" charset="0"/>
              </a:rPr>
              <a:t>del alumno ____________________________________________________</a:t>
            </a:r>
            <a:endParaRPr lang="es-MX" altLang="es-MX" sz="1100" dirty="0"/>
          </a:p>
          <a:p>
            <a:pPr lvl="0" algn="ctr" eaLnBrk="0" fontAlgn="base" hangingPunct="0">
              <a:spcBef>
                <a:spcPct val="0"/>
              </a:spcBef>
              <a:spcAft>
                <a:spcPct val="0"/>
              </a:spcAft>
            </a:pPr>
            <a:r>
              <a:rPr lang="es-ES" altLang="es-MX" sz="1100" dirty="0">
                <a:latin typeface="Calibri" panose="020F0502020204030204" pitchFamily="34" charset="0"/>
                <a:ea typeface="Calibri" panose="020F0502020204030204" pitchFamily="34" charset="0"/>
                <a:cs typeface="Times New Roman" panose="02020603050405020304" pitchFamily="18" charset="0"/>
              </a:rPr>
              <a:t>Curso:____________________________sección________ fecha ______________  grupo </a:t>
            </a:r>
            <a:r>
              <a:rPr lang="es-ES" altLang="es-MX" sz="1100" dirty="0" smtClean="0">
                <a:latin typeface="Calibri" panose="020F0502020204030204" pitchFamily="34" charset="0"/>
                <a:ea typeface="Calibri" panose="020F0502020204030204" pitchFamily="34" charset="0"/>
                <a:cs typeface="Times New Roman" panose="02020603050405020304" pitchFamily="18" charset="0"/>
              </a:rPr>
              <a:t>__________</a:t>
            </a:r>
          </a:p>
          <a:p>
            <a:pPr algn="ctr"/>
            <a:r>
              <a:rPr lang="es-MX" altLang="es-MX" sz="1100" dirty="0"/>
              <a:t>presentación en </a:t>
            </a:r>
            <a:r>
              <a:rPr lang="es-MX" altLang="es-MX" sz="1100" dirty="0" err="1"/>
              <a:t>power</a:t>
            </a:r>
            <a:r>
              <a:rPr lang="es-MX" altLang="es-MX" sz="1100" dirty="0"/>
              <a:t> </a:t>
            </a:r>
            <a:r>
              <a:rPr lang="es-MX" altLang="es-MX" sz="1100" dirty="0" err="1"/>
              <a:t>point</a:t>
            </a:r>
            <a:r>
              <a:rPr lang="es-MX" altLang="es-MX" sz="1100" dirty="0"/>
              <a:t> con reflexiones finales del curso donde maneje </a:t>
            </a:r>
            <a:r>
              <a:rPr lang="es-MX" altLang="es-MX" sz="1100" dirty="0" smtClean="0"/>
              <a:t>el análisis de sus producciones en referencia  a las de sus compañeras </a:t>
            </a:r>
            <a:endParaRPr lang="es-MX" altLang="es-MX" sz="1100" dirty="0"/>
          </a:p>
          <a:p>
            <a:pPr algn="ctr"/>
            <a:endParaRPr lang="es-MX" altLang="es-MX" sz="1100" b="1" dirty="0"/>
          </a:p>
          <a:p>
            <a:pPr lvl="0" algn="ctr" eaLnBrk="0" fontAlgn="base" hangingPunct="0">
              <a:spcBef>
                <a:spcPct val="0"/>
              </a:spcBef>
              <a:spcAft>
                <a:spcPct val="0"/>
              </a:spcAft>
            </a:pPr>
            <a:endParaRPr lang="es-ES" altLang="es-MX" sz="1100" dirty="0">
              <a:latin typeface="Calibri" panose="020F0502020204030204" pitchFamily="34" charset="0"/>
              <a:ea typeface="Calibri" panose="020F0502020204030204" pitchFamily="34" charset="0"/>
              <a:cs typeface="Times New Roman" panose="02020603050405020304" pitchFamily="18" charset="0"/>
            </a:endParaRPr>
          </a:p>
          <a:p>
            <a:pPr algn="ctr"/>
            <a:r>
              <a:rPr lang="es-MX" altLang="es-MX" sz="1100" b="1" dirty="0" smtClean="0"/>
              <a:t>PUNTAJE _________      CALIFICACION ____________</a:t>
            </a:r>
            <a:endParaRPr lang="es-MX" altLang="es-MX" sz="1100" b="1" dirty="0"/>
          </a:p>
        </p:txBody>
      </p:sp>
      <p:pic>
        <p:nvPicPr>
          <p:cNvPr id="6" name="Imagen 5" descr="https://html2-f.scribdassets.com/2gff8cmrwgosmif/images/1-eccb9b53d1.jpg"/>
          <p:cNvPicPr/>
          <p:nvPr/>
        </p:nvPicPr>
        <p:blipFill>
          <a:blip r:embed="rId2">
            <a:extLst>
              <a:ext uri="{28A0092B-C50C-407E-A947-70E740481C1C}">
                <a14:useLocalDpi xmlns:a14="http://schemas.microsoft.com/office/drawing/2010/main" val="0"/>
              </a:ext>
            </a:extLst>
          </a:blip>
          <a:srcRect/>
          <a:stretch>
            <a:fillRect/>
          </a:stretch>
        </p:blipFill>
        <p:spPr bwMode="auto">
          <a:xfrm>
            <a:off x="272956" y="2195856"/>
            <a:ext cx="8584442" cy="4423308"/>
          </a:xfrm>
          <a:prstGeom prst="rect">
            <a:avLst/>
          </a:prstGeom>
          <a:noFill/>
          <a:ln>
            <a:noFill/>
          </a:ln>
        </p:spPr>
      </p:pic>
    </p:spTree>
    <p:extLst>
      <p:ext uri="{BB962C8B-B14F-4D97-AF65-F5344CB8AC3E}">
        <p14:creationId xmlns:p14="http://schemas.microsoft.com/office/powerpoint/2010/main" val="2390639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TotalTime>
  <Words>824</Words>
  <Application>Microsoft Office PowerPoint</Application>
  <PresentationFormat>Presentación en pantalla (4:3)</PresentationFormat>
  <Paragraphs>65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Lorena Mares</dc:creator>
  <cp:lastModifiedBy>Lorena Mares</cp:lastModifiedBy>
  <cp:revision>16</cp:revision>
  <dcterms:created xsi:type="dcterms:W3CDTF">2018-06-08T15:10:50Z</dcterms:created>
  <dcterms:modified xsi:type="dcterms:W3CDTF">2018-06-12T13:40:09Z</dcterms:modified>
</cp:coreProperties>
</file>