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Rectángulo redondeado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0" name="19 Subtítulo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A843F2-6E41-45B1-B4CD-B898154EC824}" type="datetimeFigureOut">
              <a:rPr lang="es-MX" smtClean="0"/>
              <a:t>29/02/2016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DA0D51-393B-4CA3-9406-BBD49E13AD9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A843F2-6E41-45B1-B4CD-B898154EC824}" type="datetimeFigureOut">
              <a:rPr lang="es-MX" smtClean="0"/>
              <a:t>29/02/2016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DA0D51-393B-4CA3-9406-BBD49E13AD9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A843F2-6E41-45B1-B4CD-B898154EC824}" type="datetimeFigureOut">
              <a:rPr lang="es-MX" smtClean="0"/>
              <a:t>29/02/2016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DA0D51-393B-4CA3-9406-BBD49E13AD9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A843F2-6E41-45B1-B4CD-B898154EC824}" type="datetimeFigureOut">
              <a:rPr lang="es-MX" smtClean="0"/>
              <a:t>29/02/2016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DA0D51-393B-4CA3-9406-BBD49E13AD9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 redondeado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A843F2-6E41-45B1-B4CD-B898154EC824}" type="datetimeFigureOut">
              <a:rPr lang="es-MX" smtClean="0"/>
              <a:t>29/02/2016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DA0D51-393B-4CA3-9406-BBD49E13AD9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A843F2-6E41-45B1-B4CD-B898154EC824}" type="datetimeFigureOut">
              <a:rPr lang="es-MX" smtClean="0"/>
              <a:t>29/02/2016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DA0D51-393B-4CA3-9406-BBD49E13AD9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A843F2-6E41-45B1-B4CD-B898154EC824}" type="datetimeFigureOut">
              <a:rPr lang="es-MX" smtClean="0"/>
              <a:t>29/02/2016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DA0D51-393B-4CA3-9406-BBD49E13AD9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A843F2-6E41-45B1-B4CD-B898154EC824}" type="datetimeFigureOut">
              <a:rPr lang="es-MX" smtClean="0"/>
              <a:t>29/02/2016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DA0D51-393B-4CA3-9406-BBD49E13AD9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A843F2-6E41-45B1-B4CD-B898154EC824}" type="datetimeFigureOut">
              <a:rPr lang="es-MX" smtClean="0"/>
              <a:t>29/02/2016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DA0D51-393B-4CA3-9406-BBD49E13AD9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A843F2-6E41-45B1-B4CD-B898154EC824}" type="datetimeFigureOut">
              <a:rPr lang="es-MX" smtClean="0"/>
              <a:t>29/02/2016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DA0D51-393B-4CA3-9406-BBD49E13AD9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dondear rectángulo de esquina sencilla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A843F2-6E41-45B1-B4CD-B898154EC824}" type="datetimeFigureOut">
              <a:rPr lang="es-MX" smtClean="0"/>
              <a:t>29/02/2016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DA0D51-393B-4CA3-9406-BBD49E13AD98}" type="slidenum">
              <a:rPr lang="es-MX" smtClean="0"/>
              <a:t>‹Nº›</a:t>
            </a:fld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 redondeado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12 Marcador de título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FA843F2-6E41-45B1-B4CD-B898154EC824}" type="datetimeFigureOut">
              <a:rPr lang="es-MX" smtClean="0"/>
              <a:t>29/02/2016</a:t>
            </a:fld>
            <a:endParaRPr lang="es-MX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1DA0D51-393B-4CA3-9406-BBD49E13AD98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467544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MX" sz="3100" b="1" smtClean="0"/>
              <a:t>Herramientas digitales para la educación</a:t>
            </a:r>
            <a:endParaRPr lang="es-MX" sz="3100" b="1" dirty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323528" y="163934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3000" b="1" dirty="0" smtClean="0">
                <a:solidFill>
                  <a:schemeClr val="tx1"/>
                </a:solidFill>
              </a:rPr>
              <a:t>Características:</a:t>
            </a:r>
          </a:p>
          <a:p>
            <a:pPr algn="just"/>
            <a:r>
              <a:rPr lang="es-ES" sz="3000" dirty="0" smtClean="0">
                <a:solidFill>
                  <a:schemeClr val="tx1"/>
                </a:solidFill>
              </a:rPr>
              <a:t>Las herramientas digitales para la educación presentan distintas características, sin embargo, cuentan con una estructura común:</a:t>
            </a:r>
          </a:p>
          <a:p>
            <a:pPr lvl="1" algn="just"/>
            <a:r>
              <a:rPr lang="es-MX" dirty="0">
                <a:solidFill>
                  <a:schemeClr val="tx1"/>
                </a:solidFill>
              </a:rPr>
              <a:t>con el fin de desarrollar competencias y habilidades en los estudiantes para ser utilizadas en la educación, que además de ser un apoyo para el aprendizaje,  también da paso a la innovación de una búsqueda hacía mejores manejos sobre estos </a:t>
            </a:r>
            <a:r>
              <a:rPr lang="es-MX" dirty="0" smtClean="0">
                <a:solidFill>
                  <a:schemeClr val="tx1"/>
                </a:solidFill>
              </a:rPr>
              <a:t>materiales.</a:t>
            </a:r>
          </a:p>
          <a:p>
            <a:pPr lvl="1" algn="just"/>
            <a:r>
              <a:rPr lang="es-MX" dirty="0">
                <a:solidFill>
                  <a:schemeClr val="tx1"/>
                </a:solidFill>
              </a:rPr>
              <a:t>En educación para que el trabajo en clase sea más entretenido y provechoso. </a:t>
            </a:r>
            <a:endParaRPr lang="es-E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861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>
          <a:xfrm>
            <a:off x="467544" y="274638"/>
            <a:ext cx="8229600" cy="11430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MX" sz="3100" b="1" smtClean="0"/>
              <a:t>Clasificación de las herramientas</a:t>
            </a:r>
            <a:br>
              <a:rPr lang="es-MX" sz="3100" b="1" smtClean="0"/>
            </a:br>
            <a:r>
              <a:rPr lang="es-MX" sz="3100" b="1" smtClean="0"/>
              <a:t>digitales para la educación</a:t>
            </a:r>
            <a:endParaRPr lang="es-MX" sz="3100" b="1" dirty="0"/>
          </a:p>
        </p:txBody>
      </p:sp>
      <p:sp>
        <p:nvSpPr>
          <p:cNvPr id="3" name="Marcador de contenido 2"/>
          <p:cNvSpPr txBox="1">
            <a:spLocks/>
          </p:cNvSpPr>
          <p:nvPr/>
        </p:nvSpPr>
        <p:spPr>
          <a:xfrm>
            <a:off x="768424" y="1772816"/>
            <a:ext cx="7620000" cy="4800600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 smtClean="0"/>
              <a:t>Informativa		</a:t>
            </a:r>
          </a:p>
          <a:p>
            <a:r>
              <a:rPr lang="es-ES" dirty="0" smtClean="0"/>
              <a:t>Instructiva</a:t>
            </a:r>
          </a:p>
          <a:p>
            <a:r>
              <a:rPr lang="es-ES" dirty="0" smtClean="0"/>
              <a:t>Motivadora</a:t>
            </a:r>
          </a:p>
          <a:p>
            <a:r>
              <a:rPr lang="es-ES" dirty="0" smtClean="0"/>
              <a:t>Evaluadora</a:t>
            </a:r>
          </a:p>
          <a:p>
            <a:r>
              <a:rPr lang="es-ES" dirty="0" smtClean="0"/>
              <a:t>Investigadora</a:t>
            </a:r>
          </a:p>
          <a:p>
            <a:r>
              <a:rPr lang="es-ES" dirty="0" smtClean="0"/>
              <a:t>Expresiva</a:t>
            </a:r>
          </a:p>
          <a:p>
            <a:r>
              <a:rPr lang="es-ES" dirty="0" smtClean="0"/>
              <a:t>Metalingüística</a:t>
            </a:r>
          </a:p>
          <a:p>
            <a:r>
              <a:rPr lang="es-ES" dirty="0" smtClean="0"/>
              <a:t>Innovadora</a:t>
            </a:r>
          </a:p>
          <a:p>
            <a:r>
              <a:rPr lang="es-ES" dirty="0" smtClean="0"/>
              <a:t>Tutoriales</a:t>
            </a:r>
          </a:p>
          <a:p>
            <a:r>
              <a:rPr lang="es-ES" dirty="0" smtClean="0"/>
              <a:t>Juegos educativos</a:t>
            </a:r>
          </a:p>
          <a:p>
            <a:r>
              <a:rPr lang="es-ES" dirty="0" smtClean="0"/>
              <a:t>Sistemas expertos </a:t>
            </a:r>
          </a:p>
          <a:p>
            <a:r>
              <a:rPr lang="es-ES" dirty="0" smtClean="0"/>
              <a:t>Ejercitación y practica</a:t>
            </a:r>
            <a:endParaRPr lang="es-ES" dirty="0"/>
          </a:p>
        </p:txBody>
      </p:sp>
      <p:sp>
        <p:nvSpPr>
          <p:cNvPr id="4" name="AutoShape 2" descr="data:image/jpeg;base64,/9j/4AAQSkZJRgABAQAAAQABAAD/2wCEAAkGBxQSEhQUExQWFBQWGBkXFxcYFxgZHBcdHRcZGBcdHRgYHiggGB0mHBgcITEhJSkrLi4uGB80ODMsNygtLisBCgoKDg0OGxAQGywmICUsLywvLC8sLC84NS0sLywsLCwsNzQsLCwsLCwsLCwsLCwsLCwsLCwsLCwsLCwsLCwsLP/AABEIANQA7gMBIgACEQEDEQH/xAAcAAEAAgMBAQEAAAAAAAAAAAAABAUDBgcBAgj/xABHEAACAQIEAwQFCQUFBwUAAAABAgMAEQQFEiExQVEGEyJhMnGBkaEHFCMzQlJygrFTYpLB0SRzorLwFUNjwtLT4RY0VIOz/8QAGgEAAwEBAQEAAAAAAAAAAAAAAAECAwQFBv/EADERAAICAQMCBAUDAwUAAAAAAAABAhEDEiExBEEiMlFxBRNhkfAUgdEzobEVQ8Hh8f/aAAwDAQACEQMRAD8A6xSlKkoUpSgBSlKAFKUvQAr2qqbOV1FIVadxsQltK/ikPhX1bnyrz5lPL9bL3a/ch2PtlYXP5QtZ/MXEdxWT8XjY4heR1T8TAX9Q51DGchvqoppfMJoX+KTSKr4swwGHZhsrqSrMVdmuDY3dgSffUo9p4Gw808Td4IQdQsy72BA8Q4G434celJa5OrSG4yStmfv8U3CKKMfvyFj/AAotvjQQYs8ZoV/DCx+LSV5NipIRrmkjK6fEqqQ2o2ChbsdQvtuOlepniFmTS/eISGSw1Cyq1+NiLMOBPG3GlNRj5pMag2rQ+Y4j/wCUfZDH/OnzHEcsV74U/kRUDNO1KCJzDctpcoxW6FlQOQd73sR/oVZZdmqzMyqGOm/it4SQ2kgHrccDa43FPRG+/wB2So3f0MXcYscJoW/FCy/FXp84xS+lBHIP+HKQf4XUD/FVhLikU2ZgCd7c/Xbjbzr7jlDC6kEeVP5fo2FFX/txV+tjlh82Qlf449Sj2mp+ExkcovG6uOqsD+lZTUDF5PDIdRQB/voSjj86WNKpr6huT6VU/NsTF9XIJ1+5Ls3skUb/AJh7ayYbOEZgjhoZD9iQWv8AhYeF/YaayLh7BZZUpStBilKUAKUpQApSlAClKUAKUpQApSqzGY9mYxQAGQem53SL1/eboo9tqmUlFbiM+YZikVgbs7ejGouzeodPM7CoYwMs++IbQn7FGNvzuN39QsPXUvL8uWK5uXkb05G3ZvbyHQDYVNqNLl5vsHuY4IFRQqqFUcAAAB7BWZa+aCtEqGc/lyxZVt3kkbNdiVC7ki5JLA7nrVn2IyVUhmR11xyEqdZDawGkDA+w23q0zaHCYaJpplVY1tc2Y2uQo2HmayZbnOD7kNFNEsQvxYLYnc3DEEHe/tq29rZEYXLZB+zcLBVfXIqKVQO5OkEWPi9I7cCSSKwz5U4YlEUkm/eGVw58AUhjY34Wt5DmKj47t/gIuM4f8ALfEC3xqjk+VJHJXC4Sac+Q/kgY1jOUJc7nbDpc9cUvrsXUfZstIdYUIdaNoNg8RWyLpChg4sl31E+E8jYXOWYKKNn7pjuxLIHLKrE3Y6b2Uk7nzJrQ8y7T5uInm+bR4WJFLlpCAbAX2VmuT5aa5j2TzfTjVxFypEsbN4j4tcyiUkc/CTVxet8GeTE8UW3Jeyf4jt2IxGIjlYxJrOq0i8fSkazkA6iBGECkXHpDiLVjbN21q9iH73u2W1ta+EcL3J3Fjb7S9K2KbLC0veGVxYaQoC2AuCwBtfcgX3vtX3/s+PX3lrvxud7eqpcW5J3+xlapUSDXlemvKsQrDisKkilXUOp5MLj41mpSavkCnOGmw+8RM0f7Jz4x+CQ8fwt7xU3AZgkwJQm42ZSLMp6Mp3FS6gY/LRIQ6kxyr6Mi8fUw4OvkfhWelx8v2/gXBPpVdgcwJbupl0S2uLejIPvITx8wdx8asauMlJbAKUpVDFKUoAUpSgBSlVmZ4tiwhiP0ri5b9knAufPkBzPqqZSUVYj5xmJeVzDCdNvrZB9i/wBlern4celTsHhEiQIgso+J5kk7knqaYLCLEgRBYD3kniSeZJ3JrPUxjvqfIJClKVoMUpSgDnXyt9oofm0mEDEzXjYqFNgAQ+7cL2F7Vy/sm2DZ3OLMwSwKLEQNRvuGv5dCOddH+VnsyjWxmo3ukbLyOzWPlyFq5jhMsTVbUVG/K5N/btQ3WOWo1VLJB47vubhHnOCiv81y2MlRq14hjIRuADZibbkc+dfOK7ZY1xpWURLpJ0woFtsbDYXHAc9r1VqyBt7u9rlnJN+W5Fh76+5UEpCMxRL/AGSFDW5HyNeU8zvd7HoNeG6t/Uoc7kklF5JGYniXfVz5C9+Fq+cvwCkW9FSLk7am8/IVllwCGZyp+gQgBr3BJA2vzsb+6ts7N5FHib/Txxou1zcnhcgAfzIrsl1CxwrFy+77HnxjHNO8rSrsjqT9qIsPhIJ8S4TvI1IABOptGqw/8mta7M9q5MbjdTusOHQHRHqA1kiw1H7R3v0Fq1Pt5iZZXiw9o3jwqqoRJVJfYEMV2O66eHC7daldmsbg8OGhx+GeAMQVeRXFieSsADbncXpN5MlaN6/NzRrFCO93+cHZK8rTMvwtxqy7HLIv7J2DD4bj2rWyZNPOyH5wgjcMRZTcEC29XDJJvTOLT/sYOKq0yfSlK3JFKUoAjY/BLKulvWpGzKeRU8jUbAYxlbuZrd5a6PwEoHEjow5r7RtVlUXMcEsyaTcEG6sOKMODA9RWcovzR5EyVSq/K8azao5LCaOwYDgwPouv7p+BuKsKqMlJWgFKUqhilKUARcyxghjLkE22VRxZjsqjzJ2rFlGCMaln3lkOqQ+fJR+6o2H/AJqNGO/xBb/d4c6V/elI8R/KDb1k9KuKyj4pau3b+RcilKVqMUpSgBSlKAImbZbHiYmimXUjDflboQeRHWuDZxlSYSdtEwlhNwr8G9RHP8S7Hy4V+hCtxY8CLVx7tb2DmTGRfNYmnjdb2a2lLMbhmOwFiCL7+uscupxpcM6ujjB5E5OqNRkx1luikrfTqYbXte1uthV52TSN1xTTDvtCxd2TcKGY2cW4G1+B42rcez/yWxr48U2vfUIkJCL5FuLfCq75WcwbCLh4cKY0h8YkhQJufCY9S2vYWP8APlWMOjlNOK2bO3q+uwxhphv9T5mmixeGMMrPh41dGTuoRoBAa4YJYEG4O/MXqO+HjecJh9Sx3WNZmckSkqLm2nwm54X9nCqTI+2U0boIlcqGDGKM21HobA7eyurzdrsKi3dSnM3Edgf4uPnS/RzWNRynDjnFzbxq2Q8XkGXYTu2miVpQQ4ezamZCpLE3sADbYm1Zc97WRpGv0SzLIGITWjalUXY2UMNIA51X9psyTGYfDYrDBpRDikuAtyV4OLC9xa1S8Hk2HR5ZIMHIHlUo22hQDxCh7BQb726CvSxRxRimcOaWeUnFvgjR9icBjYY50iOHaRdQMDlNJP7vomx56a2bI8ubDwrE0zzlS3jktqILEgG3GwNqj9j8skwuEjhlKlkuLg32vce2rk1M3vXYqC2VnlKUqCxSlKAFKUoArc4wreGWIfSx3IH31+0h9fLoQKl4LFLKiupurC4/ofMcKz1TwfQYgpwjnu6fuyDd1/MPF6w1ZPwyvsxcFxSlK1GKhZxjO6hZxu2yoOrMdKD3kVNqpxn0mKij+zGpmb1+hGPi5/LWeR1Hb2EyZleDEMSx8SBufvMd2Y+ZJJqVQUq0qVIBSlKYxSlKAFKV6KANe7R46XUqQTJEy2J1rqD34C/2bDc7cxVdlvayfWsc8SsGYIJYCGCljpUsvS/OwqHnGbxpiJUJWSzm9xuCd7XFibXt7Kmdnu7knj7pbW8T3a9goOgC/INbbzNdShOMPFFV6mNwk3UnZoee9mMc2JMSNjcTKpGueQ6IWuAfAPsgX+9yItW5ZB8lmGjUNibzy2uRqIQHyAsW9ZPsrbswzdY7hfE3wHrP8qrdOInBJJVf4R7uJpqU3HmkS4xu+TUMLhVSEOiygMgdlGEHdrsXOkmPSB4iL34Ab1hxGBaw9E6hcBYVN9r8VVeR5e+tpyzEsMPCLnT3MYtc2+rXlUH5o1hewAJIbck7m3HYcehvXO2pPy2N4+7Zm+THChO/YG+oRE8LX+k4dRYg7771sWZ5hIj6FCKoXWXe5Fr2PMAW23J5iqbKMkkWNJo5CTJHG1r6beEEAeq9uPKsedYiVo9LoWdSCPski4uOhBsD+UUliejw/Y0g4xaXYN2jd3jhEiBmlAMqDw6dtrG/i5dN161t5FaKcwh0MihdVityQthyuAC+xvwXnW25TmsU4Ijk1sgUP4WU7jjpcA2NjvXPiU1bm+TfJp4iTKVU5ZnizzPGqmyjUHvcEXsCdvDfiONwOVWxrSMlJWmRKLi6YpSlUIUpSgBUDOcIZIiF+sWzxno67r7+B8ian0qZK1TERsuxQljSQcHUNbp1HrB29lSaqcp+jlnh5BhKn4ZLlh7HDe8VbUsbuO4I9FVOT+KXEy/ek7tfwxqF/wA+urVmsCegvVX2ZX+yxHm4Mh9bsXP+aplvNL9w7lpSlK1GK8vUXM8xjgXVK1gdh1PqFcrxGZzMzfTYl2kckASyR2vwVEiYWA6b+2uzpuhyZ02tku5y5+rhhdPn0Ov0rlsWBxPdBTjcUr7HeVzY9GJOonfexA8tqwYrE4qLbvsQyDYOZZCDffdtt78jXRj+GObrWvsznl8SguFZ1m1R8yxXdRs/MCy35sdl9l+PleufZP2tmiPjJlU8mO48wx3raM5zFWXDyWBhdWbxbeIhQAfPSz/HpXP1PQ5enklPv3OjB1cMy8JUSZXgZtIkhs+m7yC4Yn7zFCCSTckm/CtcxGRxhicLiipDEKsvBiDbwuBcH8p9dbdaFt/FGTztrXy6GsK5Ch03lDQodQUEFQwN1uCL2BubX42qI5+px0o/Y3WHpp3r/sYuwbTtNJFiY940DBjvxawsRs4Njvva3u3w1pq4p0gaVG0s0ixg+SoWI/jZvdVI/bdwSNb3BIPhHEca5eq6tPK7W/0NMHT1jvV9zel7P4cAAR2AFgA72A5C2qvG7O4Y8Y/8cn/VWiy9u2VdTSuAOZVQKgy/KaBwmdj5KB+tYLqn2izT9On3R1mGIIqqosqgKB0AFgPdULPMB30LIPStdeVyDexPIG1j5GuVj5TnvuzKvsJ9xArbOxXa5cVKynEK3guqkhTe45GxJteqWZ6ktLB4fDdom4WWGGCN3sgYAABCxJ5jQosp2O1jbe9UGZZomvXAskd1dJC2nxobXAVODatNjxFzVr2hwqpiYwxtG7XAJ2tIQHAHC/e6Dfn3x6VOyzChroyqdHjQmyhTsCy2Fxy6VlmWWctKdI1xrGo6mrZi7CMAkiOhSbVqbULal4La44LbSRyPrraTWsPMoxcHdshdidQQfZZTqubnYWVvWK8wPaDFSY5sMcOBEmrXJcDa57tgCb7iw2B436V04MOmGldjmzZLndcmz0FUeb5uIZVLTRJFtq1SIDz1bHe9uFqrM4+UTCwwvJEWnKjYqjiO/BQ0umygnbnVNpdxwxzldRZuFqWrW+znbCPFYOPFMpjDsYyvpaWBItcAchepnaHDNLGpUqtt/GxUC4tv7+BoZJb0rBgYikaKzaiqgFupA3NZ6AKnHHRisO/Jw8J9o7xPih99W1VXaPaJX/ZyxP7O8UN/hY1bWrOO0mhETOH0wTN0jc+5TXuWJphiHREHuUVi7Qj+y4j+6k/yGpOE9BPwr+go/wBz9g7mWlKVoMoe1mRtikTQwDoTYNexB48OB241oeJgfAzoJ0IDK1nXxKPRudtwN7bgcTXUczjZopFUXYqQADa59fKudZ7ljBZXJaJ4orpGSrlySQbLcnYC9x8ap/F+o6esEV4X3YQ+G9LnbyZm17fn/BJjxSFQwYaW3U32IPAg8xULNs0iEEx1ggfRkgFgrMPCDpBt19lVa5nMcCcHMqyRtoWNlYKyWcMoOx1Aso86y5eMN3MmHxBljZnjkDRKpA0AhdiNr3N7/CvRz9TmwV8yKSfe7OLp/gkc2OWXE26dJcFj2VyEYyNZO/VRq0soU6tgDtqtxv0IrpuGw6oioo8KgKBx2At7a5/lHY6ZJ0lVo5YdSMkhJD6NmF1CgA8eFdFFcWfrsvUzanwuC+mwRxLin3NWzXL43xARF7v0QSnh3O5JA2Ox5g8K+sT2akBsjo4PNwQR69Is3+GpGD8WLY9C/wALir+rnkcKS9DWMVK2zVe0OCXD4SGNTcCXj1JWRifeTWl4XDBzK5vpQ3NuLFm0oo8yfXsDW+9uPqYv74f/AJyVomWY7uy4OwLq4Nr2ZHLISOa7kEeflXjZXed36HTk/ox92S2y7Y6kRRrEWzFiHIJCsDcHhvbh8K53n2CRpfolVNN9RGwYm3IdP510J8dZSBoHjaQEFiSzCxO4A2HC9reZrVsvyZsTNKAQqq3iJ8ybWHsqounsT08FKW5rMmAkkFkUmwubC9h7K3H5Oez+ElI76FZHXRq13YEmWNbhTtYhiLVt+U5dHh00oOPpMeLVrnZ7L3nxWITDlU0yRybkgaY8TG7DYeVaam2tzrljUYtnVM5yOLEhBJqAS9tB0mxFiL9NgdugqgzXIGVQ7zvJvYgAIOG3C55da3C9Qs6W8L+Vj7iK7IJalZwybS2PjJMFEsatHGqll3IG5PO7Hc7jnXC+0efNLmbzSQSKnoPEJHQnSugAsoBtcBuHlXbsnxITDMx4JqP8/Zx41zf5T8vRZ1xKygPIbPECW3UBNSsAOVrqaWSoN/uXiuTSXNoqEzHTvBhsNBbg3d94/r1TXb4CqDPcwxGJZY5ZJnF9WhiyrbkdOwt+UVNyuNp5VjjRn1MuqwJsuoKxsPQsAT4rcPOtpiyKGfUVWYMj+JwC7yqqv4LAgJuVOy23N68+OWSnbXPHuej1eOUYqP39TJ2MzsZfl0xZNf0yiOPYamZQGt+6AB7jVqsrYzCIcaZodUvfrIqXjUAFQhC3KrYm+qxub3rPF2XbEwB8aZD3OrTFZB4VtdWLKdjpt4fWKm5Nk0bhzhZJsGVb0Ype8iNxf6qUFRx3AArXHkm2rlUvb/JyThFRemOxseUrGIUWJxIiqFDAg3sLcRzqZUPKMG8UemRkZyxJZIxGGudiVBI1Wtc87VNNdKvuc5WdpV/smI/u2PuF/wCVWMTXAPUA1B7R/wDtMR/dSf5DU3Degv4R+lZr+o/b+RdzFmceqGVfvI496kViyeXXBC33o0P+EVNqp7Mm2HVP2ZeL+B2UfACm/OvYO5a0pXhNaDPsGtK+UHVGO8RBI0tolUelcq29+Y29daRnPaXNJ8RKYfnMEPeLHCohYWXVYyNdbnwqSb/fHSpudQTzBVc4iQG7WZHPAeHiLcaX6SHUOMZp1ZD6qPTyt+hQYuHvnaVMPKilvDEpeRFYEB97WALX6WvV/BglYF8OY45mjYKBfQeYDh9RHHipHKsmR4IwqY5BiBwZLRvbfdr2G3M1U4nCYkmVo++B1eD6KQbX4ejaunquky9S4zjO43x9C5/FfH8qEdKXdd+Ofr7m6/JvA+GWZZyBrKabPrGwOo+VyR7q31TX5+zc5lGUMQxShhyjdt+f2Senurafk6zzGT95hcYZkVQZu8MbI7JwMYbSNNzc34kBgOozyp6uU/YmKSRumFmVMYwZlFy/Egcd+dbJVD2dxeFkjTSkcZfUVQ21MATZvELtcb3348ayYnQNTYdgrKNTIo4gEgnRwbcH122INRlyeJJ8/wABBeG+zI3bv6hP70f5Hrn+Cw+prsCEF2Y/ugk8fPYe2t9zSBswhCowRkcFxxHo+EgkbqQbj124giqluxc+gxiRbMQWba9huFta1ieNcGTFN5dSW1HVcJY1GT3TNWCH7pHO2+1UvZ/EyJj9CcHZlcHhYXN/Ig8PX51vmP7JyQxvK8vhRSx2HAeytOw2lbmw1MbseprlnlnhfjRzZeoxdM7g22zac9MqYeZkGllQkHj7h1tVf8iw+nlP/C5/jT+lV5xPUkjoSSPcTVv2Lxyw4wHgJh3bes7qfeLe0U8fWKU0mqI/1SOR6WqT/wAnU6h50bQP6gPeRWjY3tNiWlljBYtGz3hhS10VtJJfd78D4fdUOftjge5ZjCz4gbBZi0oB5nU5NgOmx2r6GPTTVMwfV490bOufRYbCSNrR5NysQddbHYAAXvWCLKmzEMMTEqYa0ckKqbTRkgFkc2BQ7G48xwtWiZtgpooIMTMNIncjTaxVSAQT0uNXh5C3s6TnkhxGXNoK988SuoLAXcANbiOJFuNPqYKCbVSv82L6TPkk6rS1xuazFj8Qe/wWFy6KJNLrI7O+lQQQ2twg1SW+6zceJrB8nfZdocRGzzyErHrQKRpYGwKsNz9oG1bn2ZnCYWJZ3RZSC0i95qALEki7Ox52te3SpODGEiJMfcoSLXDLw4248K4ZSk3HRSXf8/8ADtWmpfMty7OylzDtcsTvrRgV2Cgkktd/C4IsvhUNcXvrHGrrC5tGsKyytHGGJsVYMpF7A6htwtfjbhesOXwYaEkiRWNgoLMhIAJIFwATuTubnzrFnGXYbElC0oXQCAFdQN7E3Hsold2iMaXE2ZnwWqdZxINGxW7dRbhzuDtvtfarmtSzbs0ZYYosPPpCBlJ1X8LMGJsAQWBG1+FbVDHpULubAC54mwtv51SSSsUnvXYru07f2SbqU0j1sQo/WrJFtt02qr7QbrFH+0mjHsVu8b4IatL1C87/AGJ7ntVOXeDEYiPkxWZfzLpb/EhP5qtaqM2PdywTcgxhf8MltJ9jhf4jSybVL0BlvSlK1GeEV7SlACvRXlKAPoGqHtDBYs5LCKSJoJmUXaMG5SQeSlmB2+0DyNXlQ84lnWInDoryXAszaQBzP71ulxfrQHOxrD9npjNDMsiTxJYxhTpACxaUAA8JGq7cedZcA8kOIkMn0Uem92W5dIjo0gnZbsxbqdQqxyLC4iMKmhIowxeQltbyFiS2yhVjuT57bWr67Q4F38YNwOW50+YUnT8Kw/TqeVTvcrqJvKoKXEfQrex7N84boIF1jpeV2iHr0mQ+oitvvVL2emiVdCjS5N2JJJkPNix3J/pttVzXQ4uOzJ1KW6I2a4FcRDJCxIV10kjiOh99c2xXye4tT9G8Ug5Ekof0NdTArFLikTZnVfWwH6msMmCGTzGOXBDJ5jla9gscePcj/wCwn/lq9yL5P2R0knlB0sGCILC4NxcnzrfDXxNMEF2IAqI9HiT2RnHpMUXdHMsyf5rn8bnZZTY+p0t/nPwrasyyPATSrPMiGVSG8N7G3AMF2frvzFVmdZSuPxKSAFWQAAi2wDFgxuDaxNbBD2agAGvXIeeuRyD+QHT8K9LK2lH1ovHHd+lmt/KHLFiMMYUbxh1ZA3rsbAXY+FjyrYOxWv5nGJVKsNQswI21EjY8t6tcJgYohaONIx+6oX9BWcmsXPwaTRQSlqPnQOg9wpoX7o9wr2lQWeaF+6PcKaB0HuFe0oAUvSlICqn8eMjXlDG0h/E50J8A9WtVOQePvZ/2z3X8CeCP32Lfmq2rPHutXqJCo+PwoljeNuDgg+XQ+scakUrRq1TGV+SYoyR+P6xCY5B+8uxPqOzDyNWFU+L+gnEvCOW0cvRW4Rv/AMpPmvSrioxvbS+UJClKVoMUpSgBSlKAPb15SlAFVmGTB7tH4W6cj/SqvG5picLG7FO80qSA297dGFbVXpUEEHcEWI61osrqnuQ490c/+dS4lA5mklv/ALuH6NBtfcqb8PvNUHEdn1kjY93EBsL31NvexDHY+sMas48OYnaEukaQstmb7IB1IyjhupAO43U1NhxKapDAjzI172Xu49zcapGIU26hSdtyaXzmuFRnHG5N6rI+Q5xOkfcse8dLLqKm/DY28xy6q3GrSLLZpjqlJUefH2LyquwWFkEhlUICANMcIZhcNqF3sF4Fh+etzJohlcVtz6m0oJmDDYdY1sot+p9dZb0pUN2ApSlAxSlKAFKUoAVV5/MdAiQ2kmPdr5C13b2KD7SKsybVU5UO+kbEn0SNEP4L+J/zke4CssjvwruJ+hZwRBFVVFlUAAdABYVkpStEqGKUpTAx4iBXVkYXVgQR1BquymdkY4eU3dBdGP8AvI+APmw4N7Dzq1qFmmB71QVOmRDqjf7p8+qkbEdKznF+ZciJtKhZZju8BDDRKm0idD1HVTxBqbVRkpK0ApSlUMUpSgDw0vVH2uz8YKESkA/SIpBvuCfFa3MKCd9q+37Q4d18EiyBrr4GB5b7jhxHvFU4tR1PgSdvSuSTkedQ4tXaJrhHKNw4g7bgkEEWI34GpuKl0I7AXKqSBwuQLge07Vxvs9lvzecfWgI2sbgajfTvYdATcda6E2IkkgDbghfEL+lYb8P0pTcdXh4HGL0+LkoMRl+KmlL4vQqhQBJGFbSLlrkkg+EEi4U8fWa2Hs980aP6F++CnfWzEgnmVfhe3EjlVeMcrqVaxVgQR1BFjWs9k8IY2M5ZkUg6Uv6Sn0S3UW4D211qWPLik5PS1VJd/wDs5mp48kYrdP8AsdDyDM3klxUb6SInXQVI3Vl1BSORXgePXnVw52v0rnvZhCcVipYn8BZA/wCO2pwPZp9Vz0rB2yxjS8DIpjJ0hW03BCggkC++548rWrmy0pbfQ3xptG85Pm8WKQyQtqQMy325G19jwPEeRFTq0L5OY0wcDRksDJISNQA4IBy/CeNXsfamJ8WmGjZH1Rs5ZXBsQdlGm4vYMTe3AUaVKT0cIVuKWrk2GlemvKgsUpSgBSlV+Z44raOMBpn9EHgo5u3RR8TtUykoq2IwZm5mf5svCwMzD7Kngl/vN8BfqKtY0CgACwGwHQcqjZdghCmkEsSdTseLseLH/W21S6mEX5nyCFKUrQYpSlAClKUAQMxwBYiSM6Jl9FuTDmrjmp+HEV9ZdmAkurDRIvpxniOhB+0p5EVNqFmGXCWxBKSL6Ei8V/qp5qdjWbi07iIm0qqw+ZlGEeIARybK4+rk9RPot+6fZerWqjJS4CxXoryvRVDNA+U9keII+ofSrYg20/ZvfpvWt5GrIpZtHpMqMCpO5sOZu1+J862zt+veQyx2F2vY9CLW/r+WufdmsOyvJHKLnUCpANr7E2W9r3P6VTlF4tPdMIxanfZnUMNh2G+jc8baResOZysCigGPVfxAi5sL6bjmfPoajR50YsO0kzFFj8J28RN9K7nrtvbnWo47tq7zYcJEjxyaRKr6nKEykMVa4t4NJ2G1JYpOGtLYbyRU9D5PM6xj4dzpVmToN9Pv41Bw2dySEIqOo4XItYVvcWViS7K50XsAbNw4klhf2X/oMc+ViMqWcBSbEhVBG2x3B5/rWRp3MOTQCERog8LEgoSTc2LF9+d+N+tX08BYfVi3S4/Q1z3I+2gGIZJoAsQYoJQza9nsDqJ9G1yVFq6HiMZojEiuHQgMCeYIuLMP6GtZQmoqUlyZKcW9K7Gt5uLsV7u5QA2GxFw291Pqqh7FYcLjBJJqEiI10HoKWJAte5GxIte3vrH2pxTKrShmE7hBx47qpBHIbnhwqy+TnDCNWaVfGxtxDWAPg9nhY08bSg23u9q/n6Dmm5JLtvZ1g15X0a+akQpQmqiXMWmJTDWNtmmO6J+H9o3kNhzPKolNREZ8wzDSRHGNczC4Xko+85+yvxPAV95dgO7uzHXI+7uefQAfZUchX1gMAsIOm5Zjd3bdnPUn+XAVLpRi29UgFKUrQYpSlAClKUAKUpQApSlAGPEQK6lXUMp4gi4NVYws2H+pPfR/snbxL+CQ8R5N7xVxSolBPfuKiDgs1jlOkErIOMbjS4/KeI8xcVYLUTG4COYWkQNbgea+YYbqfVUNcHiIvqZRIv3Jrm3kJV8Q9oapuUedw3PnMcuEha/M8eh5VWJkoO/Tbkv6b/GrB82Kk9/DJF+8B3ifxR3I9oFZ8NjIpR9E6Pv9kgn2gc6anF9ylI1XtAl4WRQNGoX29M6re4Hnzt79HwmEj78EKB4GNgLeIabEj1E7V1XMMrVg21r3va4v7uNVGH7PWa6kFj94f0tT3T2Zpaapo9ySdx4SBY+IWuLCw4g+f61Fz3FuwtYAKwBJvfpw/NWzYHL9A33Y8T+gHkP61gzDLSxutt+IPlwN/wDXKlp2oSlvZyafLou8e41b879FvtfqT766NkIvBHCwFgg08Ry4eRH6e2oL9m7sSbAnjYeziT5VsmBy3Tp3J08BsANrch507k3uxvSlSSRU4vs+GJLKGHDxdOlx/MVKy3Ju7F7WO9rcACb1bYzGwxi0kiJfaxYX9g4mo/8AtJn2ggdx95/ok97+I+xTUucEZuZfNVbjc2RG0C8kn7OMam9vJB5sRWI4CaX6+ay844boPbIfG3s01OwmDjiXTGgQdAOPmep8zRc5cbE7ld8wkn3xB0x/sUOx/G/FvULD11axxhQAoAA2AAsB7BX3SqjBRChSlKsYpSlAClKUAKUpQApSlAClKUAKUpQAoKUoA8MfrqLi8ngl3kjRz1Ki/wDFa9eUqZJPkRg/9PoB4JJ4/JZWI/hfUPhXxDlhQ/Xyn1iH/t0pXPOKT2JJQgP7Rj7E/wCmvGw5/aOPYn81r2lV2GRJMpLH6+YeoQ/9usv/AKejNtbzSX5NK1v4VIX4UpRjipN2Jbsk4XKYYvq41TzVVB99rmpBiHnSlbJJcFn0a8pSqAUpSgBSlKAFKUoAUpSgD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5" name="AutoShape 4" descr="data:image/jpeg;base64,/9j/4AAQSkZJRgABAQAAAQABAAD/2wCEAAkGBxQSEhQUExQWFBQWGBkXFxcYFxgZHBcdHRcZGBcdHRgYHiggGB0mHBgcITEhJSkrLi4uGB80ODMsNygtLisBCgoKDg0OGxAQGywmICUsLywvLC8sLC84NS0sLywsLCwsNzQsLCwsLCwsLCwsLCwsLCwsLCwsLCwsLCwsLCwsLP/AABEIANQA7gMBIgACEQEDEQH/xAAcAAEAAgMBAQEAAAAAAAAAAAAABAUDBgcBAgj/xABHEAACAQIEAwQFCQUFBwUAAAABAgMAEQQFEiExQVEGEyJhMnGBkaEHFCMzQlJygrFTYpLB0SRzorLwFUNjwtLT4RY0VIOz/8QAGgEAAwEBAQEAAAAAAAAAAAAAAAECAwQFBv/EADERAAICAQMCBAUDAwUAAAAAAAABAhEDEiExBEEiMlFxBRNhkfAUgdEzobEVQ8Hh8f/aAAwDAQACEQMRAD8A6xSlKkoUpSgBSlKAFKUvQAr2qqbOV1FIVadxsQltK/ikPhX1bnyrz5lPL9bL3a/ch2PtlYXP5QtZ/MXEdxWT8XjY4heR1T8TAX9Q51DGchvqoppfMJoX+KTSKr4swwGHZhsrqSrMVdmuDY3dgSffUo9p4Gw808Td4IQdQsy72BA8Q4G434celJa5OrSG4yStmfv8U3CKKMfvyFj/AAotvjQQYs8ZoV/DCx+LSV5NipIRrmkjK6fEqqQ2o2ChbsdQvtuOlepniFmTS/eISGSw1Cyq1+NiLMOBPG3GlNRj5pMag2rQ+Y4j/wCUfZDH/OnzHEcsV74U/kRUDNO1KCJzDctpcoxW6FlQOQd73sR/oVZZdmqzMyqGOm/it4SQ2kgHrccDa43FPRG+/wB2So3f0MXcYscJoW/FCy/FXp84xS+lBHIP+HKQf4XUD/FVhLikU2ZgCd7c/Xbjbzr7jlDC6kEeVP5fo2FFX/txV+tjlh82Qlf449Sj2mp+ExkcovG6uOqsD+lZTUDF5PDIdRQB/voSjj86WNKpr6huT6VU/NsTF9XIJ1+5Ls3skUb/AJh7ayYbOEZgjhoZD9iQWv8AhYeF/YaayLh7BZZUpStBilKUAKUpQApSlAClKUAKUpQApSqzGY9mYxQAGQem53SL1/eboo9tqmUlFbiM+YZikVgbs7ejGouzeodPM7CoYwMs++IbQn7FGNvzuN39QsPXUvL8uWK5uXkb05G3ZvbyHQDYVNqNLl5vsHuY4IFRQqqFUcAAAB7BWZa+aCtEqGc/lyxZVt3kkbNdiVC7ki5JLA7nrVn2IyVUhmR11xyEqdZDawGkDA+w23q0zaHCYaJpplVY1tc2Y2uQo2HmayZbnOD7kNFNEsQvxYLYnc3DEEHe/tq29rZEYXLZB+zcLBVfXIqKVQO5OkEWPi9I7cCSSKwz5U4YlEUkm/eGVw58AUhjY34Wt5DmKj47t/gIuM4f8ALfEC3xqjk+VJHJXC4Sac+Q/kgY1jOUJc7nbDpc9cUvrsXUfZstIdYUIdaNoNg8RWyLpChg4sl31E+E8jYXOWYKKNn7pjuxLIHLKrE3Y6b2Uk7nzJrQ8y7T5uInm+bR4WJFLlpCAbAX2VmuT5aa5j2TzfTjVxFypEsbN4j4tcyiUkc/CTVxet8GeTE8UW3Jeyf4jt2IxGIjlYxJrOq0i8fSkazkA6iBGECkXHpDiLVjbN21q9iH73u2W1ta+EcL3J3Fjb7S9K2KbLC0veGVxYaQoC2AuCwBtfcgX3vtX3/s+PX3lrvxud7eqpcW5J3+xlapUSDXlemvKsQrDisKkilXUOp5MLj41mpSavkCnOGmw+8RM0f7Jz4x+CQ8fwt7xU3AZgkwJQm42ZSLMp6Mp3FS6gY/LRIQ6kxyr6Mi8fUw4OvkfhWelx8v2/gXBPpVdgcwJbupl0S2uLejIPvITx8wdx8asauMlJbAKUpVDFKUoAUpSgBSlVmZ4tiwhiP0ri5b9knAufPkBzPqqZSUVYj5xmJeVzDCdNvrZB9i/wBlern4celTsHhEiQIgso+J5kk7knqaYLCLEgRBYD3kniSeZJ3JrPUxjvqfIJClKVoMUpSgDnXyt9oofm0mEDEzXjYqFNgAQ+7cL2F7Vy/sm2DZ3OLMwSwKLEQNRvuGv5dCOddH+VnsyjWxmo3ukbLyOzWPlyFq5jhMsTVbUVG/K5N/btQ3WOWo1VLJB47vubhHnOCiv81y2MlRq14hjIRuADZibbkc+dfOK7ZY1xpWURLpJ0woFtsbDYXHAc9r1VqyBt7u9rlnJN+W5Fh76+5UEpCMxRL/AGSFDW5HyNeU8zvd7HoNeG6t/Uoc7kklF5JGYniXfVz5C9+Fq+cvwCkW9FSLk7am8/IVllwCGZyp+gQgBr3BJA2vzsb+6ts7N5FHib/Txxou1zcnhcgAfzIrsl1CxwrFy+77HnxjHNO8rSrsjqT9qIsPhIJ8S4TvI1IABOptGqw/8mta7M9q5MbjdTusOHQHRHqA1kiw1H7R3v0Fq1Pt5iZZXiw9o3jwqqoRJVJfYEMV2O66eHC7daldmsbg8OGhx+GeAMQVeRXFieSsADbncXpN5MlaN6/NzRrFCO93+cHZK8rTMvwtxqy7HLIv7J2DD4bj2rWyZNPOyH5wgjcMRZTcEC29XDJJvTOLT/sYOKq0yfSlK3JFKUoAjY/BLKulvWpGzKeRU8jUbAYxlbuZrd5a6PwEoHEjow5r7RtVlUXMcEsyaTcEG6sOKMODA9RWcovzR5EyVSq/K8azao5LCaOwYDgwPouv7p+BuKsKqMlJWgFKUqhilKUARcyxghjLkE22VRxZjsqjzJ2rFlGCMaln3lkOqQ+fJR+6o2H/AJqNGO/xBb/d4c6V/elI8R/KDb1k9KuKyj4pau3b+RcilKVqMUpSgBSlKAImbZbHiYmimXUjDflboQeRHWuDZxlSYSdtEwlhNwr8G9RHP8S7Hy4V+hCtxY8CLVx7tb2DmTGRfNYmnjdb2a2lLMbhmOwFiCL7+uscupxpcM6ujjB5E5OqNRkx1luikrfTqYbXte1uthV52TSN1xTTDvtCxd2TcKGY2cW4G1+B42rcez/yWxr48U2vfUIkJCL5FuLfCq75WcwbCLh4cKY0h8YkhQJufCY9S2vYWP8APlWMOjlNOK2bO3q+uwxhphv9T5mmixeGMMrPh41dGTuoRoBAa4YJYEG4O/MXqO+HjecJh9Sx3WNZmckSkqLm2nwm54X9nCqTI+2U0boIlcqGDGKM21HobA7eyurzdrsKi3dSnM3Edgf4uPnS/RzWNRynDjnFzbxq2Q8XkGXYTu2miVpQQ4ezamZCpLE3sADbYm1Zc97WRpGv0SzLIGITWjalUXY2UMNIA51X9psyTGYfDYrDBpRDikuAtyV4OLC9xa1S8Hk2HR5ZIMHIHlUo22hQDxCh7BQb726CvSxRxRimcOaWeUnFvgjR9icBjYY50iOHaRdQMDlNJP7vomx56a2bI8ubDwrE0zzlS3jktqILEgG3GwNqj9j8skwuEjhlKlkuLg32vce2rk1M3vXYqC2VnlKUqCxSlKAFKUoArc4wreGWIfSx3IH31+0h9fLoQKl4LFLKiupurC4/ofMcKz1TwfQYgpwjnu6fuyDd1/MPF6w1ZPwyvsxcFxSlK1GKhZxjO6hZxu2yoOrMdKD3kVNqpxn0mKij+zGpmb1+hGPi5/LWeR1Hb2EyZleDEMSx8SBufvMd2Y+ZJJqVQUq0qVIBSlKYxSlKAFKV6KANe7R46XUqQTJEy2J1rqD34C/2bDc7cxVdlvayfWsc8SsGYIJYCGCljpUsvS/OwqHnGbxpiJUJWSzm9xuCd7XFibXt7Kmdnu7knj7pbW8T3a9goOgC/INbbzNdShOMPFFV6mNwk3UnZoee9mMc2JMSNjcTKpGueQ6IWuAfAPsgX+9yItW5ZB8lmGjUNibzy2uRqIQHyAsW9ZPsrbswzdY7hfE3wHrP8qrdOInBJJVf4R7uJpqU3HmkS4xu+TUMLhVSEOiygMgdlGEHdrsXOkmPSB4iL34Ab1hxGBaw9E6hcBYVN9r8VVeR5e+tpyzEsMPCLnT3MYtc2+rXlUH5o1hewAJIbck7m3HYcehvXO2pPy2N4+7Zm+THChO/YG+oRE8LX+k4dRYg7771sWZ5hIj6FCKoXWXe5Fr2PMAW23J5iqbKMkkWNJo5CTJHG1r6beEEAeq9uPKsedYiVo9LoWdSCPski4uOhBsD+UUliejw/Y0g4xaXYN2jd3jhEiBmlAMqDw6dtrG/i5dN161t5FaKcwh0MihdVityQthyuAC+xvwXnW25TmsU4Ijk1sgUP4WU7jjpcA2NjvXPiU1bm+TfJp4iTKVU5ZnizzPGqmyjUHvcEXsCdvDfiONwOVWxrSMlJWmRKLi6YpSlUIUpSgBUDOcIZIiF+sWzxno67r7+B8ian0qZK1TERsuxQljSQcHUNbp1HrB29lSaqcp+jlnh5BhKn4ZLlh7HDe8VbUsbuO4I9FVOT+KXEy/ek7tfwxqF/wA+urVmsCegvVX2ZX+yxHm4Mh9bsXP+aplvNL9w7lpSlK1GK8vUXM8xjgXVK1gdh1PqFcrxGZzMzfTYl2kckASyR2vwVEiYWA6b+2uzpuhyZ02tku5y5+rhhdPn0Ov0rlsWBxPdBTjcUr7HeVzY9GJOonfexA8tqwYrE4qLbvsQyDYOZZCDffdtt78jXRj+GObrWvsznl8SguFZ1m1R8yxXdRs/MCy35sdl9l+PleufZP2tmiPjJlU8mO48wx3raM5zFWXDyWBhdWbxbeIhQAfPSz/HpXP1PQ5enklPv3OjB1cMy8JUSZXgZtIkhs+m7yC4Yn7zFCCSTckm/CtcxGRxhicLiipDEKsvBiDbwuBcH8p9dbdaFt/FGTztrXy6GsK5Ch03lDQodQUEFQwN1uCL2BubX42qI5+px0o/Y3WHpp3r/sYuwbTtNJFiY940DBjvxawsRs4Njvva3u3w1pq4p0gaVG0s0ixg+SoWI/jZvdVI/bdwSNb3BIPhHEca5eq6tPK7W/0NMHT1jvV9zel7P4cAAR2AFgA72A5C2qvG7O4Y8Y/8cn/VWiy9u2VdTSuAOZVQKgy/KaBwmdj5KB+tYLqn2izT9On3R1mGIIqqosqgKB0AFgPdULPMB30LIPStdeVyDexPIG1j5GuVj5TnvuzKvsJ9xArbOxXa5cVKynEK3guqkhTe45GxJteqWZ6ktLB4fDdom4WWGGCN3sgYAABCxJ5jQosp2O1jbe9UGZZomvXAskd1dJC2nxobXAVODatNjxFzVr2hwqpiYwxtG7XAJ2tIQHAHC/e6Dfn3x6VOyzChroyqdHjQmyhTsCy2Fxy6VlmWWctKdI1xrGo6mrZi7CMAkiOhSbVqbULal4La44LbSRyPrraTWsPMoxcHdshdidQQfZZTqubnYWVvWK8wPaDFSY5sMcOBEmrXJcDa57tgCb7iw2B436V04MOmGldjmzZLndcmz0FUeb5uIZVLTRJFtq1SIDz1bHe9uFqrM4+UTCwwvJEWnKjYqjiO/BQ0umygnbnVNpdxwxzldRZuFqWrW+znbCPFYOPFMpjDsYyvpaWBItcAchepnaHDNLGpUqtt/GxUC4tv7+BoZJb0rBgYikaKzaiqgFupA3NZ6AKnHHRisO/Jw8J9o7xPih99W1VXaPaJX/ZyxP7O8UN/hY1bWrOO0mhETOH0wTN0jc+5TXuWJphiHREHuUVi7Qj+y4j+6k/yGpOE9BPwr+go/wBz9g7mWlKVoMoe1mRtikTQwDoTYNexB48OB241oeJgfAzoJ0IDK1nXxKPRudtwN7bgcTXUczjZopFUXYqQADa59fKudZ7ljBZXJaJ4orpGSrlySQbLcnYC9x8ap/F+o6esEV4X3YQ+G9LnbyZm17fn/BJjxSFQwYaW3U32IPAg8xULNs0iEEx1ggfRkgFgrMPCDpBt19lVa5nMcCcHMqyRtoWNlYKyWcMoOx1Aso86y5eMN3MmHxBljZnjkDRKpA0AhdiNr3N7/CvRz9TmwV8yKSfe7OLp/gkc2OWXE26dJcFj2VyEYyNZO/VRq0soU6tgDtqtxv0IrpuGw6oioo8KgKBx2At7a5/lHY6ZJ0lVo5YdSMkhJD6NmF1CgA8eFdFFcWfrsvUzanwuC+mwRxLin3NWzXL43xARF7v0QSnh3O5JA2Ox5g8K+sT2akBsjo4PNwQR69Is3+GpGD8WLY9C/wALir+rnkcKS9DWMVK2zVe0OCXD4SGNTcCXj1JWRifeTWl4XDBzK5vpQ3NuLFm0oo8yfXsDW+9uPqYv74f/AJyVomWY7uy4OwLq4Nr2ZHLISOa7kEeflXjZXed36HTk/ox92S2y7Y6kRRrEWzFiHIJCsDcHhvbh8K53n2CRpfolVNN9RGwYm3IdP510J8dZSBoHjaQEFiSzCxO4A2HC9reZrVsvyZsTNKAQqq3iJ8ybWHsqounsT08FKW5rMmAkkFkUmwubC9h7K3H5Oez+ElI76FZHXRq13YEmWNbhTtYhiLVt+U5dHh00oOPpMeLVrnZ7L3nxWITDlU0yRybkgaY8TG7DYeVaam2tzrljUYtnVM5yOLEhBJqAS9tB0mxFiL9NgdugqgzXIGVQ7zvJvYgAIOG3C55da3C9Qs6W8L+Vj7iK7IJalZwybS2PjJMFEsatHGqll3IG5PO7Hc7jnXC+0efNLmbzSQSKnoPEJHQnSugAsoBtcBuHlXbsnxITDMx4JqP8/Zx41zf5T8vRZ1xKygPIbPECW3UBNSsAOVrqaWSoN/uXiuTSXNoqEzHTvBhsNBbg3d94/r1TXb4CqDPcwxGJZY5ZJnF9WhiyrbkdOwt+UVNyuNp5VjjRn1MuqwJsuoKxsPQsAT4rcPOtpiyKGfUVWYMj+JwC7yqqv4LAgJuVOy23N68+OWSnbXPHuej1eOUYqP39TJ2MzsZfl0xZNf0yiOPYamZQGt+6AB7jVqsrYzCIcaZodUvfrIqXjUAFQhC3KrYm+qxub3rPF2XbEwB8aZD3OrTFZB4VtdWLKdjpt4fWKm5Nk0bhzhZJsGVb0Ype8iNxf6qUFRx3AArXHkm2rlUvb/JyThFRemOxseUrGIUWJxIiqFDAg3sLcRzqZUPKMG8UemRkZyxJZIxGGudiVBI1Wtc87VNNdKvuc5WdpV/smI/u2PuF/wCVWMTXAPUA1B7R/wDtMR/dSf5DU3Degv4R+lZr+o/b+RdzFmceqGVfvI496kViyeXXBC33o0P+EVNqp7Mm2HVP2ZeL+B2UfACm/OvYO5a0pXhNaDPsGtK+UHVGO8RBI0tolUelcq29+Y29daRnPaXNJ8RKYfnMEPeLHCohYWXVYyNdbnwqSb/fHSpudQTzBVc4iQG7WZHPAeHiLcaX6SHUOMZp1ZD6qPTyt+hQYuHvnaVMPKilvDEpeRFYEB97WALX6WvV/BglYF8OY45mjYKBfQeYDh9RHHipHKsmR4IwqY5BiBwZLRvbfdr2G3M1U4nCYkmVo++B1eD6KQbX4ejaunquky9S4zjO43x9C5/FfH8qEdKXdd+Ofr7m6/JvA+GWZZyBrKabPrGwOo+VyR7q31TX5+zc5lGUMQxShhyjdt+f2Senurafk6zzGT95hcYZkVQZu8MbI7JwMYbSNNzc34kBgOozyp6uU/YmKSRumFmVMYwZlFy/Egcd+dbJVD2dxeFkjTSkcZfUVQ21MATZvELtcb3348ayYnQNTYdgrKNTIo4gEgnRwbcH122INRlyeJJ8/wABBeG+zI3bv6hP70f5Hrn+Cw+prsCEF2Y/ugk8fPYe2t9zSBswhCowRkcFxxHo+EgkbqQbj124giqluxc+gxiRbMQWba9huFta1ieNcGTFN5dSW1HVcJY1GT3TNWCH7pHO2+1UvZ/EyJj9CcHZlcHhYXN/Ig8PX51vmP7JyQxvK8vhRSx2HAeytOw2lbmw1MbseprlnlnhfjRzZeoxdM7g22zac9MqYeZkGllQkHj7h1tVf8iw+nlP/C5/jT+lV5xPUkjoSSPcTVv2Lxyw4wHgJh3bes7qfeLe0U8fWKU0mqI/1SOR6WqT/wAnU6h50bQP6gPeRWjY3tNiWlljBYtGz3hhS10VtJJfd78D4fdUOftjge5ZjCz4gbBZi0oB5nU5NgOmx2r6GPTTVMwfV490bOufRYbCSNrR5NysQddbHYAAXvWCLKmzEMMTEqYa0ckKqbTRkgFkc2BQ7G48xwtWiZtgpooIMTMNIncjTaxVSAQT0uNXh5C3s6TnkhxGXNoK988SuoLAXcANbiOJFuNPqYKCbVSv82L6TPkk6rS1xuazFj8Qe/wWFy6KJNLrI7O+lQQQ2twg1SW+6zceJrB8nfZdocRGzzyErHrQKRpYGwKsNz9oG1bn2ZnCYWJZ3RZSC0i95qALEki7Ox52te3SpODGEiJMfcoSLXDLw4248K4ZSk3HRSXf8/8ADtWmpfMty7OylzDtcsTvrRgV2Cgkktd/C4IsvhUNcXvrHGrrC5tGsKyytHGGJsVYMpF7A6htwtfjbhesOXwYaEkiRWNgoLMhIAJIFwATuTubnzrFnGXYbElC0oXQCAFdQN7E3Hsold2iMaXE2ZnwWqdZxINGxW7dRbhzuDtvtfarmtSzbs0ZYYosPPpCBlJ1X8LMGJsAQWBG1+FbVDHpULubAC54mwtv51SSSsUnvXYru07f2SbqU0j1sQo/WrJFtt02qr7QbrFH+0mjHsVu8b4IatL1C87/AGJ7ntVOXeDEYiPkxWZfzLpb/EhP5qtaqM2PdywTcgxhf8MltJ9jhf4jSybVL0BlvSlK1GeEV7SlACvRXlKAPoGqHtDBYs5LCKSJoJmUXaMG5SQeSlmB2+0DyNXlQ84lnWInDoryXAszaQBzP71ulxfrQHOxrD9npjNDMsiTxJYxhTpACxaUAA8JGq7cedZcA8kOIkMn0Uem92W5dIjo0gnZbsxbqdQqxyLC4iMKmhIowxeQltbyFiS2yhVjuT57bWr67Q4F38YNwOW50+YUnT8Kw/TqeVTvcrqJvKoKXEfQrex7N84boIF1jpeV2iHr0mQ+oitvvVL2emiVdCjS5N2JJJkPNix3J/pttVzXQ4uOzJ1KW6I2a4FcRDJCxIV10kjiOh99c2xXye4tT9G8Ug5Ekof0NdTArFLikTZnVfWwH6msMmCGTzGOXBDJ5jla9gscePcj/wCwn/lq9yL5P2R0knlB0sGCILC4NxcnzrfDXxNMEF2IAqI9HiT2RnHpMUXdHMsyf5rn8bnZZTY+p0t/nPwrasyyPATSrPMiGVSG8N7G3AMF2frvzFVmdZSuPxKSAFWQAAi2wDFgxuDaxNbBD2agAGvXIeeuRyD+QHT8K9LK2lH1ovHHd+lmt/KHLFiMMYUbxh1ZA3rsbAXY+FjyrYOxWv5nGJVKsNQswI21EjY8t6tcJgYohaONIx+6oX9BWcmsXPwaTRQSlqPnQOg9wpoX7o9wr2lQWeaF+6PcKaB0HuFe0oAUvSlICqn8eMjXlDG0h/E50J8A9WtVOQePvZ/2z3X8CeCP32Lfmq2rPHutXqJCo+PwoljeNuDgg+XQ+scakUrRq1TGV+SYoyR+P6xCY5B+8uxPqOzDyNWFU+L+gnEvCOW0cvRW4Rv/AMpPmvSrioxvbS+UJClKVoMUpSgBSlKAPb15SlAFVmGTB7tH4W6cj/SqvG5picLG7FO80qSA297dGFbVXpUEEHcEWI61osrqnuQ490c/+dS4lA5mklv/ALuH6NBtfcqb8PvNUHEdn1kjY93EBsL31NvexDHY+sMas48OYnaEukaQstmb7IB1IyjhupAO43U1NhxKapDAjzI172Xu49zcapGIU26hSdtyaXzmuFRnHG5N6rI+Q5xOkfcse8dLLqKm/DY28xy6q3GrSLLZpjqlJUefH2LyquwWFkEhlUICANMcIZhcNqF3sF4Fh+etzJohlcVtz6m0oJmDDYdY1sot+p9dZb0pUN2ApSlAxSlKAFKUoAVV5/MdAiQ2kmPdr5C13b2KD7SKsybVU5UO+kbEn0SNEP4L+J/zke4CssjvwruJ+hZwRBFVVFlUAAdABYVkpStEqGKUpTAx4iBXVkYXVgQR1BquymdkY4eU3dBdGP8AvI+APmw4N7Dzq1qFmmB71QVOmRDqjf7p8+qkbEdKznF+ZciJtKhZZju8BDDRKm0idD1HVTxBqbVRkpK0ApSlUMUpSgDw0vVH2uz8YKESkA/SIpBvuCfFa3MKCd9q+37Q4d18EiyBrr4GB5b7jhxHvFU4tR1PgSdvSuSTkedQ4tXaJrhHKNw4g7bgkEEWI34GpuKl0I7AXKqSBwuQLge07Vxvs9lvzecfWgI2sbgajfTvYdATcda6E2IkkgDbghfEL+lYb8P0pTcdXh4HGL0+LkoMRl+KmlL4vQqhQBJGFbSLlrkkg+EEi4U8fWa2Hs980aP6F++CnfWzEgnmVfhe3EjlVeMcrqVaxVgQR1BFjWs9k8IY2M5ZkUg6Uv6Sn0S3UW4D211qWPLik5PS1VJd/wDs5mp48kYrdP8AsdDyDM3klxUb6SInXQVI3Vl1BSORXgePXnVw52v0rnvZhCcVipYn8BZA/wCO2pwPZp9Vz0rB2yxjS8DIpjJ0hW03BCggkC++548rWrmy0pbfQ3xptG85Pm8WKQyQtqQMy325G19jwPEeRFTq0L5OY0wcDRksDJISNQA4IBy/CeNXsfamJ8WmGjZH1Rs5ZXBsQdlGm4vYMTe3AUaVKT0cIVuKWrk2GlemvKgsUpSgBSlV+Z44raOMBpn9EHgo5u3RR8TtUykoq2IwZm5mf5svCwMzD7Kngl/vN8BfqKtY0CgACwGwHQcqjZdghCmkEsSdTseLseLH/W21S6mEX5nyCFKUrQYpSlAClKUAQMxwBYiSM6Jl9FuTDmrjmp+HEV9ZdmAkurDRIvpxniOhB+0p5EVNqFmGXCWxBKSL6Ei8V/qp5qdjWbi07iIm0qqw+ZlGEeIARybK4+rk9RPot+6fZerWqjJS4CxXoryvRVDNA+U9keII+ofSrYg20/ZvfpvWt5GrIpZtHpMqMCpO5sOZu1+J862zt+veQyx2F2vY9CLW/r+WufdmsOyvJHKLnUCpANr7E2W9r3P6VTlF4tPdMIxanfZnUMNh2G+jc8baResOZysCigGPVfxAi5sL6bjmfPoajR50YsO0kzFFj8J28RN9K7nrtvbnWo47tq7zYcJEjxyaRKr6nKEykMVa4t4NJ2G1JYpOGtLYbyRU9D5PM6xj4dzpVmToN9Pv41Bw2dySEIqOo4XItYVvcWViS7K50XsAbNw4klhf2X/oMc+ViMqWcBSbEhVBG2x3B5/rWRp3MOTQCERog8LEgoSTc2LF9+d+N+tX08BYfVi3S4/Q1z3I+2gGIZJoAsQYoJQza9nsDqJ9G1yVFq6HiMZojEiuHQgMCeYIuLMP6GtZQmoqUlyZKcW9K7Gt5uLsV7u5QA2GxFw291Pqqh7FYcLjBJJqEiI10HoKWJAte5GxIte3vrH2pxTKrShmE7hBx47qpBHIbnhwqy+TnDCNWaVfGxtxDWAPg9nhY08bSg23u9q/n6Dmm5JLtvZ1g15X0a+akQpQmqiXMWmJTDWNtmmO6J+H9o3kNhzPKolNREZ8wzDSRHGNczC4Xko+85+yvxPAV95dgO7uzHXI+7uefQAfZUchX1gMAsIOm5Zjd3bdnPUn+XAVLpRi29UgFKUrQYpSlAClKUAKUpQApSlAGPEQK6lXUMp4gi4NVYws2H+pPfR/snbxL+CQ8R5N7xVxSolBPfuKiDgs1jlOkErIOMbjS4/KeI8xcVYLUTG4COYWkQNbgea+YYbqfVUNcHiIvqZRIv3Jrm3kJV8Q9oapuUedw3PnMcuEha/M8eh5VWJkoO/Tbkv6b/GrB82Kk9/DJF+8B3ifxR3I9oFZ8NjIpR9E6Pv9kgn2gc6anF9ylI1XtAl4WRQNGoX29M6re4Hnzt79HwmEj78EKB4GNgLeIabEj1E7V1XMMrVg21r3va4v7uNVGH7PWa6kFj94f0tT3T2Zpaapo9ySdx4SBY+IWuLCw4g+f61Fz3FuwtYAKwBJvfpw/NWzYHL9A33Y8T+gHkP61gzDLSxutt+IPlwN/wDXKlp2oSlvZyafLou8e41b879FvtfqT766NkIvBHCwFgg08Ry4eRH6e2oL9m7sSbAnjYeziT5VsmBy3Tp3J08BsANrch507k3uxvSlSSRU4vs+GJLKGHDxdOlx/MVKy3Ju7F7WO9rcACb1bYzGwxi0kiJfaxYX9g4mo/8AtJn2ggdx95/ok97+I+xTUucEZuZfNVbjc2RG0C8kn7OMam9vJB5sRWI4CaX6+ay844boPbIfG3s01OwmDjiXTGgQdAOPmep8zRc5cbE7ld8wkn3xB0x/sUOx/G/FvULD11axxhQAoAA2AAsB7BX3SqjBRChSlKsYpSlAClKUAKUpQApSlAClKUAKUpQAoKUoA8MfrqLi8ngl3kjRz1Ki/wDFa9eUqZJPkRg/9PoB4JJ4/JZWI/hfUPhXxDlhQ/Xyn1iH/t0pXPOKT2JJQgP7Rj7E/wCmvGw5/aOPYn81r2lV2GRJMpLH6+YeoQ/9usv/AKejNtbzSX5NK1v4VIX4UpRjipN2Jbsk4XKYYvq41TzVVB99rmpBiHnSlbJJcFn0a8pSqAUpSgBSlKAFKUoAUpSgD/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030" name="Picture 6" descr="http://blog.laurayvictor.com/LaurayVictor/images/16947/herramienta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8900" y="1988840"/>
            <a:ext cx="4709592" cy="384259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0111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>
          <a:xfrm>
            <a:off x="457200" y="-27384"/>
            <a:ext cx="7620000" cy="11430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MX" sz="3100" b="1" smtClean="0"/>
              <a:t>Uso de las herramientas digitales </a:t>
            </a:r>
            <a:br>
              <a:rPr lang="es-MX" sz="3100" b="1" smtClean="0"/>
            </a:br>
            <a:r>
              <a:rPr lang="es-MX" sz="3100" b="1" smtClean="0"/>
              <a:t>para la educación</a:t>
            </a:r>
            <a:endParaRPr lang="es-MX" sz="3100" b="1" dirty="0"/>
          </a:p>
        </p:txBody>
      </p:sp>
      <p:sp>
        <p:nvSpPr>
          <p:cNvPr id="3" name="Marcador de texto 5"/>
          <p:cNvSpPr txBox="1">
            <a:spLocks/>
          </p:cNvSpPr>
          <p:nvPr/>
        </p:nvSpPr>
        <p:spPr>
          <a:xfrm>
            <a:off x="457200" y="966738"/>
            <a:ext cx="3962400" cy="63976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dirty="0" smtClean="0"/>
              <a:t>Potencialidades</a:t>
            </a:r>
            <a:endParaRPr lang="es-ES" dirty="0"/>
          </a:p>
        </p:txBody>
      </p:sp>
      <p:sp>
        <p:nvSpPr>
          <p:cNvPr id="4" name="Marcador de contenido 6"/>
          <p:cNvSpPr txBox="1">
            <a:spLocks/>
          </p:cNvSpPr>
          <p:nvPr/>
        </p:nvSpPr>
        <p:spPr>
          <a:xfrm>
            <a:off x="477238" y="1526803"/>
            <a:ext cx="4040188" cy="4566493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 smtClean="0"/>
              <a:t>Permite dinámicas de aprendizaje centradas en el alumno, en donde el profesor adopta un rol de facilitador del aprendizaje.</a:t>
            </a:r>
          </a:p>
          <a:p>
            <a:r>
              <a:rPr lang="es-ES_tradnl" dirty="0" smtClean="0"/>
              <a:t>Permite adaptar los métodos de enseñanza a las necesidades individuales de los alumnos.</a:t>
            </a:r>
          </a:p>
          <a:p>
            <a:r>
              <a:rPr lang="es-ES_tradnl" dirty="0" smtClean="0"/>
              <a:t>Ayuda en la enseñanza de conceptos abstractos y permite hacer demostraciones.</a:t>
            </a:r>
          </a:p>
          <a:p>
            <a:r>
              <a:rPr lang="es-ES_tradnl" dirty="0" smtClean="0"/>
              <a:t>Potencia la creatividad de los estudiantes.</a:t>
            </a:r>
          </a:p>
          <a:p>
            <a:endParaRPr lang="es-ES_tradnl" dirty="0" smtClean="0"/>
          </a:p>
          <a:p>
            <a:endParaRPr lang="es-ES" dirty="0"/>
          </a:p>
        </p:txBody>
      </p:sp>
      <p:sp>
        <p:nvSpPr>
          <p:cNvPr id="5" name="Marcador de texto 7"/>
          <p:cNvSpPr txBox="1">
            <a:spLocks/>
          </p:cNvSpPr>
          <p:nvPr/>
        </p:nvSpPr>
        <p:spPr>
          <a:xfrm>
            <a:off x="4419600" y="966738"/>
            <a:ext cx="3657600" cy="63976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mtClean="0"/>
              <a:t>Limitaciones</a:t>
            </a:r>
            <a:endParaRPr lang="es-ES" dirty="0"/>
          </a:p>
        </p:txBody>
      </p:sp>
      <p:sp>
        <p:nvSpPr>
          <p:cNvPr id="6" name="Marcador de contenido 8"/>
          <p:cNvSpPr txBox="1">
            <a:spLocks/>
          </p:cNvSpPr>
          <p:nvPr/>
        </p:nvSpPr>
        <p:spPr>
          <a:xfrm>
            <a:off x="4645025" y="1412776"/>
            <a:ext cx="4041775" cy="4566493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_tradnl" sz="2100" dirty="0" smtClean="0"/>
              <a:t>Es necesario tener acceso continuo a las herramientas digitales para aprovechar todas las potencialidades.</a:t>
            </a:r>
          </a:p>
          <a:p>
            <a:r>
              <a:rPr lang="es-ES_tradnl" sz="2100" dirty="0" smtClean="0"/>
              <a:t>Los docentes tienen que reconocer que las herramientas digitales no son un sustituto de la habilidad pedagógica.</a:t>
            </a:r>
          </a:p>
          <a:p>
            <a:r>
              <a:rPr lang="es-ES_tradnl" sz="2100" dirty="0" smtClean="0"/>
              <a:t>El uso de herramientas digitales requiere más planificación, organización y formación para ser utilizadas con eficacia en el aula.</a:t>
            </a:r>
          </a:p>
          <a:p>
            <a:endParaRPr lang="es-ES_tradnl" sz="2100" dirty="0" smtClean="0"/>
          </a:p>
          <a:p>
            <a:endParaRPr lang="es-ES" sz="2100" dirty="0"/>
          </a:p>
        </p:txBody>
      </p:sp>
    </p:spTree>
    <p:extLst>
      <p:ext uri="{BB962C8B-B14F-4D97-AF65-F5344CB8AC3E}">
        <p14:creationId xmlns:p14="http://schemas.microsoft.com/office/powerpoint/2010/main" val="596547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>
          <a:xfrm>
            <a:off x="457200" y="53752"/>
            <a:ext cx="7620000" cy="11430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MX" sz="2800" b="1" dirty="0" smtClean="0"/>
              <a:t>Consideraciones para evaluar las</a:t>
            </a:r>
            <a:br>
              <a:rPr lang="es-MX" sz="2800" b="1" dirty="0" smtClean="0"/>
            </a:br>
            <a:r>
              <a:rPr lang="es-MX" sz="2800" b="1" dirty="0" smtClean="0"/>
              <a:t>herramientas digitales educativas</a:t>
            </a:r>
            <a:endParaRPr lang="es-MX" sz="2800" b="1" dirty="0"/>
          </a:p>
        </p:txBody>
      </p:sp>
      <p:sp>
        <p:nvSpPr>
          <p:cNvPr id="3" name="Marcador de contenido 7"/>
          <p:cNvSpPr txBox="1">
            <a:spLocks/>
          </p:cNvSpPr>
          <p:nvPr/>
        </p:nvSpPr>
        <p:spPr>
          <a:xfrm>
            <a:off x="552400" y="1052736"/>
            <a:ext cx="7620000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_tradnl" sz="2000" dirty="0" smtClean="0"/>
              <a:t>Que considere las características de la </a:t>
            </a:r>
            <a:r>
              <a:rPr lang="es-ES_tradnl" sz="2000" b="1" dirty="0" smtClean="0"/>
              <a:t>población destinataria. </a:t>
            </a:r>
          </a:p>
          <a:p>
            <a:r>
              <a:rPr lang="es-ES_tradnl" sz="2000" dirty="0" smtClean="0"/>
              <a:t>Que sean </a:t>
            </a:r>
            <a:r>
              <a:rPr lang="es-ES_tradnl" sz="2000" b="1" dirty="0" smtClean="0"/>
              <a:t>adecuadas </a:t>
            </a:r>
            <a:r>
              <a:rPr lang="es-ES_tradnl" sz="2000" dirty="0" smtClean="0"/>
              <a:t>a los niveles de </a:t>
            </a:r>
            <a:r>
              <a:rPr lang="es-ES_tradnl" sz="2000" b="1" dirty="0" smtClean="0"/>
              <a:t>dominio de los usuarios. </a:t>
            </a:r>
          </a:p>
          <a:p>
            <a:r>
              <a:rPr lang="es-ES_tradnl" sz="2000" dirty="0" smtClean="0"/>
              <a:t>Que tenga la capacidad de </a:t>
            </a:r>
            <a:r>
              <a:rPr lang="es-ES_tradnl" sz="2000" b="1" dirty="0" smtClean="0"/>
              <a:t>detectar vacíos conceptuales</a:t>
            </a:r>
            <a:r>
              <a:rPr lang="es-ES_tradnl" sz="2000" dirty="0"/>
              <a:t> </a:t>
            </a:r>
            <a:r>
              <a:rPr lang="es-ES_tradnl" sz="2000" dirty="0" smtClean="0"/>
              <a:t>y repararlas. </a:t>
            </a:r>
          </a:p>
          <a:p>
            <a:r>
              <a:rPr lang="es-ES_tradnl" sz="2000" dirty="0" smtClean="0"/>
              <a:t>Que tenga la </a:t>
            </a:r>
            <a:r>
              <a:rPr lang="es-ES_tradnl" sz="2000" b="1" dirty="0" smtClean="0"/>
              <a:t>capacidad de desarrollar habilidades, conocimientos y destrezas </a:t>
            </a:r>
            <a:r>
              <a:rPr lang="es-ES_tradnl" sz="2000" dirty="0" smtClean="0"/>
              <a:t>circunstanciales en el logro de los objetivos de aprendizaje. </a:t>
            </a:r>
          </a:p>
          <a:p>
            <a:r>
              <a:rPr lang="es-ES_tradnl" sz="2000" dirty="0" smtClean="0"/>
              <a:t>Que </a:t>
            </a:r>
            <a:r>
              <a:rPr lang="es-ES_tradnl" sz="2000" b="1" dirty="0" smtClean="0"/>
              <a:t>explote</a:t>
            </a:r>
            <a:r>
              <a:rPr lang="es-ES_tradnl" sz="2000" dirty="0" smtClean="0"/>
              <a:t> sus propias </a:t>
            </a:r>
            <a:r>
              <a:rPr lang="es-ES_tradnl" sz="2000" b="1" dirty="0" smtClean="0"/>
              <a:t>potencialidades técnicas y de interacción. </a:t>
            </a:r>
          </a:p>
          <a:p>
            <a:r>
              <a:rPr lang="es-ES_tradnl" sz="2000" dirty="0" smtClean="0"/>
              <a:t>Que promueva la </a:t>
            </a:r>
            <a:r>
              <a:rPr lang="es-ES_tradnl" sz="2000" b="1" dirty="0" smtClean="0"/>
              <a:t>participación activa</a:t>
            </a:r>
            <a:r>
              <a:rPr lang="es-ES_tradnl" sz="2000" dirty="0" smtClean="0"/>
              <a:t> de los usuarios </a:t>
            </a:r>
            <a:r>
              <a:rPr lang="es-ES_tradnl" sz="2000" b="1" dirty="0" smtClean="0"/>
              <a:t>en la búsqueda, generación, apropiación y reconstrucción del conocimiento. </a:t>
            </a:r>
          </a:p>
          <a:p>
            <a:r>
              <a:rPr lang="es-ES_tradnl" sz="2000" dirty="0" smtClean="0"/>
              <a:t>Que </a:t>
            </a:r>
            <a:r>
              <a:rPr lang="es-ES_tradnl" sz="2000" b="1" dirty="0" smtClean="0"/>
              <a:t>permita vivir y reconstruir experiencias </a:t>
            </a:r>
            <a:r>
              <a:rPr lang="es-ES_tradnl" sz="2000" dirty="0" smtClean="0"/>
              <a:t>a los usuarios, lo cual seria difícil o imposible de lograr a través de otros medios.</a:t>
            </a:r>
            <a:endParaRPr lang="es-ES_tradnl" sz="2000" dirty="0"/>
          </a:p>
        </p:txBody>
      </p:sp>
    </p:spTree>
    <p:extLst>
      <p:ext uri="{BB962C8B-B14F-4D97-AF65-F5344CB8AC3E}">
        <p14:creationId xmlns:p14="http://schemas.microsoft.com/office/powerpoint/2010/main" val="84244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MX" sz="3100" b="1" smtClean="0"/>
              <a:t>Aspectos para evaluar las herramientas</a:t>
            </a:r>
            <a:br>
              <a:rPr lang="es-MX" sz="3100" b="1" smtClean="0"/>
            </a:br>
            <a:r>
              <a:rPr lang="es-MX" sz="3100" b="1" smtClean="0"/>
              <a:t>digitales educativas</a:t>
            </a:r>
            <a:endParaRPr lang="es-MX" sz="3100" b="1" dirty="0"/>
          </a:p>
        </p:txBody>
      </p:sp>
      <p:sp>
        <p:nvSpPr>
          <p:cNvPr id="3" name="Marcador de contenido 2"/>
          <p:cNvSpPr txBox="1">
            <a:spLocks/>
          </p:cNvSpPr>
          <p:nvPr/>
        </p:nvSpPr>
        <p:spPr>
          <a:xfrm>
            <a:off x="683568" y="2204864"/>
            <a:ext cx="7620000" cy="48006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_tradnl" dirty="0" smtClean="0"/>
              <a:t>Aspectos Técnicos </a:t>
            </a:r>
          </a:p>
          <a:p>
            <a:r>
              <a:rPr lang="es-ES_tradnl" dirty="0" smtClean="0"/>
              <a:t>Aspectos Psicopedagógicos </a:t>
            </a:r>
          </a:p>
          <a:p>
            <a:r>
              <a:rPr lang="es-ES_tradnl" dirty="0" smtClean="0"/>
              <a:t>Aspectos Comunicacionales </a:t>
            </a:r>
          </a:p>
          <a:p>
            <a:r>
              <a:rPr lang="es-ES_tradnl" dirty="0" smtClean="0"/>
              <a:t>Aspectos Administrativos 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762925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2"/>
          <p:cNvSpPr txBox="1">
            <a:spLocks/>
          </p:cNvSpPr>
          <p:nvPr/>
        </p:nvSpPr>
        <p:spPr>
          <a:xfrm>
            <a:off x="899592" y="1052736"/>
            <a:ext cx="7620000" cy="48006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_tradnl" smtClean="0"/>
              <a:t>Calidad</a:t>
            </a:r>
          </a:p>
          <a:p>
            <a:pPr lvl="1"/>
            <a:r>
              <a:rPr lang="es-ES_tradnl" smtClean="0"/>
              <a:t>Presentación y estructura</a:t>
            </a:r>
          </a:p>
          <a:p>
            <a:pPr lvl="1"/>
            <a:r>
              <a:rPr lang="es-ES_tradnl" smtClean="0"/>
              <a:t>Uso y manejo de los recursos técnicos</a:t>
            </a:r>
          </a:p>
          <a:p>
            <a:pPr lvl="1"/>
            <a:r>
              <a:rPr lang="es-ES_tradnl" smtClean="0"/>
              <a:t>Interface</a:t>
            </a:r>
          </a:p>
          <a:p>
            <a:pPr lvl="1"/>
            <a:r>
              <a:rPr lang="es-ES_tradnl" smtClean="0"/>
              <a:t>Potencialidad educativa</a:t>
            </a:r>
          </a:p>
          <a:p>
            <a:r>
              <a:rPr lang="es-ES_tradnl" smtClean="0"/>
              <a:t>Eficacia </a:t>
            </a:r>
          </a:p>
          <a:p>
            <a:pPr lvl="1"/>
            <a:r>
              <a:rPr lang="es-ES_tradnl" smtClean="0"/>
              <a:t>Potencial para alcanzar los objetivos educativos</a:t>
            </a:r>
          </a:p>
          <a:p>
            <a:pPr lvl="1"/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95797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2"/>
          <p:cNvSpPr txBox="1">
            <a:spLocks/>
          </p:cNvSpPr>
          <p:nvPr/>
        </p:nvSpPr>
        <p:spPr>
          <a:xfrm>
            <a:off x="755576" y="476672"/>
            <a:ext cx="7620000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_tradnl" sz="2200" dirty="0" smtClean="0"/>
              <a:t>Eficiencia</a:t>
            </a:r>
          </a:p>
          <a:p>
            <a:pPr lvl="1"/>
            <a:r>
              <a:rPr lang="es-ES_tradnl" sz="2200" dirty="0" smtClean="0"/>
              <a:t>Potencial de ahorrar esfuerzos que invierten los actores involucrados. </a:t>
            </a:r>
          </a:p>
          <a:p>
            <a:r>
              <a:rPr lang="es-ES_tradnl" sz="2200" dirty="0" smtClean="0"/>
              <a:t>Pertinencia</a:t>
            </a:r>
          </a:p>
          <a:p>
            <a:pPr lvl="1"/>
            <a:r>
              <a:rPr lang="es-ES_tradnl" sz="2200" dirty="0" smtClean="0"/>
              <a:t> La </a:t>
            </a:r>
            <a:r>
              <a:rPr lang="es-ES_tradnl" sz="2200" dirty="0" err="1" smtClean="0"/>
              <a:t>relación</a:t>
            </a:r>
            <a:r>
              <a:rPr lang="es-ES_tradnl" sz="2200" dirty="0" smtClean="0"/>
              <a:t> del software con el modelo educativo y el </a:t>
            </a:r>
            <a:r>
              <a:rPr lang="es-ES_tradnl" sz="2200" dirty="0" err="1" smtClean="0"/>
              <a:t>curriculum</a:t>
            </a:r>
            <a:r>
              <a:rPr lang="es-ES_tradnl" sz="2200" dirty="0" smtClean="0"/>
              <a:t>.</a:t>
            </a:r>
          </a:p>
          <a:p>
            <a:pPr lvl="1"/>
            <a:r>
              <a:rPr lang="es-ES_tradnl" sz="2200" dirty="0" smtClean="0"/>
              <a:t>El </a:t>
            </a:r>
            <a:r>
              <a:rPr lang="es-ES_tradnl" sz="2200" dirty="0" err="1" smtClean="0"/>
              <a:t>vínculo</a:t>
            </a:r>
            <a:r>
              <a:rPr lang="es-ES_tradnl" sz="2200" dirty="0" smtClean="0"/>
              <a:t> con el trabajo docente, particularmente con la labor de </a:t>
            </a:r>
            <a:r>
              <a:rPr lang="es-ES_tradnl" sz="2200" dirty="0" err="1" smtClean="0"/>
              <a:t>enseñanza</a:t>
            </a:r>
            <a:r>
              <a:rPr lang="es-ES_tradnl" sz="2200" dirty="0" smtClean="0"/>
              <a:t>.</a:t>
            </a:r>
          </a:p>
          <a:p>
            <a:pPr lvl="1"/>
            <a:r>
              <a:rPr lang="es-ES_tradnl" sz="2200" dirty="0" smtClean="0"/>
              <a:t>La </a:t>
            </a:r>
            <a:r>
              <a:rPr lang="es-ES_tradnl" sz="2200" dirty="0" err="1" smtClean="0"/>
              <a:t>adecuación</a:t>
            </a:r>
            <a:r>
              <a:rPr lang="es-ES_tradnl" sz="2200" dirty="0" smtClean="0"/>
              <a:t> de los contenidos al nivel educativo que se trate. </a:t>
            </a:r>
          </a:p>
          <a:p>
            <a:pPr lvl="1"/>
            <a:r>
              <a:rPr lang="es-ES_tradnl" sz="2200" dirty="0" smtClean="0"/>
              <a:t>La </a:t>
            </a:r>
            <a:r>
              <a:rPr lang="es-ES_tradnl" sz="2200" dirty="0" err="1" smtClean="0"/>
              <a:t>relación</a:t>
            </a:r>
            <a:r>
              <a:rPr lang="es-ES_tradnl" sz="2200" dirty="0" smtClean="0"/>
              <a:t> con el perfil del alumno, su estilo de aprendizaje, sus intereses, entre otras.</a:t>
            </a:r>
          </a:p>
          <a:p>
            <a:r>
              <a:rPr lang="es-ES_tradnl" sz="2200" dirty="0" smtClean="0"/>
              <a:t>Impacto</a:t>
            </a:r>
          </a:p>
          <a:p>
            <a:pPr lvl="1"/>
            <a:r>
              <a:rPr lang="es-ES_tradnl" sz="2200" dirty="0" smtClean="0"/>
              <a:t>Se refiere al efecto que se percibe en el usuario del software, particularmente en cuanto al aprendizaje. </a:t>
            </a:r>
            <a:endParaRPr lang="es-ES_tradnl" sz="2200" dirty="0"/>
          </a:p>
        </p:txBody>
      </p:sp>
    </p:spTree>
    <p:extLst>
      <p:ext uri="{BB962C8B-B14F-4D97-AF65-F5344CB8AC3E}">
        <p14:creationId xmlns:p14="http://schemas.microsoft.com/office/powerpoint/2010/main" val="26659179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539552" y="274638"/>
            <a:ext cx="8229600" cy="11430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MX" sz="3100" b="1" smtClean="0"/>
              <a:t>Indicadores para la evaluación de</a:t>
            </a:r>
            <a:br>
              <a:rPr lang="es-MX" sz="3100" b="1" smtClean="0"/>
            </a:br>
            <a:r>
              <a:rPr lang="es-MX" sz="3100" b="1" smtClean="0"/>
              <a:t>herramientas digitales para la educación</a:t>
            </a:r>
            <a:endParaRPr lang="es-ES" sz="3100" b="1" dirty="0"/>
          </a:p>
        </p:txBody>
      </p:sp>
      <p:sp>
        <p:nvSpPr>
          <p:cNvPr id="3" name="Marcador de contenido 2"/>
          <p:cNvSpPr txBox="1">
            <a:spLocks/>
          </p:cNvSpPr>
          <p:nvPr/>
        </p:nvSpPr>
        <p:spPr>
          <a:xfrm>
            <a:off x="539552" y="2204864"/>
            <a:ext cx="8229600" cy="45259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 smtClean="0"/>
              <a:t>Instalación</a:t>
            </a:r>
          </a:p>
          <a:p>
            <a:r>
              <a:rPr lang="es-ES" dirty="0" smtClean="0"/>
              <a:t>Interfaz de usuario</a:t>
            </a:r>
          </a:p>
          <a:p>
            <a:r>
              <a:rPr lang="es-ES" dirty="0" smtClean="0"/>
              <a:t>Contenido</a:t>
            </a:r>
          </a:p>
          <a:p>
            <a:r>
              <a:rPr lang="es-ES" dirty="0" smtClean="0"/>
              <a:t>Manuales</a:t>
            </a:r>
          </a:p>
          <a:p>
            <a:r>
              <a:rPr lang="es-ES" dirty="0" smtClean="0"/>
              <a:t>Características  adicionales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878628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o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32</TotalTime>
  <Words>422</Words>
  <Application>Microsoft Office PowerPoint</Application>
  <PresentationFormat>Presentación en pantalla (4:3)</PresentationFormat>
  <Paragraphs>63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Aspecto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tere</dc:creator>
  <cp:lastModifiedBy>tere</cp:lastModifiedBy>
  <cp:revision>4</cp:revision>
  <dcterms:created xsi:type="dcterms:W3CDTF">2016-03-01T04:02:06Z</dcterms:created>
  <dcterms:modified xsi:type="dcterms:W3CDTF">2016-03-01T04:34:33Z</dcterms:modified>
</cp:coreProperties>
</file>