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72" r:id="rId3"/>
    <p:sldId id="257" r:id="rId4"/>
    <p:sldId id="273" r:id="rId5"/>
    <p:sldId id="258" r:id="rId6"/>
    <p:sldId id="274" r:id="rId7"/>
    <p:sldId id="259" r:id="rId8"/>
    <p:sldId id="270" r:id="rId9"/>
    <p:sldId id="279" r:id="rId10"/>
    <p:sldId id="280" r:id="rId11"/>
    <p:sldId id="281" r:id="rId12"/>
    <p:sldId id="282" r:id="rId13"/>
    <p:sldId id="269" r:id="rId14"/>
    <p:sldId id="264" r:id="rId15"/>
    <p:sldId id="275" r:id="rId16"/>
    <p:sldId id="267" r:id="rId17"/>
    <p:sldId id="266" r:id="rId18"/>
    <p:sldId id="268" r:id="rId19"/>
    <p:sldId id="276" r:id="rId20"/>
    <p:sldId id="277" r:id="rId21"/>
    <p:sldId id="278"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p:scale>
          <a:sx n="90" d="100"/>
          <a:sy n="90" d="100"/>
        </p:scale>
        <p:origin x="-133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61337E-BA50-4246-9671-0C8B5C38A20E}" type="doc">
      <dgm:prSet loTypeId="urn:microsoft.com/office/officeart/2005/8/layout/cycle8" loCatId="cycle" qsTypeId="urn:microsoft.com/office/officeart/2005/8/quickstyle/simple1" qsCatId="simple" csTypeId="urn:microsoft.com/office/officeart/2005/8/colors/accent1_2" csCatId="accent1" phldr="1"/>
      <dgm:spPr/>
    </dgm:pt>
    <dgm:pt modelId="{916B62F6-B2A4-40CD-BE9D-0AF10F111088}">
      <dgm:prSet phldrT="[Texto]"/>
      <dgm:spPr/>
      <dgm:t>
        <a:bodyPr/>
        <a:lstStyle/>
        <a:p>
          <a:r>
            <a:rPr lang="es-MX" dirty="0" smtClean="0">
              <a:latin typeface="Arial Narrow" panose="020B0606020202030204" pitchFamily="34" charset="0"/>
            </a:rPr>
            <a:t>Unidad de aprendizaje I. La planeación: un proyecto de trabajo docente.</a:t>
          </a:r>
          <a:endParaRPr lang="es-MX" dirty="0">
            <a:latin typeface="Arial Narrow" panose="020B0606020202030204" pitchFamily="34" charset="0"/>
          </a:endParaRPr>
        </a:p>
      </dgm:t>
    </dgm:pt>
    <dgm:pt modelId="{2F1D3AE1-0CA3-4EDA-B092-CB6EB5E654BD}" type="parTrans" cxnId="{3763B8F2-A045-4466-A4CC-F88ADF99AEB1}">
      <dgm:prSet/>
      <dgm:spPr/>
      <dgm:t>
        <a:bodyPr/>
        <a:lstStyle/>
        <a:p>
          <a:endParaRPr lang="es-MX"/>
        </a:p>
      </dgm:t>
    </dgm:pt>
    <dgm:pt modelId="{A97F0D1B-AC58-4DB5-83BB-03527ABA6918}" type="sibTrans" cxnId="{3763B8F2-A045-4466-A4CC-F88ADF99AEB1}">
      <dgm:prSet/>
      <dgm:spPr/>
      <dgm:t>
        <a:bodyPr/>
        <a:lstStyle/>
        <a:p>
          <a:endParaRPr lang="es-MX"/>
        </a:p>
      </dgm:t>
    </dgm:pt>
    <dgm:pt modelId="{36D23526-CFE1-4074-BDA0-CA458F4DBCA9}">
      <dgm:prSet phldrT="[Texto]"/>
      <dgm:spPr>
        <a:solidFill>
          <a:srgbClr val="FFC000"/>
        </a:solidFill>
        <a:ln>
          <a:solidFill>
            <a:srgbClr val="FFFF00"/>
          </a:solidFill>
        </a:ln>
      </dgm:spPr>
      <dgm:t>
        <a:bodyPr/>
        <a:lstStyle/>
        <a:p>
          <a:r>
            <a:rPr lang="es-MX" dirty="0" smtClean="0">
              <a:latin typeface="Arial Narrow" panose="020B0606020202030204" pitchFamily="34" charset="0"/>
            </a:rPr>
            <a:t>Unidad de aprendizaje II. Factores y elementos que inciden en la planeación docente.</a:t>
          </a:r>
          <a:endParaRPr lang="es-MX" dirty="0">
            <a:latin typeface="Arial Narrow" panose="020B0606020202030204" pitchFamily="34" charset="0"/>
          </a:endParaRPr>
        </a:p>
      </dgm:t>
    </dgm:pt>
    <dgm:pt modelId="{D0E86D60-4FF1-4513-856C-67312FA92EC2}" type="parTrans" cxnId="{12CC2856-D93E-48FB-A579-59D7D1AA476A}">
      <dgm:prSet/>
      <dgm:spPr/>
      <dgm:t>
        <a:bodyPr/>
        <a:lstStyle/>
        <a:p>
          <a:endParaRPr lang="es-MX"/>
        </a:p>
      </dgm:t>
    </dgm:pt>
    <dgm:pt modelId="{84654972-3052-4766-A96E-58019A452D14}" type="sibTrans" cxnId="{12CC2856-D93E-48FB-A579-59D7D1AA476A}">
      <dgm:prSet/>
      <dgm:spPr/>
      <dgm:t>
        <a:bodyPr/>
        <a:lstStyle/>
        <a:p>
          <a:endParaRPr lang="es-MX"/>
        </a:p>
      </dgm:t>
    </dgm:pt>
    <dgm:pt modelId="{351ABBD4-DEF6-4B0B-9134-6D92EE54FFD1}">
      <dgm:prSet phldrT="[Texto]"/>
      <dgm:spPr>
        <a:solidFill>
          <a:schemeClr val="accent4"/>
        </a:solidFill>
      </dgm:spPr>
      <dgm:t>
        <a:bodyPr/>
        <a:lstStyle/>
        <a:p>
          <a:r>
            <a:rPr lang="es-MX" dirty="0" smtClean="0">
              <a:latin typeface="Arial Narrow" panose="020B0606020202030204" pitchFamily="34" charset="0"/>
            </a:rPr>
            <a:t>Unidad de aprendizaje III. Elección ante la planeación didáctica.</a:t>
          </a:r>
          <a:endParaRPr lang="es-MX" dirty="0">
            <a:latin typeface="Arial Narrow" panose="020B0606020202030204" pitchFamily="34" charset="0"/>
          </a:endParaRPr>
        </a:p>
      </dgm:t>
    </dgm:pt>
    <dgm:pt modelId="{BC80E6B8-1706-4B0D-A208-8B1D4C9C80F3}" type="parTrans" cxnId="{644960CD-F6C0-4AD1-A6CE-BF3F75D80035}">
      <dgm:prSet/>
      <dgm:spPr/>
      <dgm:t>
        <a:bodyPr/>
        <a:lstStyle/>
        <a:p>
          <a:endParaRPr lang="es-MX"/>
        </a:p>
      </dgm:t>
    </dgm:pt>
    <dgm:pt modelId="{5DE3F82D-0C86-44C5-9598-56F556EBAEFD}" type="sibTrans" cxnId="{644960CD-F6C0-4AD1-A6CE-BF3F75D80035}">
      <dgm:prSet/>
      <dgm:spPr/>
      <dgm:t>
        <a:bodyPr/>
        <a:lstStyle/>
        <a:p>
          <a:endParaRPr lang="es-MX"/>
        </a:p>
      </dgm:t>
    </dgm:pt>
    <dgm:pt modelId="{3EF4FB41-7B8C-4992-AF49-0F85CBA5ED8B}" type="pres">
      <dgm:prSet presAssocID="{0B61337E-BA50-4246-9671-0C8B5C38A20E}" presName="compositeShape" presStyleCnt="0">
        <dgm:presLayoutVars>
          <dgm:chMax val="7"/>
          <dgm:dir/>
          <dgm:resizeHandles val="exact"/>
        </dgm:presLayoutVars>
      </dgm:prSet>
      <dgm:spPr/>
    </dgm:pt>
    <dgm:pt modelId="{5B131297-7F76-45BD-BF60-04447338D80B}" type="pres">
      <dgm:prSet presAssocID="{0B61337E-BA50-4246-9671-0C8B5C38A20E}" presName="wedge1" presStyleLbl="node1" presStyleIdx="0" presStyleCnt="3"/>
      <dgm:spPr/>
      <dgm:t>
        <a:bodyPr/>
        <a:lstStyle/>
        <a:p>
          <a:endParaRPr lang="es-MX"/>
        </a:p>
      </dgm:t>
    </dgm:pt>
    <dgm:pt modelId="{71643967-505B-4F00-907E-3175E157295F}" type="pres">
      <dgm:prSet presAssocID="{0B61337E-BA50-4246-9671-0C8B5C38A20E}" presName="dummy1a" presStyleCnt="0"/>
      <dgm:spPr/>
    </dgm:pt>
    <dgm:pt modelId="{AF618A3F-20CD-42BD-8601-A4F6425FCCB9}" type="pres">
      <dgm:prSet presAssocID="{0B61337E-BA50-4246-9671-0C8B5C38A20E}" presName="dummy1b" presStyleCnt="0"/>
      <dgm:spPr/>
    </dgm:pt>
    <dgm:pt modelId="{880D6F6A-9B07-4A0F-914D-CABAD2DF4B8C}" type="pres">
      <dgm:prSet presAssocID="{0B61337E-BA50-4246-9671-0C8B5C38A20E}" presName="wedge1Tx" presStyleLbl="node1" presStyleIdx="0" presStyleCnt="3">
        <dgm:presLayoutVars>
          <dgm:chMax val="0"/>
          <dgm:chPref val="0"/>
          <dgm:bulletEnabled val="1"/>
        </dgm:presLayoutVars>
      </dgm:prSet>
      <dgm:spPr/>
      <dgm:t>
        <a:bodyPr/>
        <a:lstStyle/>
        <a:p>
          <a:endParaRPr lang="es-MX"/>
        </a:p>
      </dgm:t>
    </dgm:pt>
    <dgm:pt modelId="{50302835-718A-4220-B032-C56C1C35080D}" type="pres">
      <dgm:prSet presAssocID="{0B61337E-BA50-4246-9671-0C8B5C38A20E}" presName="wedge2" presStyleLbl="node1" presStyleIdx="1" presStyleCnt="3"/>
      <dgm:spPr/>
      <dgm:t>
        <a:bodyPr/>
        <a:lstStyle/>
        <a:p>
          <a:endParaRPr lang="es-MX"/>
        </a:p>
      </dgm:t>
    </dgm:pt>
    <dgm:pt modelId="{D6F48B37-50E5-4F48-8403-86B935ABEDE5}" type="pres">
      <dgm:prSet presAssocID="{0B61337E-BA50-4246-9671-0C8B5C38A20E}" presName="dummy2a" presStyleCnt="0"/>
      <dgm:spPr/>
    </dgm:pt>
    <dgm:pt modelId="{84A47ED7-B4C0-4F45-A636-58F6C1C489E2}" type="pres">
      <dgm:prSet presAssocID="{0B61337E-BA50-4246-9671-0C8B5C38A20E}" presName="dummy2b" presStyleCnt="0"/>
      <dgm:spPr/>
    </dgm:pt>
    <dgm:pt modelId="{C80DB003-9940-4021-B584-707E3F1626F3}" type="pres">
      <dgm:prSet presAssocID="{0B61337E-BA50-4246-9671-0C8B5C38A20E}" presName="wedge2Tx" presStyleLbl="node1" presStyleIdx="1" presStyleCnt="3">
        <dgm:presLayoutVars>
          <dgm:chMax val="0"/>
          <dgm:chPref val="0"/>
          <dgm:bulletEnabled val="1"/>
        </dgm:presLayoutVars>
      </dgm:prSet>
      <dgm:spPr/>
      <dgm:t>
        <a:bodyPr/>
        <a:lstStyle/>
        <a:p>
          <a:endParaRPr lang="es-MX"/>
        </a:p>
      </dgm:t>
    </dgm:pt>
    <dgm:pt modelId="{E2563395-ED3E-4E91-AAF5-0EB2A6C78BED}" type="pres">
      <dgm:prSet presAssocID="{0B61337E-BA50-4246-9671-0C8B5C38A20E}" presName="wedge3" presStyleLbl="node1" presStyleIdx="2" presStyleCnt="3"/>
      <dgm:spPr/>
      <dgm:t>
        <a:bodyPr/>
        <a:lstStyle/>
        <a:p>
          <a:endParaRPr lang="es-MX"/>
        </a:p>
      </dgm:t>
    </dgm:pt>
    <dgm:pt modelId="{150357E3-20E9-4596-AAC3-AFCC9324C812}" type="pres">
      <dgm:prSet presAssocID="{0B61337E-BA50-4246-9671-0C8B5C38A20E}" presName="dummy3a" presStyleCnt="0"/>
      <dgm:spPr/>
    </dgm:pt>
    <dgm:pt modelId="{40F04A2C-E26B-4D8E-AF58-CEC1104A6041}" type="pres">
      <dgm:prSet presAssocID="{0B61337E-BA50-4246-9671-0C8B5C38A20E}" presName="dummy3b" presStyleCnt="0"/>
      <dgm:spPr/>
    </dgm:pt>
    <dgm:pt modelId="{A8663C7B-3C50-455D-B05E-C73389E8EE59}" type="pres">
      <dgm:prSet presAssocID="{0B61337E-BA50-4246-9671-0C8B5C38A20E}" presName="wedge3Tx" presStyleLbl="node1" presStyleIdx="2" presStyleCnt="3">
        <dgm:presLayoutVars>
          <dgm:chMax val="0"/>
          <dgm:chPref val="0"/>
          <dgm:bulletEnabled val="1"/>
        </dgm:presLayoutVars>
      </dgm:prSet>
      <dgm:spPr/>
      <dgm:t>
        <a:bodyPr/>
        <a:lstStyle/>
        <a:p>
          <a:endParaRPr lang="es-MX"/>
        </a:p>
      </dgm:t>
    </dgm:pt>
    <dgm:pt modelId="{F72EF8A3-4EC8-4E77-AAE2-3DD459F69D6D}" type="pres">
      <dgm:prSet presAssocID="{A97F0D1B-AC58-4DB5-83BB-03527ABA6918}" presName="arrowWedge1" presStyleLbl="fgSibTrans2D1" presStyleIdx="0" presStyleCnt="3" custLinFactNeighborY="27"/>
      <dgm:spPr>
        <a:ln>
          <a:solidFill>
            <a:srgbClr val="92D050"/>
          </a:solidFill>
        </a:ln>
      </dgm:spPr>
    </dgm:pt>
    <dgm:pt modelId="{639037DF-D41A-4152-B143-A1E6959B8A3B}" type="pres">
      <dgm:prSet presAssocID="{84654972-3052-4766-A96E-58019A452D14}" presName="arrowWedge2" presStyleLbl="fgSibTrans2D1" presStyleIdx="1" presStyleCnt="3"/>
      <dgm:spPr/>
    </dgm:pt>
    <dgm:pt modelId="{88E8434E-BD51-4A31-9594-D5EDB989A866}" type="pres">
      <dgm:prSet presAssocID="{5DE3F82D-0C86-44C5-9598-56F556EBAEFD}" presName="arrowWedge3" presStyleLbl="fgSibTrans2D1" presStyleIdx="2" presStyleCnt="3"/>
      <dgm:spPr>
        <a:ln>
          <a:solidFill>
            <a:srgbClr val="FFC000"/>
          </a:solidFill>
        </a:ln>
      </dgm:spPr>
    </dgm:pt>
  </dgm:ptLst>
  <dgm:cxnLst>
    <dgm:cxn modelId="{12CC2856-D93E-48FB-A579-59D7D1AA476A}" srcId="{0B61337E-BA50-4246-9671-0C8B5C38A20E}" destId="{36D23526-CFE1-4074-BDA0-CA458F4DBCA9}" srcOrd="1" destOrd="0" parTransId="{D0E86D60-4FF1-4513-856C-67312FA92EC2}" sibTransId="{84654972-3052-4766-A96E-58019A452D14}"/>
    <dgm:cxn modelId="{3763B8F2-A045-4466-A4CC-F88ADF99AEB1}" srcId="{0B61337E-BA50-4246-9671-0C8B5C38A20E}" destId="{916B62F6-B2A4-40CD-BE9D-0AF10F111088}" srcOrd="0" destOrd="0" parTransId="{2F1D3AE1-0CA3-4EDA-B092-CB6EB5E654BD}" sibTransId="{A97F0D1B-AC58-4DB5-83BB-03527ABA6918}"/>
    <dgm:cxn modelId="{4F926D42-3900-48E4-8DA0-42D281EC70ED}" type="presOf" srcId="{351ABBD4-DEF6-4B0B-9134-6D92EE54FFD1}" destId="{E2563395-ED3E-4E91-AAF5-0EB2A6C78BED}" srcOrd="0" destOrd="0" presId="urn:microsoft.com/office/officeart/2005/8/layout/cycle8"/>
    <dgm:cxn modelId="{E7260052-7B41-4788-B18E-0C60CE968382}" type="presOf" srcId="{916B62F6-B2A4-40CD-BE9D-0AF10F111088}" destId="{880D6F6A-9B07-4A0F-914D-CABAD2DF4B8C}" srcOrd="1" destOrd="0" presId="urn:microsoft.com/office/officeart/2005/8/layout/cycle8"/>
    <dgm:cxn modelId="{F15BAA09-2A6D-484F-A4F7-C230C8CABCB8}" type="presOf" srcId="{36D23526-CFE1-4074-BDA0-CA458F4DBCA9}" destId="{C80DB003-9940-4021-B584-707E3F1626F3}" srcOrd="1" destOrd="0" presId="urn:microsoft.com/office/officeart/2005/8/layout/cycle8"/>
    <dgm:cxn modelId="{25F545FC-AEFC-4EC1-9A74-065ECA14118D}" type="presOf" srcId="{351ABBD4-DEF6-4B0B-9134-6D92EE54FFD1}" destId="{A8663C7B-3C50-455D-B05E-C73389E8EE59}" srcOrd="1" destOrd="0" presId="urn:microsoft.com/office/officeart/2005/8/layout/cycle8"/>
    <dgm:cxn modelId="{860D1FDB-E6E0-4B26-B074-7AA9BF83C317}" type="presOf" srcId="{916B62F6-B2A4-40CD-BE9D-0AF10F111088}" destId="{5B131297-7F76-45BD-BF60-04447338D80B}" srcOrd="0" destOrd="0" presId="urn:microsoft.com/office/officeart/2005/8/layout/cycle8"/>
    <dgm:cxn modelId="{644960CD-F6C0-4AD1-A6CE-BF3F75D80035}" srcId="{0B61337E-BA50-4246-9671-0C8B5C38A20E}" destId="{351ABBD4-DEF6-4B0B-9134-6D92EE54FFD1}" srcOrd="2" destOrd="0" parTransId="{BC80E6B8-1706-4B0D-A208-8B1D4C9C80F3}" sibTransId="{5DE3F82D-0C86-44C5-9598-56F556EBAEFD}"/>
    <dgm:cxn modelId="{91D3765A-9BD2-4ED9-82A3-FBC3BA54656E}" type="presOf" srcId="{0B61337E-BA50-4246-9671-0C8B5C38A20E}" destId="{3EF4FB41-7B8C-4992-AF49-0F85CBA5ED8B}" srcOrd="0" destOrd="0" presId="urn:microsoft.com/office/officeart/2005/8/layout/cycle8"/>
    <dgm:cxn modelId="{4FB12A09-86D2-48E6-A81D-1DEA13892E26}" type="presOf" srcId="{36D23526-CFE1-4074-BDA0-CA458F4DBCA9}" destId="{50302835-718A-4220-B032-C56C1C35080D}" srcOrd="0" destOrd="0" presId="urn:microsoft.com/office/officeart/2005/8/layout/cycle8"/>
    <dgm:cxn modelId="{A06C77CC-E4E1-4E6D-B0B4-B28C03F721F1}" type="presParOf" srcId="{3EF4FB41-7B8C-4992-AF49-0F85CBA5ED8B}" destId="{5B131297-7F76-45BD-BF60-04447338D80B}" srcOrd="0" destOrd="0" presId="urn:microsoft.com/office/officeart/2005/8/layout/cycle8"/>
    <dgm:cxn modelId="{BDC62036-8F8A-43D4-84D9-8E1C86BEA8D2}" type="presParOf" srcId="{3EF4FB41-7B8C-4992-AF49-0F85CBA5ED8B}" destId="{71643967-505B-4F00-907E-3175E157295F}" srcOrd="1" destOrd="0" presId="urn:microsoft.com/office/officeart/2005/8/layout/cycle8"/>
    <dgm:cxn modelId="{8488E9BB-D1E0-4DC5-8C7F-1860E4BEAF31}" type="presParOf" srcId="{3EF4FB41-7B8C-4992-AF49-0F85CBA5ED8B}" destId="{AF618A3F-20CD-42BD-8601-A4F6425FCCB9}" srcOrd="2" destOrd="0" presId="urn:microsoft.com/office/officeart/2005/8/layout/cycle8"/>
    <dgm:cxn modelId="{2ECDF833-96AE-40D9-B3EF-CF148DB9BD0E}" type="presParOf" srcId="{3EF4FB41-7B8C-4992-AF49-0F85CBA5ED8B}" destId="{880D6F6A-9B07-4A0F-914D-CABAD2DF4B8C}" srcOrd="3" destOrd="0" presId="urn:microsoft.com/office/officeart/2005/8/layout/cycle8"/>
    <dgm:cxn modelId="{AA8202F4-3D73-4CE6-ACB0-C6B777B93A73}" type="presParOf" srcId="{3EF4FB41-7B8C-4992-AF49-0F85CBA5ED8B}" destId="{50302835-718A-4220-B032-C56C1C35080D}" srcOrd="4" destOrd="0" presId="urn:microsoft.com/office/officeart/2005/8/layout/cycle8"/>
    <dgm:cxn modelId="{6274CA30-C0A1-44A1-A4B8-62D6909C989E}" type="presParOf" srcId="{3EF4FB41-7B8C-4992-AF49-0F85CBA5ED8B}" destId="{D6F48B37-50E5-4F48-8403-86B935ABEDE5}" srcOrd="5" destOrd="0" presId="urn:microsoft.com/office/officeart/2005/8/layout/cycle8"/>
    <dgm:cxn modelId="{10D5FF69-4068-4385-AF7A-7B9AECAD9594}" type="presParOf" srcId="{3EF4FB41-7B8C-4992-AF49-0F85CBA5ED8B}" destId="{84A47ED7-B4C0-4F45-A636-58F6C1C489E2}" srcOrd="6" destOrd="0" presId="urn:microsoft.com/office/officeart/2005/8/layout/cycle8"/>
    <dgm:cxn modelId="{2ADCF640-C76E-4F11-A3F8-FA6AE8E4D5E4}" type="presParOf" srcId="{3EF4FB41-7B8C-4992-AF49-0F85CBA5ED8B}" destId="{C80DB003-9940-4021-B584-707E3F1626F3}" srcOrd="7" destOrd="0" presId="urn:microsoft.com/office/officeart/2005/8/layout/cycle8"/>
    <dgm:cxn modelId="{BCE5F92A-E2AA-4E9C-8520-B0906CC9E373}" type="presParOf" srcId="{3EF4FB41-7B8C-4992-AF49-0F85CBA5ED8B}" destId="{E2563395-ED3E-4E91-AAF5-0EB2A6C78BED}" srcOrd="8" destOrd="0" presId="urn:microsoft.com/office/officeart/2005/8/layout/cycle8"/>
    <dgm:cxn modelId="{372DD95C-6DB1-4CBD-95F1-B9E0353A9BCF}" type="presParOf" srcId="{3EF4FB41-7B8C-4992-AF49-0F85CBA5ED8B}" destId="{150357E3-20E9-4596-AAC3-AFCC9324C812}" srcOrd="9" destOrd="0" presId="urn:microsoft.com/office/officeart/2005/8/layout/cycle8"/>
    <dgm:cxn modelId="{6E8239B8-B828-44B5-9E53-0325D9EF7F28}" type="presParOf" srcId="{3EF4FB41-7B8C-4992-AF49-0F85CBA5ED8B}" destId="{40F04A2C-E26B-4D8E-AF58-CEC1104A6041}" srcOrd="10" destOrd="0" presId="urn:microsoft.com/office/officeart/2005/8/layout/cycle8"/>
    <dgm:cxn modelId="{0E4795B5-251B-425D-A621-16DD1A54DB6C}" type="presParOf" srcId="{3EF4FB41-7B8C-4992-AF49-0F85CBA5ED8B}" destId="{A8663C7B-3C50-455D-B05E-C73389E8EE59}" srcOrd="11" destOrd="0" presId="urn:microsoft.com/office/officeart/2005/8/layout/cycle8"/>
    <dgm:cxn modelId="{DB97DD7C-5B52-4F87-9240-7443C95B397B}" type="presParOf" srcId="{3EF4FB41-7B8C-4992-AF49-0F85CBA5ED8B}" destId="{F72EF8A3-4EC8-4E77-AAE2-3DD459F69D6D}" srcOrd="12" destOrd="0" presId="urn:microsoft.com/office/officeart/2005/8/layout/cycle8"/>
    <dgm:cxn modelId="{338AFE54-F44C-4690-8AE0-F561ECD34B49}" type="presParOf" srcId="{3EF4FB41-7B8C-4992-AF49-0F85CBA5ED8B}" destId="{639037DF-D41A-4152-B143-A1E6959B8A3B}" srcOrd="13" destOrd="0" presId="urn:microsoft.com/office/officeart/2005/8/layout/cycle8"/>
    <dgm:cxn modelId="{CD78A579-CEC6-415E-BFFF-F61D88DCAA87}" type="presParOf" srcId="{3EF4FB41-7B8C-4992-AF49-0F85CBA5ED8B}" destId="{88E8434E-BD51-4A31-9594-D5EDB989A866}"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31297-7F76-45BD-BF60-04447338D80B}">
      <dsp:nvSpPr>
        <dsp:cNvPr id="0" name=""/>
        <dsp:cNvSpPr/>
      </dsp:nvSpPr>
      <dsp:spPr>
        <a:xfrm>
          <a:off x="1784588" y="353114"/>
          <a:ext cx="4563331" cy="4563331"/>
        </a:xfrm>
        <a:prstGeom prst="pie">
          <a:avLst>
            <a:gd name="adj1" fmla="val 16200000"/>
            <a:gd name="adj2" fmla="val 18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s-MX" sz="1900" kern="1200" dirty="0" smtClean="0">
              <a:latin typeface="Arial Narrow" panose="020B0606020202030204" pitchFamily="34" charset="0"/>
            </a:rPr>
            <a:t>Unidad de aprendizaje I. La planeación: un proyecto de trabajo docente.</a:t>
          </a:r>
          <a:endParaRPr lang="es-MX" sz="1900" kern="1200" dirty="0">
            <a:latin typeface="Arial Narrow" panose="020B0606020202030204" pitchFamily="34" charset="0"/>
          </a:endParaRPr>
        </a:p>
      </dsp:txBody>
      <dsp:txXfrm>
        <a:off x="4189573" y="1320106"/>
        <a:ext cx="1629761" cy="1358134"/>
      </dsp:txXfrm>
    </dsp:sp>
    <dsp:sp modelId="{50302835-718A-4220-B032-C56C1C35080D}">
      <dsp:nvSpPr>
        <dsp:cNvPr id="0" name=""/>
        <dsp:cNvSpPr/>
      </dsp:nvSpPr>
      <dsp:spPr>
        <a:xfrm>
          <a:off x="1690606" y="516091"/>
          <a:ext cx="4563331" cy="4563331"/>
        </a:xfrm>
        <a:prstGeom prst="pie">
          <a:avLst>
            <a:gd name="adj1" fmla="val 1800000"/>
            <a:gd name="adj2" fmla="val 9000000"/>
          </a:avLst>
        </a:prstGeom>
        <a:solidFill>
          <a:srgbClr val="FFC000"/>
        </a:solidFill>
        <a:ln w="19050" cap="rnd"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s-MX" sz="1900" kern="1200" dirty="0" smtClean="0">
              <a:latin typeface="Arial Narrow" panose="020B0606020202030204" pitchFamily="34" charset="0"/>
            </a:rPr>
            <a:t>Unidad de aprendizaje II. Factores y elementos que inciden en la planeación docente.</a:t>
          </a:r>
          <a:endParaRPr lang="es-MX" sz="1900" kern="1200" dirty="0">
            <a:latin typeface="Arial Narrow" panose="020B0606020202030204" pitchFamily="34" charset="0"/>
          </a:endParaRPr>
        </a:p>
      </dsp:txBody>
      <dsp:txXfrm>
        <a:off x="2777113" y="3476824"/>
        <a:ext cx="2444642" cy="1195158"/>
      </dsp:txXfrm>
    </dsp:sp>
    <dsp:sp modelId="{E2563395-ED3E-4E91-AAF5-0EB2A6C78BED}">
      <dsp:nvSpPr>
        <dsp:cNvPr id="0" name=""/>
        <dsp:cNvSpPr/>
      </dsp:nvSpPr>
      <dsp:spPr>
        <a:xfrm>
          <a:off x="1596623" y="353114"/>
          <a:ext cx="4563331" cy="4563331"/>
        </a:xfrm>
        <a:prstGeom prst="pie">
          <a:avLst>
            <a:gd name="adj1" fmla="val 9000000"/>
            <a:gd name="adj2" fmla="val 1620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s-MX" sz="1900" kern="1200" dirty="0" smtClean="0">
              <a:latin typeface="Arial Narrow" panose="020B0606020202030204" pitchFamily="34" charset="0"/>
            </a:rPr>
            <a:t>Unidad de aprendizaje III. Elección ante la planeación didáctica.</a:t>
          </a:r>
          <a:endParaRPr lang="es-MX" sz="1900" kern="1200" dirty="0">
            <a:latin typeface="Arial Narrow" panose="020B0606020202030204" pitchFamily="34" charset="0"/>
          </a:endParaRPr>
        </a:p>
      </dsp:txBody>
      <dsp:txXfrm>
        <a:off x="2125209" y="1320106"/>
        <a:ext cx="1629761" cy="1358134"/>
      </dsp:txXfrm>
    </dsp:sp>
    <dsp:sp modelId="{F72EF8A3-4EC8-4E77-AAE2-3DD459F69D6D}">
      <dsp:nvSpPr>
        <dsp:cNvPr id="0" name=""/>
        <dsp:cNvSpPr/>
      </dsp:nvSpPr>
      <dsp:spPr>
        <a:xfrm>
          <a:off x="1502473" y="72007"/>
          <a:ext cx="5128315" cy="5128315"/>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solidFill>
            <a:srgbClr val="92D050"/>
          </a:solidFill>
        </a:ln>
        <a:effectLst/>
      </dsp:spPr>
      <dsp:style>
        <a:lnRef idx="0">
          <a:scrgbClr r="0" g="0" b="0"/>
        </a:lnRef>
        <a:fillRef idx="1">
          <a:scrgbClr r="0" g="0" b="0"/>
        </a:fillRef>
        <a:effectRef idx="0">
          <a:scrgbClr r="0" g="0" b="0"/>
        </a:effectRef>
        <a:fontRef idx="minor">
          <a:schemeClr val="lt1"/>
        </a:fontRef>
      </dsp:style>
    </dsp:sp>
    <dsp:sp modelId="{639037DF-D41A-4152-B143-A1E6959B8A3B}">
      <dsp:nvSpPr>
        <dsp:cNvPr id="0" name=""/>
        <dsp:cNvSpPr/>
      </dsp:nvSpPr>
      <dsp:spPr>
        <a:xfrm>
          <a:off x="1408114" y="233310"/>
          <a:ext cx="5128315" cy="5128315"/>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E8434E-BD51-4A31-9594-D5EDB989A866}">
      <dsp:nvSpPr>
        <dsp:cNvPr id="0" name=""/>
        <dsp:cNvSpPr/>
      </dsp:nvSpPr>
      <dsp:spPr>
        <a:xfrm>
          <a:off x="1313754" y="70622"/>
          <a:ext cx="5128315" cy="5128315"/>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solidFill>
            <a:srgbClr val="FFC000"/>
          </a:solid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27B213-BF24-46DF-A4D1-932F51E4FCDB}" type="datetimeFigureOut">
              <a:rPr lang="es-MX" smtClean="0"/>
              <a:t>12/02/2018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C73A01-C3C4-4AD6-B8D2-08970787DBBB}" type="slidenum">
              <a:rPr lang="es-MX" smtClean="0"/>
              <a:t>‹Nº›</a:t>
            </a:fld>
            <a:endParaRPr lang="es-MX"/>
          </a:p>
        </p:txBody>
      </p:sp>
    </p:spTree>
    <p:extLst>
      <p:ext uri="{BB962C8B-B14F-4D97-AF65-F5344CB8AC3E}">
        <p14:creationId xmlns:p14="http://schemas.microsoft.com/office/powerpoint/2010/main" val="2523746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3BC73A01-C3C4-4AD6-B8D2-08970787DBBB}" type="slidenum">
              <a:rPr lang="es-MX" smtClean="0"/>
              <a:t>1</a:t>
            </a:fld>
            <a:endParaRPr lang="es-MX"/>
          </a:p>
        </p:txBody>
      </p:sp>
    </p:spTree>
    <p:extLst>
      <p:ext uri="{BB962C8B-B14F-4D97-AF65-F5344CB8AC3E}">
        <p14:creationId xmlns:p14="http://schemas.microsoft.com/office/powerpoint/2010/main" val="74222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37596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17515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24849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959384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0060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587006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030098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1631497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33563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12/02/2018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280011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10BD40A-B0CA-455B-A07B-DE9AED7957E3}" type="datetimeFigureOut">
              <a:rPr lang="es-MX" smtClean="0"/>
              <a:t>12/02/2018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43620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10BD40A-B0CA-455B-A07B-DE9AED7957E3}" type="datetimeFigureOut">
              <a:rPr lang="es-MX" smtClean="0"/>
              <a:t>12/02/2018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78096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10BD40A-B0CA-455B-A07B-DE9AED7957E3}" type="datetimeFigureOut">
              <a:rPr lang="es-MX" smtClean="0"/>
              <a:t>12/02/2018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3342559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BD40A-B0CA-455B-A07B-DE9AED7957E3}" type="datetimeFigureOut">
              <a:rPr lang="es-MX" smtClean="0"/>
              <a:t>12/02/2018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1770323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0BD40A-B0CA-455B-A07B-DE9AED7957E3}" type="datetimeFigureOut">
              <a:rPr lang="es-MX" smtClean="0"/>
              <a:t>12/02/2018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1036969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0BD40A-B0CA-455B-A07B-DE9AED7957E3}" type="datetimeFigureOut">
              <a:rPr lang="es-MX" smtClean="0"/>
              <a:t>12/02/2018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Tree>
    <p:extLst>
      <p:ext uri="{BB962C8B-B14F-4D97-AF65-F5344CB8AC3E}">
        <p14:creationId xmlns:p14="http://schemas.microsoft.com/office/powerpoint/2010/main" val="288613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0BD40A-B0CA-455B-A07B-DE9AED7957E3}" type="datetimeFigureOut">
              <a:rPr lang="es-MX" smtClean="0"/>
              <a:t>12/02/2018</a:t>
            </a:fld>
            <a:endParaRPr lang="es-MX"/>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817FBD6-3B9A-4346-877F-7F5C4D7AD452}" type="slidenum">
              <a:rPr lang="es-MX" smtClean="0"/>
              <a:t>‹Nº›</a:t>
            </a:fld>
            <a:endParaRPr lang="es-MX"/>
          </a:p>
        </p:txBody>
      </p:sp>
    </p:spTree>
    <p:extLst>
      <p:ext uri="{BB962C8B-B14F-4D97-AF65-F5344CB8AC3E}">
        <p14:creationId xmlns:p14="http://schemas.microsoft.com/office/powerpoint/2010/main" val="12577709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692696"/>
            <a:ext cx="8618366" cy="7048083"/>
          </a:xfrm>
          <a:prstGeom prst="rect">
            <a:avLst/>
          </a:prstGeom>
          <a:noFill/>
        </p:spPr>
        <p:txBody>
          <a:bodyPr wrap="square" rtlCol="0">
            <a:spAutoFit/>
          </a:bodyPr>
          <a:lstStyle/>
          <a:p>
            <a:pPr algn="ctr"/>
            <a:r>
              <a:rPr lang="es-MX" sz="3200" b="1" dirty="0">
                <a:effectLst>
                  <a:outerShdw blurRad="38100" dist="38100" dir="2700000" algn="tl">
                    <a:srgbClr val="000000">
                      <a:alpha val="43137"/>
                    </a:srgbClr>
                  </a:outerShdw>
                </a:effectLst>
              </a:rPr>
              <a:t>ESCUELA NORMAL DE  </a:t>
            </a:r>
            <a:endParaRPr lang="es-MX" sz="3200" b="1" dirty="0" smtClean="0">
              <a:effectLst>
                <a:outerShdw blurRad="38100" dist="38100" dir="2700000" algn="tl">
                  <a:srgbClr val="000000">
                    <a:alpha val="43137"/>
                  </a:srgbClr>
                </a:outerShdw>
              </a:effectLst>
            </a:endParaRPr>
          </a:p>
          <a:p>
            <a:pPr algn="ctr"/>
            <a:r>
              <a:rPr lang="es-MX" sz="3200" b="1" dirty="0" smtClean="0">
                <a:effectLst>
                  <a:outerShdw blurRad="38100" dist="38100" dir="2700000" algn="tl">
                    <a:srgbClr val="000000">
                      <a:alpha val="43137"/>
                    </a:srgbClr>
                  </a:outerShdw>
                </a:effectLst>
              </a:rPr>
              <a:t>EDUCACIÓN PREESCOLAR</a:t>
            </a:r>
          </a:p>
          <a:p>
            <a:pPr algn="ctr"/>
            <a:endParaRPr lang="es-MX" sz="2400" b="1" dirty="0" smtClean="0"/>
          </a:p>
          <a:p>
            <a:pPr algn="ctr"/>
            <a:endParaRPr lang="es-MX" sz="2400" b="1" dirty="0" smtClean="0"/>
          </a:p>
          <a:p>
            <a:pPr algn="ctr"/>
            <a:r>
              <a:rPr lang="es-MX" sz="2400" b="1" dirty="0" smtClean="0"/>
              <a:t>Licenciatura </a:t>
            </a:r>
            <a:r>
              <a:rPr lang="es-MX" sz="2400" b="1" dirty="0" smtClean="0"/>
              <a:t>en Educación Preescolar</a:t>
            </a:r>
            <a:endParaRPr lang="es-MX" sz="2400" b="1" dirty="0"/>
          </a:p>
          <a:p>
            <a:pPr algn="ctr"/>
            <a:r>
              <a:rPr lang="es-MX" sz="2400" b="1" dirty="0"/>
              <a:t>Ciclo </a:t>
            </a:r>
            <a:r>
              <a:rPr lang="es-MX" sz="2400" b="1" dirty="0" smtClean="0"/>
              <a:t>escolar: 2016-2017</a:t>
            </a:r>
            <a:endParaRPr lang="es-MX" sz="2400" b="1" dirty="0"/>
          </a:p>
          <a:p>
            <a:endParaRPr lang="es-MX" sz="2400" b="1" dirty="0" smtClean="0"/>
          </a:p>
          <a:p>
            <a:endParaRPr lang="es-MX" sz="2400" b="1" dirty="0"/>
          </a:p>
          <a:p>
            <a:pPr algn="ctr"/>
            <a:r>
              <a:rPr lang="es-MX" sz="2800" b="1" dirty="0" smtClean="0"/>
              <a:t>Curso: </a:t>
            </a:r>
            <a:r>
              <a:rPr lang="es-MX" sz="2800" b="1" dirty="0" smtClean="0">
                <a:effectLst>
                  <a:outerShdw blurRad="38100" dist="38100" dir="2700000" algn="tl">
                    <a:srgbClr val="000000">
                      <a:alpha val="43137"/>
                    </a:srgbClr>
                  </a:outerShdw>
                </a:effectLst>
              </a:rPr>
              <a:t>Práctica Educativa  </a:t>
            </a:r>
            <a:endParaRPr lang="es-MX" sz="2800" b="1" dirty="0">
              <a:effectLst>
                <a:outerShdw blurRad="38100" dist="38100" dir="2700000" algn="tl">
                  <a:srgbClr val="000000">
                    <a:alpha val="43137"/>
                  </a:srgbClr>
                </a:outerShdw>
              </a:effectLst>
            </a:endParaRPr>
          </a:p>
          <a:p>
            <a:endParaRPr lang="es-MX" sz="2400" b="1" dirty="0"/>
          </a:p>
          <a:p>
            <a:endParaRPr lang="es-MX" sz="2400" b="1" dirty="0" smtClean="0"/>
          </a:p>
          <a:p>
            <a:pPr algn="r"/>
            <a:r>
              <a:rPr lang="es-MX" sz="2000" b="1" dirty="0" smtClean="0"/>
              <a:t>Semestre  2°</a:t>
            </a:r>
          </a:p>
          <a:p>
            <a:pPr algn="r"/>
            <a:r>
              <a:rPr lang="es-MX" sz="2000" b="1" dirty="0" smtClean="0"/>
              <a:t>Mtra. Eva Fabiola Ruíz </a:t>
            </a:r>
            <a:r>
              <a:rPr lang="es-MX" sz="2000" b="1" dirty="0" err="1" smtClean="0"/>
              <a:t>Pradis</a:t>
            </a:r>
            <a:r>
              <a:rPr lang="es-MX" sz="2000" b="1" dirty="0" smtClean="0"/>
              <a:t>, Sección A</a:t>
            </a:r>
          </a:p>
          <a:p>
            <a:pPr algn="r"/>
            <a:r>
              <a:rPr lang="es-MX" sz="2000" b="1" dirty="0" err="1" smtClean="0"/>
              <a:t>Mrtra</a:t>
            </a:r>
            <a:r>
              <a:rPr lang="es-MX" sz="2000" b="1" dirty="0" smtClean="0"/>
              <a:t>. Martha Gabriela </a:t>
            </a:r>
            <a:r>
              <a:rPr lang="es-MX" sz="2000" b="1" dirty="0" err="1" smtClean="0"/>
              <a:t>Avila</a:t>
            </a:r>
            <a:r>
              <a:rPr lang="es-MX" sz="2000" b="1" dirty="0" smtClean="0"/>
              <a:t> Camacho</a:t>
            </a:r>
            <a:endParaRPr lang="es-MX" sz="2000" b="1" dirty="0" smtClean="0"/>
          </a:p>
          <a:p>
            <a:pPr algn="r"/>
            <a:endParaRPr lang="es-MX" sz="2400" b="1" dirty="0" smtClean="0"/>
          </a:p>
          <a:p>
            <a:endParaRPr lang="es-MX" sz="2400" b="1" dirty="0" smtClean="0"/>
          </a:p>
          <a:p>
            <a:endParaRPr lang="es-MX" sz="2400" b="1" dirty="0"/>
          </a:p>
          <a:p>
            <a:r>
              <a:rPr lang="es-MX" sz="2400" b="1" dirty="0" smtClean="0"/>
              <a:t>        </a:t>
            </a:r>
            <a:endParaRPr lang="es-MX" sz="2400" dirty="0"/>
          </a:p>
        </p:txBody>
      </p:sp>
      <p:pic>
        <p:nvPicPr>
          <p:cNvPr id="7" name="6 Image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9542" y="692696"/>
            <a:ext cx="1314186" cy="1080119"/>
          </a:xfrm>
          <a:prstGeom prst="rect">
            <a:avLst/>
          </a:prstGeom>
          <a:noFill/>
        </p:spPr>
      </p:pic>
      <p:pic>
        <p:nvPicPr>
          <p:cNvPr id="5" name="Imagen 5" descr="logo chiquit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6"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470927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5536" y="476672"/>
            <a:ext cx="6963618" cy="6297108"/>
          </a:xfrm>
          <a:prstGeom prst="rect">
            <a:avLst/>
          </a:prstGeom>
        </p:spPr>
        <p:txBody>
          <a:bodyPr wrap="square">
            <a:spAutoFit/>
          </a:bodyPr>
          <a:lstStyle/>
          <a:p>
            <a:pPr algn="ctr">
              <a:lnSpc>
                <a:spcPct val="115000"/>
              </a:lnSpc>
              <a:spcAft>
                <a:spcPts val="0"/>
              </a:spcAft>
            </a:pPr>
            <a:r>
              <a:rPr lang="es-MX" sz="1600" b="1" dirty="0"/>
              <a:t>Evidencias de aprendizaje de la unidad 1 </a:t>
            </a:r>
          </a:p>
          <a:p>
            <a:pPr algn="ctr">
              <a:lnSpc>
                <a:spcPct val="115000"/>
              </a:lnSpc>
            </a:pPr>
            <a:endParaRPr lang="es-MX" sz="1600" b="1" dirty="0" smtClean="0"/>
          </a:p>
          <a:p>
            <a:pPr algn="ctr">
              <a:lnSpc>
                <a:spcPct val="115000"/>
              </a:lnSpc>
            </a:pPr>
            <a:r>
              <a:rPr lang="es-MX" sz="1600" b="1" dirty="0" smtClean="0"/>
              <a:t>Trabajo </a:t>
            </a:r>
            <a:r>
              <a:rPr lang="es-MX" sz="1600" b="1" dirty="0"/>
              <a:t>global etapa 1. </a:t>
            </a:r>
            <a:endParaRPr lang="es-MX" sz="1600" b="1" dirty="0" smtClean="0"/>
          </a:p>
          <a:p>
            <a:pPr algn="ctr">
              <a:lnSpc>
                <a:spcPct val="115000"/>
              </a:lnSpc>
            </a:pPr>
            <a:r>
              <a:rPr lang="es-MX" sz="1600" b="1" dirty="0" smtClean="0"/>
              <a:t>Fundamentación</a:t>
            </a:r>
            <a:r>
              <a:rPr lang="es-MX" sz="1600" b="1" dirty="0"/>
              <a:t>, diagnóstico y justificación de la propuesta mediante la </a:t>
            </a:r>
            <a:r>
              <a:rPr lang="es-ES" sz="1600" b="1" dirty="0"/>
              <a:t>elaboración de </a:t>
            </a:r>
            <a:r>
              <a:rPr lang="es-ES" sz="1600" b="1" dirty="0" smtClean="0"/>
              <a:t>ensayo:</a:t>
            </a:r>
          </a:p>
          <a:p>
            <a:pPr algn="ctr">
              <a:lnSpc>
                <a:spcPct val="115000"/>
              </a:lnSpc>
            </a:pPr>
            <a:r>
              <a:rPr lang="es-ES" sz="1600" b="1" dirty="0" smtClean="0"/>
              <a:t> </a:t>
            </a:r>
            <a:r>
              <a:rPr lang="es-ES" sz="1600" b="1" dirty="0"/>
              <a:t>“La importancia del diagnóstico en el aula</a:t>
            </a:r>
            <a:r>
              <a:rPr lang="es-ES" sz="1600" b="1" dirty="0" smtClean="0"/>
              <a:t>”</a:t>
            </a:r>
          </a:p>
          <a:p>
            <a:pPr algn="ctr">
              <a:lnSpc>
                <a:spcPct val="115000"/>
              </a:lnSpc>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es-ES" sz="1600" dirty="0" smtClean="0"/>
              <a:t>Fundamenta </a:t>
            </a:r>
            <a:r>
              <a:rPr lang="es-ES" sz="1600" dirty="0"/>
              <a:t>su postura en argumentos congruentes y lógicos sobre el diagnóstico del aula</a:t>
            </a:r>
            <a:endParaRPr lang="es-MX" sz="1600" dirty="0"/>
          </a:p>
          <a:p>
            <a:pPr marL="342900" lvl="0" indent="-342900" algn="just">
              <a:spcAft>
                <a:spcPts val="0"/>
              </a:spcAft>
              <a:buFont typeface="+mj-lt"/>
              <a:buAutoNum type="arabicPeriod"/>
            </a:pPr>
            <a:r>
              <a:rPr lang="es-ES" sz="1600" dirty="0"/>
              <a:t>Trasfiere los conocimientos a diversos contextos en los Jardines de niños.</a:t>
            </a:r>
            <a:endParaRPr lang="es-MX" sz="1600" dirty="0"/>
          </a:p>
          <a:p>
            <a:pPr marL="342900" lvl="0" indent="-342900" algn="just">
              <a:spcAft>
                <a:spcPts val="0"/>
              </a:spcAft>
              <a:buFont typeface="+mj-lt"/>
              <a:buAutoNum type="arabicPeriod"/>
            </a:pPr>
            <a:r>
              <a:rPr lang="es-ES" sz="1600" dirty="0"/>
              <a:t>Identifica y delimita con claridad un problema.</a:t>
            </a:r>
            <a:endParaRPr lang="es-MX" sz="1600" dirty="0"/>
          </a:p>
          <a:p>
            <a:pPr marL="342900" lvl="0" indent="-342900" algn="just">
              <a:spcAft>
                <a:spcPts val="0"/>
              </a:spcAft>
              <a:buFont typeface="+mj-lt"/>
              <a:buAutoNum type="arabicPeriod"/>
            </a:pPr>
            <a:r>
              <a:rPr lang="es-ES" sz="1600" dirty="0"/>
              <a:t>Emite juicios basados en la observación, análisis y síntesis, de acuerdo con los marcos de referencia de las lecturas.</a:t>
            </a:r>
            <a:endParaRPr lang="es-MX" sz="1600" dirty="0"/>
          </a:p>
          <a:p>
            <a:pPr marL="342900" lvl="0" indent="-342900" algn="just">
              <a:spcAft>
                <a:spcPts val="0"/>
              </a:spcAft>
              <a:buFont typeface="+mj-lt"/>
              <a:buAutoNum type="arabicPeriod"/>
            </a:pPr>
            <a:r>
              <a:rPr lang="es-ES" sz="1600" dirty="0"/>
              <a:t>Plantea diversas metodologías para abordar un problema considerando sus posibles implicaciones.</a:t>
            </a:r>
            <a:endParaRPr lang="es-MX" sz="1600" dirty="0"/>
          </a:p>
          <a:p>
            <a:pPr marL="342900" lvl="0" indent="-342900" algn="just">
              <a:spcAft>
                <a:spcPts val="0"/>
              </a:spcAft>
              <a:buFont typeface="+mj-lt"/>
              <a:buAutoNum type="arabicPeriod"/>
            </a:pPr>
            <a:r>
              <a:rPr lang="es-ES" sz="1600" dirty="0" smtClean="0"/>
              <a:t>Propone soluciones alternativas de solución de manera fundamentada.</a:t>
            </a:r>
          </a:p>
          <a:p>
            <a:pPr marL="342900" lvl="0" indent="-342900" algn="just">
              <a:spcAft>
                <a:spcPts val="0"/>
              </a:spcAft>
              <a:buFont typeface="+mj-lt"/>
              <a:buAutoNum type="arabicPeriod"/>
            </a:pPr>
            <a:r>
              <a:rPr lang="es-ES" sz="1600" dirty="0" smtClean="0"/>
              <a:t>Diseño </a:t>
            </a:r>
            <a:r>
              <a:rPr lang="es-ES" sz="1600" dirty="0"/>
              <a:t>de instrumentos para realizar un </a:t>
            </a:r>
            <a:r>
              <a:rPr lang="es-ES" sz="1600" dirty="0" smtClean="0"/>
              <a:t>diagnóstico.</a:t>
            </a:r>
          </a:p>
          <a:p>
            <a:pPr marL="342900" lvl="0" indent="-342900" algn="just">
              <a:spcAft>
                <a:spcPts val="0"/>
              </a:spcAft>
              <a:buFont typeface="+mj-lt"/>
              <a:buAutoNum type="arabicPeriod"/>
            </a:pPr>
            <a:r>
              <a:rPr lang="es-ES" sz="1600" dirty="0" smtClean="0"/>
              <a:t>Diseña </a:t>
            </a:r>
            <a:r>
              <a:rPr lang="es-ES" sz="1600" dirty="0"/>
              <a:t>instrumentos para elaborar diagnósticos de los intereses, motivaciones y necesidades formativas de los alumnos para organizar las actividades de aprendizaje.</a:t>
            </a:r>
            <a:endParaRPr lang="es-MX" sz="1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460691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3528" y="396122"/>
            <a:ext cx="6768752" cy="6477158"/>
          </a:xfrm>
          <a:prstGeom prst="rect">
            <a:avLst/>
          </a:prstGeom>
        </p:spPr>
        <p:txBody>
          <a:bodyPr wrap="square">
            <a:spAutoFit/>
          </a:bodyPr>
          <a:lstStyle/>
          <a:p>
            <a:pPr algn="ctr">
              <a:lnSpc>
                <a:spcPct val="115000"/>
              </a:lnSpc>
              <a:spcAft>
                <a:spcPts val="0"/>
              </a:spcAft>
            </a:pPr>
            <a:r>
              <a:rPr lang="es-MX" b="1" dirty="0"/>
              <a:t>Evidencias de aprendizaje de la unidad 2</a:t>
            </a:r>
          </a:p>
          <a:p>
            <a:pPr algn="ctr">
              <a:lnSpc>
                <a:spcPct val="115000"/>
              </a:lnSpc>
              <a:spcAft>
                <a:spcPts val="0"/>
              </a:spcAft>
            </a:pPr>
            <a:r>
              <a:rPr lang="es-MX" b="1" dirty="0"/>
              <a:t>Para el </a:t>
            </a:r>
            <a:r>
              <a:rPr lang="es-MX" b="1" dirty="0" smtClean="0"/>
              <a:t>portafolio</a:t>
            </a:r>
          </a:p>
          <a:p>
            <a:pPr algn="ctr">
              <a:lnSpc>
                <a:spcPct val="115000"/>
              </a:lnSpc>
              <a:spcAft>
                <a:spcPts val="0"/>
              </a:spcAft>
            </a:pPr>
            <a:endParaRPr lang="es-MX" b="1" dirty="0" smtClean="0"/>
          </a:p>
          <a:p>
            <a:pPr algn="ctr">
              <a:lnSpc>
                <a:spcPct val="115000"/>
              </a:lnSpc>
              <a:spcAft>
                <a:spcPts val="0"/>
              </a:spcAft>
            </a:pPr>
            <a:r>
              <a:rPr lang="es-MX" b="1" dirty="0"/>
              <a:t>Trabajo global etapa 2. Fundamentación, diagnóstico y justificación de la propuesta donde </a:t>
            </a:r>
            <a:r>
              <a:rPr lang="es-MX" b="1" dirty="0" smtClean="0"/>
              <a:t>las </a:t>
            </a:r>
            <a:r>
              <a:rPr lang="es-MX" b="1" dirty="0"/>
              <a:t>estudiantes</a:t>
            </a:r>
            <a:r>
              <a:rPr lang="es-MX" b="1" dirty="0" smtClean="0"/>
              <a:t>:</a:t>
            </a:r>
          </a:p>
          <a:p>
            <a:pPr algn="ctr">
              <a:lnSpc>
                <a:spcPct val="115000"/>
              </a:lnSpc>
              <a:spcAft>
                <a:spcPts val="0"/>
              </a:spcAft>
            </a:pPr>
            <a:endParaRPr lang="es-MX" b="1" dirty="0"/>
          </a:p>
          <a:p>
            <a:pPr marL="342900" lvl="0" indent="-342900" algn="just">
              <a:spcAft>
                <a:spcPts val="0"/>
              </a:spcAft>
              <a:buFont typeface="Arial" panose="020B0604020202020204" pitchFamily="34" charset="0"/>
              <a:buChar char="-"/>
            </a:pPr>
            <a:r>
              <a:rPr lang="es-ES" dirty="0"/>
              <a:t>Seleccione un campo formativo y dentro del mismo un ámbito donde pueda realizar planeación. </a:t>
            </a:r>
            <a:endParaRPr lang="es-ES" dirty="0" smtClean="0"/>
          </a:p>
          <a:p>
            <a:pPr lvl="0" algn="just">
              <a:spcAft>
                <a:spcPts val="0"/>
              </a:spcAft>
            </a:pPr>
            <a:endParaRPr lang="es-MX" dirty="0"/>
          </a:p>
          <a:p>
            <a:pPr marL="342900" lvl="0" indent="-342900" algn="just">
              <a:spcAft>
                <a:spcPts val="0"/>
              </a:spcAft>
              <a:buFont typeface="Arial" panose="020B0604020202020204" pitchFamily="34" charset="0"/>
              <a:buChar char="-"/>
            </a:pPr>
            <a:r>
              <a:rPr lang="es-ES" dirty="0"/>
              <a:t>Estructurar los elementos que serían insumo de esa planeación: la ubicación curricular de lo seleccionado; la disciplina sus rasgos, características y formas de trabajo; competencias que se pretende desarrollar y requerimientos previos (aprendizajes previos); vinculaciones transversales. </a:t>
            </a:r>
            <a:endParaRPr lang="es-ES" dirty="0" smtClean="0"/>
          </a:p>
          <a:p>
            <a:pPr lvl="0" algn="just">
              <a:spcAft>
                <a:spcPts val="0"/>
              </a:spcAft>
            </a:pPr>
            <a:endParaRPr lang="es-ES" dirty="0" smtClean="0"/>
          </a:p>
          <a:p>
            <a:pPr marL="342900" lvl="0" indent="-342900" algn="just">
              <a:spcAft>
                <a:spcPts val="0"/>
              </a:spcAft>
              <a:buFont typeface="Arial" panose="020B0604020202020204" pitchFamily="34" charset="0"/>
              <a:buChar char="-"/>
            </a:pPr>
            <a:r>
              <a:rPr lang="es-ES" dirty="0"/>
              <a:t>La propuesta didáctica que va a desarrollar, los modelos de planeación y la propuesta didáctica que considera oportuna</a:t>
            </a:r>
            <a:r>
              <a:rPr lang="es-ES" dirty="0" smtClean="0"/>
              <a:t>.</a:t>
            </a:r>
          </a:p>
          <a:p>
            <a:pPr lvl="0" algn="just">
              <a:spcAft>
                <a:spcPts val="0"/>
              </a:spcAft>
            </a:pPr>
            <a:r>
              <a:rPr lang="es-ES" dirty="0" smtClean="0"/>
              <a:t> </a:t>
            </a:r>
            <a:endParaRPr lang="es-MX" dirty="0"/>
          </a:p>
          <a:p>
            <a:pPr marL="342900" lvl="0" indent="-342900" algn="just">
              <a:spcAft>
                <a:spcPts val="0"/>
              </a:spcAft>
              <a:buFont typeface="Arial" panose="020B0604020202020204" pitchFamily="34" charset="0"/>
              <a:buChar char="-"/>
            </a:pPr>
            <a:r>
              <a:rPr lang="es-ES" dirty="0"/>
              <a:t>La forma como se vincula con ejes de un proyecto de trabajo docente.</a:t>
            </a:r>
            <a:endParaRPr lang="es-MX"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Arial" panose="020B0604020202020204" pitchFamily="34" charset="0"/>
              <a:buChar char="-"/>
            </a:pPr>
            <a:endParaRPr lang="es-MX"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es-MX"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577955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5536" y="692696"/>
            <a:ext cx="6984776" cy="5963427"/>
          </a:xfrm>
          <a:prstGeom prst="rect">
            <a:avLst/>
          </a:prstGeom>
        </p:spPr>
        <p:txBody>
          <a:bodyPr wrap="square">
            <a:spAutoFit/>
          </a:bodyPr>
          <a:lstStyle/>
          <a:p>
            <a:pPr algn="ctr">
              <a:lnSpc>
                <a:spcPct val="150000"/>
              </a:lnSpc>
              <a:spcAft>
                <a:spcPts val="0"/>
              </a:spcAft>
            </a:pPr>
            <a:r>
              <a:rPr lang="es-MX" sz="1600" b="1" dirty="0"/>
              <a:t>Trabajo global. Etapa 3. Organización y estructura curricular.</a:t>
            </a:r>
          </a:p>
          <a:p>
            <a:pPr>
              <a:lnSpc>
                <a:spcPct val="150000"/>
              </a:lnSpc>
              <a:spcAft>
                <a:spcPts val="0"/>
              </a:spcAft>
            </a:pPr>
            <a:r>
              <a:rPr lang="es-MX" sz="1600" dirty="0"/>
              <a:t> </a:t>
            </a:r>
          </a:p>
          <a:p>
            <a:pPr marL="285750" indent="-285750" algn="just">
              <a:lnSpc>
                <a:spcPct val="150000"/>
              </a:lnSpc>
              <a:spcAft>
                <a:spcPts val="0"/>
              </a:spcAft>
              <a:buFont typeface="Arial" panose="020B0604020202020204" pitchFamily="34" charset="0"/>
              <a:buChar char="•"/>
            </a:pPr>
            <a:r>
              <a:rPr lang="es-MX" sz="1600" dirty="0"/>
              <a:t>Presentar un proyecto de planeación didáctica de algún campo formativo y ámbito determinado ligado al grado escolar en que se haya tenido algún acercamiento previo</a:t>
            </a:r>
            <a:r>
              <a:rPr lang="es-MX" sz="1600" dirty="0" smtClean="0"/>
              <a:t>.</a:t>
            </a:r>
          </a:p>
          <a:p>
            <a:pPr marL="285750" indent="-285750">
              <a:lnSpc>
                <a:spcPct val="150000"/>
              </a:lnSpc>
              <a:spcAft>
                <a:spcPts val="0"/>
              </a:spcAft>
              <a:buFont typeface="Arial" panose="020B0604020202020204" pitchFamily="34" charset="0"/>
              <a:buChar char="•"/>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50000"/>
              </a:lnSpc>
              <a:buFont typeface="Arial" panose="020B0604020202020204" pitchFamily="34" charset="0"/>
              <a:buChar char="•"/>
            </a:pPr>
            <a:r>
              <a:rPr lang="es-MX" sz="1600" dirty="0"/>
              <a:t>En esta etapa del trabajo el estudiante integra todos los elementos que se le han pedido en el problema eje, esto es concluye con una planeación didáctica, referida a un campo formativo, haciendo explícitos los referentes curriculares, disciplinarios, los que se desprenden de la etapa de desarrollo, así como didáctica, para construirlo como proyecto de trabajo docente. Vinculando intencionalidades institucionales, con las docentes, así como las que emanan de las condiciones de los alumnos. Presenta elementos de un diagnóstico que elaboró al principio de esta actividad.</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847159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03648" y="225514"/>
            <a:ext cx="5760640" cy="523220"/>
          </a:xfrm>
          <a:prstGeom prst="rect">
            <a:avLst/>
          </a:prstGeom>
          <a:noFill/>
        </p:spPr>
        <p:txBody>
          <a:bodyPr wrap="square" rtlCol="0">
            <a:spAutoFit/>
          </a:bodyPr>
          <a:lstStyle/>
          <a:p>
            <a:pPr algn="ctr"/>
            <a:r>
              <a:rPr lang="es-MX" sz="2800" b="1" dirty="0" smtClean="0">
                <a:solidFill>
                  <a:schemeClr val="accent2"/>
                </a:solidFill>
              </a:rPr>
              <a:t>ORIENTACIONES DIDACTICAS </a:t>
            </a:r>
            <a:endParaRPr lang="es-MX" sz="2800" b="1" dirty="0">
              <a:solidFill>
                <a:schemeClr val="accent2"/>
              </a:solidFill>
            </a:endParaRPr>
          </a:p>
        </p:txBody>
      </p:sp>
      <p:sp>
        <p:nvSpPr>
          <p:cNvPr id="3" name="2 CuadroTexto"/>
          <p:cNvSpPr txBox="1"/>
          <p:nvPr/>
        </p:nvSpPr>
        <p:spPr>
          <a:xfrm>
            <a:off x="251520" y="821025"/>
            <a:ext cx="6768752" cy="4801314"/>
          </a:xfrm>
          <a:prstGeom prst="rect">
            <a:avLst/>
          </a:prstGeom>
          <a:noFill/>
        </p:spPr>
        <p:txBody>
          <a:bodyPr wrap="square" rtlCol="0">
            <a:spAutoFit/>
          </a:bodyPr>
          <a:lstStyle/>
          <a:p>
            <a:pPr algn="just"/>
            <a:r>
              <a:rPr lang="es-MX" dirty="0" smtClean="0">
                <a:latin typeface="Arial Narrow" panose="020B0606020202030204" pitchFamily="34" charset="0"/>
              </a:rPr>
              <a:t>Para </a:t>
            </a:r>
            <a:r>
              <a:rPr lang="es-MX" dirty="0">
                <a:latin typeface="Arial Narrow" panose="020B0606020202030204" pitchFamily="34" charset="0"/>
              </a:rPr>
              <a:t>el logro de los aprendizajes esperados y de las unidades de competencia propuestas en el perfil de </a:t>
            </a:r>
            <a:r>
              <a:rPr lang="es-MX" dirty="0" smtClean="0">
                <a:latin typeface="Arial Narrow" panose="020B0606020202030204" pitchFamily="34" charset="0"/>
              </a:rPr>
              <a:t>egreso </a:t>
            </a:r>
            <a:r>
              <a:rPr lang="es-MX" dirty="0">
                <a:latin typeface="Arial Narrow" panose="020B0606020202030204" pitchFamily="34" charset="0"/>
              </a:rPr>
              <a:t>se </a:t>
            </a:r>
            <a:r>
              <a:rPr lang="es-MX" dirty="0" smtClean="0">
                <a:latin typeface="Arial Narrow" panose="020B0606020202030204" pitchFamily="34" charset="0"/>
              </a:rPr>
              <a:t>realizaran:</a:t>
            </a:r>
          </a:p>
          <a:p>
            <a:pPr algn="just"/>
            <a:endParaRPr lang="es-MX" dirty="0" smtClean="0">
              <a:latin typeface="Arial Narrow" panose="020B0606020202030204" pitchFamily="34" charset="0"/>
            </a:endParaRPr>
          </a:p>
          <a:p>
            <a:pPr marL="342900" indent="-342900" algn="just">
              <a:buFont typeface="Arial" panose="020B0604020202020204" pitchFamily="34" charset="0"/>
              <a:buChar char="•"/>
            </a:pPr>
            <a:r>
              <a:rPr lang="es-MX" dirty="0" smtClean="0">
                <a:latin typeface="Arial Narrow" panose="020B0606020202030204" pitchFamily="34" charset="0"/>
              </a:rPr>
              <a:t>Espacios </a:t>
            </a:r>
            <a:r>
              <a:rPr lang="es-MX" dirty="0">
                <a:latin typeface="Arial Narrow" panose="020B0606020202030204" pitchFamily="34" charset="0"/>
              </a:rPr>
              <a:t>para el diálogo </a:t>
            </a:r>
            <a:r>
              <a:rPr lang="es-MX" dirty="0" smtClean="0">
                <a:latin typeface="Arial Narrow" panose="020B0606020202030204" pitchFamily="34" charset="0"/>
              </a:rPr>
              <a:t>grupal y digital.</a:t>
            </a:r>
          </a:p>
          <a:p>
            <a:pPr marL="342900" indent="-342900" algn="just">
              <a:buFont typeface="Arial" panose="020B0604020202020204" pitchFamily="34" charset="0"/>
              <a:buChar char="•"/>
            </a:pPr>
            <a:endParaRPr lang="es-MX" dirty="0" smtClean="0">
              <a:latin typeface="Arial Narrow" panose="020B0606020202030204" pitchFamily="34" charset="0"/>
            </a:endParaRPr>
          </a:p>
          <a:p>
            <a:pPr marL="342900" indent="-342900" algn="just">
              <a:buFont typeface="Arial" panose="020B0604020202020204" pitchFamily="34" charset="0"/>
              <a:buChar char="•"/>
            </a:pPr>
            <a:r>
              <a:rPr lang="es-MX" dirty="0" smtClean="0">
                <a:latin typeface="Arial Narrow" panose="020B0606020202030204" pitchFamily="34" charset="0"/>
              </a:rPr>
              <a:t>El </a:t>
            </a:r>
            <a:r>
              <a:rPr lang="es-MX" dirty="0">
                <a:latin typeface="Arial Narrow" panose="020B0606020202030204" pitchFamily="34" charset="0"/>
              </a:rPr>
              <a:t>contacto con la comunidad y una institución educativa cercana al lugar donde cursa sus </a:t>
            </a:r>
            <a:r>
              <a:rPr lang="es-MX" dirty="0" smtClean="0">
                <a:latin typeface="Arial Narrow" panose="020B0606020202030204" pitchFamily="34" charset="0"/>
              </a:rPr>
              <a:t>estudios.</a:t>
            </a:r>
          </a:p>
          <a:p>
            <a:pPr marL="342900" indent="-342900" algn="just">
              <a:buFont typeface="Arial" panose="020B0604020202020204" pitchFamily="34" charset="0"/>
              <a:buChar char="•"/>
            </a:pPr>
            <a:endParaRPr lang="es-MX" dirty="0" smtClean="0">
              <a:latin typeface="Arial Narrow" panose="020B0606020202030204" pitchFamily="34" charset="0"/>
            </a:endParaRPr>
          </a:p>
          <a:p>
            <a:pPr marL="342900" indent="-342900" algn="just">
              <a:buFont typeface="Arial" panose="020B0604020202020204" pitchFamily="34" charset="0"/>
              <a:buChar char="•"/>
            </a:pPr>
            <a:r>
              <a:rPr lang="es-MX" dirty="0" smtClean="0">
                <a:latin typeface="Arial Narrow" panose="020B0606020202030204" pitchFamily="34" charset="0"/>
              </a:rPr>
              <a:t>Reconocer </a:t>
            </a:r>
            <a:r>
              <a:rPr lang="es-MX" dirty="0">
                <a:latin typeface="Arial Narrow" panose="020B0606020202030204" pitchFamily="34" charset="0"/>
              </a:rPr>
              <a:t>las características del nivel </a:t>
            </a:r>
            <a:r>
              <a:rPr lang="es-MX" dirty="0" smtClean="0">
                <a:latin typeface="Arial Narrow" panose="020B0606020202030204" pitchFamily="34" charset="0"/>
              </a:rPr>
              <a:t>educativo.</a:t>
            </a:r>
          </a:p>
          <a:p>
            <a:pPr marL="342900" indent="-342900" algn="just">
              <a:buFont typeface="Arial" panose="020B0604020202020204" pitchFamily="34" charset="0"/>
              <a:buChar char="•"/>
            </a:pPr>
            <a:endParaRPr lang="es-MX" dirty="0">
              <a:latin typeface="Arial Narrow" panose="020B0606020202030204" pitchFamily="34" charset="0"/>
            </a:endParaRPr>
          </a:p>
          <a:p>
            <a:pPr marL="342900" indent="-342900" algn="just">
              <a:buFont typeface="Arial" panose="020B0604020202020204" pitchFamily="34" charset="0"/>
              <a:buChar char="•"/>
            </a:pPr>
            <a:r>
              <a:rPr lang="es-MX" dirty="0" smtClean="0">
                <a:latin typeface="Arial Narrow" panose="020B0606020202030204" pitchFamily="34" charset="0"/>
              </a:rPr>
              <a:t>Reconocerán el </a:t>
            </a:r>
            <a:r>
              <a:rPr lang="es-MX" dirty="0">
                <a:latin typeface="Arial Narrow" panose="020B0606020202030204" pitchFamily="34" charset="0"/>
              </a:rPr>
              <a:t>tipo de organización de </a:t>
            </a:r>
            <a:r>
              <a:rPr lang="es-MX" dirty="0" smtClean="0">
                <a:latin typeface="Arial Narrow" panose="020B0606020202030204" pitchFamily="34" charset="0"/>
              </a:rPr>
              <a:t>una </a:t>
            </a:r>
            <a:r>
              <a:rPr lang="es-MX" dirty="0">
                <a:latin typeface="Arial Narrow" panose="020B0606020202030204" pitchFamily="34" charset="0"/>
              </a:rPr>
              <a:t>institución </a:t>
            </a:r>
            <a:r>
              <a:rPr lang="es-MX" dirty="0" smtClean="0">
                <a:latin typeface="Arial Narrow" panose="020B0606020202030204" pitchFamily="34" charset="0"/>
              </a:rPr>
              <a:t>escolar.</a:t>
            </a:r>
          </a:p>
          <a:p>
            <a:pPr marL="342900" indent="-342900" algn="just">
              <a:buFont typeface="Arial" panose="020B0604020202020204" pitchFamily="34" charset="0"/>
              <a:buChar char="•"/>
            </a:pPr>
            <a:endParaRPr lang="es-MX" dirty="0" smtClean="0">
              <a:latin typeface="Arial Narrow" panose="020B0606020202030204" pitchFamily="34" charset="0"/>
            </a:endParaRPr>
          </a:p>
          <a:p>
            <a:pPr marL="342900" indent="-342900" algn="just">
              <a:buFont typeface="Arial" panose="020B0604020202020204" pitchFamily="34" charset="0"/>
              <a:buChar char="•"/>
            </a:pPr>
            <a:r>
              <a:rPr lang="es-MX" dirty="0" smtClean="0">
                <a:latin typeface="Arial Narrow" panose="020B0606020202030204" pitchFamily="34" charset="0"/>
              </a:rPr>
              <a:t>Reconocerán las </a:t>
            </a:r>
            <a:r>
              <a:rPr lang="es-MX" dirty="0">
                <a:latin typeface="Arial Narrow" panose="020B0606020202030204" pitchFamily="34" charset="0"/>
              </a:rPr>
              <a:t>características generales que rigen el funcionamiento de las instituciones </a:t>
            </a:r>
            <a:r>
              <a:rPr lang="es-MX" dirty="0" smtClean="0">
                <a:latin typeface="Arial Narrow" panose="020B0606020202030204" pitchFamily="34" charset="0"/>
              </a:rPr>
              <a:t>en </a:t>
            </a:r>
            <a:r>
              <a:rPr lang="es-MX" dirty="0">
                <a:latin typeface="Arial Narrow" panose="020B0606020202030204" pitchFamily="34" charset="0"/>
              </a:rPr>
              <a:t>donde los actores sociales elaboran proyectos y desempeñan diversas funciones y contribuyen al logro de los propósitos educativos.</a:t>
            </a:r>
          </a:p>
          <a:p>
            <a:pPr algn="just"/>
            <a:r>
              <a:rPr lang="es-MX" dirty="0">
                <a:latin typeface="Arial Narrow" panose="020B0606020202030204" pitchFamily="34" charset="0"/>
              </a:rPr>
              <a:t>  </a:t>
            </a:r>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0451" y="6453336"/>
            <a:ext cx="402972" cy="339601"/>
          </a:xfrm>
          <a:prstGeom prst="rect">
            <a:avLst/>
          </a:prstGeom>
          <a:noFill/>
          <a:ln>
            <a:noFill/>
          </a:ln>
        </p:spPr>
      </p:pic>
      <p:sp>
        <p:nvSpPr>
          <p:cNvPr id="6" name="CuadroTexto 6"/>
          <p:cNvSpPr txBox="1"/>
          <p:nvPr/>
        </p:nvSpPr>
        <p:spPr>
          <a:xfrm>
            <a:off x="755576"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59618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6100" y="560001"/>
            <a:ext cx="6764172" cy="4524315"/>
          </a:xfrm>
          <a:prstGeom prst="rect">
            <a:avLst/>
          </a:prstGeom>
          <a:noFill/>
        </p:spPr>
        <p:txBody>
          <a:bodyPr wrap="square" rtlCol="0">
            <a:spAutoFit/>
          </a:bodyPr>
          <a:lstStyle/>
          <a:p>
            <a:pPr algn="just"/>
            <a:r>
              <a:rPr lang="es-MX" sz="2400" b="1" dirty="0">
                <a:solidFill>
                  <a:schemeClr val="accent2"/>
                </a:solidFill>
              </a:rPr>
              <a:t>CURSO QUE ANTECEDE: </a:t>
            </a:r>
            <a:endParaRPr lang="es-MX" sz="2400" b="1" dirty="0" smtClean="0">
              <a:solidFill>
                <a:schemeClr val="accent2"/>
              </a:solidFill>
            </a:endParaRPr>
          </a:p>
          <a:p>
            <a:pPr algn="just"/>
            <a:endParaRPr lang="es-MX" sz="2400" b="1" dirty="0"/>
          </a:p>
          <a:p>
            <a:pPr algn="just"/>
            <a:endParaRPr lang="es-MX" sz="2400" b="1" dirty="0" smtClean="0"/>
          </a:p>
          <a:p>
            <a:pPr marL="342900" indent="-342900" algn="just">
              <a:buFont typeface="Arial" panose="020B0604020202020204" pitchFamily="34" charset="0"/>
              <a:buChar char="•"/>
            </a:pPr>
            <a:r>
              <a:rPr lang="es-MX" sz="2400" dirty="0" smtClean="0"/>
              <a:t>El </a:t>
            </a:r>
            <a:r>
              <a:rPr lang="es-MX" sz="2400" dirty="0"/>
              <a:t>sujeto y su formación profesional como </a:t>
            </a:r>
            <a:r>
              <a:rPr lang="es-MX" sz="2400" dirty="0" smtClean="0"/>
              <a:t>docente</a:t>
            </a:r>
          </a:p>
          <a:p>
            <a:pPr marL="342900" indent="-342900" algn="just">
              <a:buFont typeface="Arial" panose="020B0604020202020204" pitchFamily="34" charset="0"/>
              <a:buChar char="•"/>
            </a:pPr>
            <a:endParaRPr lang="es-MX" sz="2400" dirty="0" smtClean="0"/>
          </a:p>
          <a:p>
            <a:pPr marL="342900" indent="-342900" algn="just">
              <a:buFont typeface="Arial" panose="020B0604020202020204" pitchFamily="34" charset="0"/>
              <a:buChar char="•"/>
            </a:pPr>
            <a:r>
              <a:rPr lang="es-MX" sz="2400" dirty="0" smtClean="0"/>
              <a:t>Psicología </a:t>
            </a:r>
            <a:r>
              <a:rPr lang="es-MX" sz="2400" dirty="0"/>
              <a:t>del desarrollo infantil (0-12 años</a:t>
            </a:r>
            <a:r>
              <a:rPr lang="es-MX" sz="2400" dirty="0" smtClean="0"/>
              <a:t>)</a:t>
            </a:r>
          </a:p>
          <a:p>
            <a:pPr marL="342900" indent="-342900" algn="just">
              <a:buFont typeface="Arial" panose="020B0604020202020204" pitchFamily="34" charset="0"/>
              <a:buChar char="•"/>
            </a:pPr>
            <a:endParaRPr lang="es-MX" sz="2400" dirty="0"/>
          </a:p>
          <a:p>
            <a:pPr marL="342900" indent="-342900" algn="just">
              <a:buFont typeface="Arial" panose="020B0604020202020204" pitchFamily="34" charset="0"/>
              <a:buChar char="•"/>
            </a:pPr>
            <a:r>
              <a:rPr lang="es-MX" sz="2400" dirty="0" smtClean="0"/>
              <a:t>Historia </a:t>
            </a:r>
            <a:r>
              <a:rPr lang="es-MX" sz="2400" dirty="0"/>
              <a:t>de la educación en México </a:t>
            </a:r>
            <a:r>
              <a:rPr lang="es-MX" sz="2400" dirty="0" smtClean="0"/>
              <a:t>y</a:t>
            </a:r>
          </a:p>
          <a:p>
            <a:pPr marL="342900" indent="-342900" algn="just">
              <a:buFont typeface="Arial" panose="020B0604020202020204" pitchFamily="34" charset="0"/>
              <a:buChar char="•"/>
            </a:pPr>
            <a:endParaRPr lang="es-MX" sz="2400" dirty="0"/>
          </a:p>
          <a:p>
            <a:pPr marL="342900" indent="-342900" algn="just">
              <a:buFont typeface="Arial" panose="020B0604020202020204" pitchFamily="34" charset="0"/>
              <a:buChar char="•"/>
            </a:pPr>
            <a:r>
              <a:rPr lang="es-MX" sz="2400" dirty="0" smtClean="0"/>
              <a:t>Panorama </a:t>
            </a:r>
            <a:r>
              <a:rPr lang="es-MX" sz="2400" dirty="0"/>
              <a:t>actual de la educación básica en México.</a:t>
            </a: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602103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99810" y="404664"/>
            <a:ext cx="5102206" cy="6278642"/>
          </a:xfrm>
          <a:prstGeom prst="rect">
            <a:avLst/>
          </a:prstGeom>
        </p:spPr>
        <p:txBody>
          <a:bodyPr wrap="square">
            <a:spAutoFit/>
          </a:bodyPr>
          <a:lstStyle/>
          <a:p>
            <a:pPr algn="ctr"/>
            <a:r>
              <a:rPr lang="es-MX" sz="2400" b="1" dirty="0">
                <a:solidFill>
                  <a:schemeClr val="accent2"/>
                </a:solidFill>
                <a:latin typeface="Arial Narrow" panose="020B0606020202030204" pitchFamily="34" charset="0"/>
                <a:ea typeface="Calibri" panose="020F0502020204030204" pitchFamily="34" charset="0"/>
                <a:cs typeface="Arial" panose="020B0604020202020204" pitchFamily="34" charset="0"/>
              </a:rPr>
              <a:t>CURSO CONSECUENTE</a:t>
            </a:r>
            <a:r>
              <a:rPr lang="es-MX" sz="2400" b="1" dirty="0" smtClean="0">
                <a:solidFill>
                  <a:schemeClr val="accent2"/>
                </a:solidFill>
                <a:latin typeface="Arial Narrow" panose="020B0606020202030204" pitchFamily="34" charset="0"/>
                <a:ea typeface="Calibri" panose="020F0502020204030204" pitchFamily="34" charset="0"/>
                <a:cs typeface="Arial" panose="020B0604020202020204" pitchFamily="34" charset="0"/>
              </a:rPr>
              <a:t>:</a:t>
            </a:r>
          </a:p>
          <a:p>
            <a:r>
              <a:rPr lang="es-MX" b="1" dirty="0" smtClean="0">
                <a:latin typeface="Arial Narrow" panose="020B0606020202030204" pitchFamily="34" charset="0"/>
                <a:ea typeface="Calibri" panose="020F0502020204030204" pitchFamily="34" charset="0"/>
                <a:cs typeface="Arial" panose="020B0604020202020204" pitchFamily="34" charset="0"/>
              </a:rPr>
              <a:t> </a:t>
            </a: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Adecuación curricular</a:t>
            </a:r>
          </a:p>
          <a:p>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Teoría pedagógica</a:t>
            </a:r>
          </a:p>
          <a:p>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Herramientas </a:t>
            </a:r>
            <a:r>
              <a:rPr lang="es-MX" dirty="0">
                <a:latin typeface="Arial Narrow" panose="020B0606020202030204" pitchFamily="34" charset="0"/>
                <a:ea typeface="Calibri" panose="020F0502020204030204" pitchFamily="34" charset="0"/>
                <a:cs typeface="Arial" panose="020B0604020202020204" pitchFamily="34" charset="0"/>
              </a:rPr>
              <a:t>básicas para la investigación educativa Filosofía de la </a:t>
            </a:r>
            <a:r>
              <a:rPr lang="es-MX" dirty="0" smtClean="0">
                <a:latin typeface="Arial Narrow" panose="020B0606020202030204" pitchFamily="34" charset="0"/>
                <a:ea typeface="Calibri" panose="020F0502020204030204" pitchFamily="34" charset="0"/>
                <a:cs typeface="Arial" panose="020B0604020202020204" pitchFamily="34" charset="0"/>
              </a:rPr>
              <a:t>educación</a:t>
            </a:r>
          </a:p>
          <a:p>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Planeación </a:t>
            </a:r>
            <a:r>
              <a:rPr lang="es-MX" dirty="0">
                <a:latin typeface="Arial Narrow" panose="020B0606020202030204" pitchFamily="34" charset="0"/>
                <a:ea typeface="Calibri" panose="020F0502020204030204" pitchFamily="34" charset="0"/>
                <a:cs typeface="Arial" panose="020B0604020202020204" pitchFamily="34" charset="0"/>
              </a:rPr>
              <a:t>y gestión </a:t>
            </a:r>
            <a:r>
              <a:rPr lang="es-MX" dirty="0" smtClean="0">
                <a:latin typeface="Arial Narrow" panose="020B0606020202030204" pitchFamily="34" charset="0"/>
                <a:ea typeface="Calibri" panose="020F0502020204030204" pitchFamily="34" charset="0"/>
                <a:cs typeface="Arial" panose="020B0604020202020204" pitchFamily="34" charset="0"/>
              </a:rPr>
              <a:t>educativa</a:t>
            </a:r>
          </a:p>
          <a:p>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Bases </a:t>
            </a:r>
            <a:r>
              <a:rPr lang="es-MX" dirty="0">
                <a:latin typeface="Arial Narrow" panose="020B0606020202030204" pitchFamily="34" charset="0"/>
                <a:ea typeface="Calibri" panose="020F0502020204030204" pitchFamily="34" charset="0"/>
                <a:cs typeface="Arial" panose="020B0604020202020204" pitchFamily="34" charset="0"/>
              </a:rPr>
              <a:t>psicológicas del </a:t>
            </a:r>
            <a:r>
              <a:rPr lang="es-MX" dirty="0" smtClean="0">
                <a:latin typeface="Arial Narrow" panose="020B0606020202030204" pitchFamily="34" charset="0"/>
                <a:ea typeface="Calibri" panose="020F0502020204030204" pitchFamily="34" charset="0"/>
                <a:cs typeface="Arial" panose="020B0604020202020204" pitchFamily="34" charset="0"/>
              </a:rPr>
              <a:t>aprendizaje</a:t>
            </a:r>
          </a:p>
          <a:p>
            <a:pPr marL="285750" indent="-285750">
              <a:buFont typeface="Arial" panose="020B0604020202020204" pitchFamily="34" charset="0"/>
              <a:buChar char="•"/>
            </a:pPr>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Ambientes </a:t>
            </a:r>
            <a:r>
              <a:rPr lang="es-MX" dirty="0">
                <a:latin typeface="Arial Narrow" panose="020B0606020202030204" pitchFamily="34" charset="0"/>
                <a:ea typeface="Calibri" panose="020F0502020204030204" pitchFamily="34" charset="0"/>
                <a:cs typeface="Arial" panose="020B0604020202020204" pitchFamily="34" charset="0"/>
              </a:rPr>
              <a:t>de </a:t>
            </a:r>
            <a:r>
              <a:rPr lang="es-MX" dirty="0" smtClean="0">
                <a:latin typeface="Arial Narrow" panose="020B0606020202030204" pitchFamily="34" charset="0"/>
                <a:ea typeface="Calibri" panose="020F0502020204030204" pitchFamily="34" charset="0"/>
                <a:cs typeface="Arial" panose="020B0604020202020204" pitchFamily="34" charset="0"/>
              </a:rPr>
              <a:t>aprendizaje</a:t>
            </a:r>
          </a:p>
          <a:p>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Evaluación </a:t>
            </a:r>
            <a:r>
              <a:rPr lang="es-MX" dirty="0">
                <a:latin typeface="Arial Narrow" panose="020B0606020202030204" pitchFamily="34" charset="0"/>
                <a:ea typeface="Calibri" panose="020F0502020204030204" pitchFamily="34" charset="0"/>
                <a:cs typeface="Arial" panose="020B0604020202020204" pitchFamily="34" charset="0"/>
              </a:rPr>
              <a:t>para el </a:t>
            </a:r>
            <a:r>
              <a:rPr lang="es-MX" dirty="0" smtClean="0">
                <a:latin typeface="Arial Narrow" panose="020B0606020202030204" pitchFamily="34" charset="0"/>
                <a:ea typeface="Calibri" panose="020F0502020204030204" pitchFamily="34" charset="0"/>
                <a:cs typeface="Arial" panose="020B0604020202020204" pitchFamily="34" charset="0"/>
              </a:rPr>
              <a:t>aprendizaje</a:t>
            </a:r>
          </a:p>
          <a:p>
            <a:pPr marL="285750" indent="-285750">
              <a:buFont typeface="Arial" panose="020B0604020202020204" pitchFamily="34" charset="0"/>
              <a:buChar char="•"/>
            </a:pPr>
            <a:endParaRPr lang="es-MX" dirty="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Atención </a:t>
            </a:r>
            <a:r>
              <a:rPr lang="es-MX" dirty="0">
                <a:latin typeface="Arial Narrow" panose="020B0606020202030204" pitchFamily="34" charset="0"/>
                <a:ea typeface="Calibri" panose="020F0502020204030204" pitchFamily="34" charset="0"/>
                <a:cs typeface="Arial" panose="020B0604020202020204" pitchFamily="34" charset="0"/>
              </a:rPr>
              <a:t>a la </a:t>
            </a:r>
            <a:r>
              <a:rPr lang="es-MX" dirty="0" smtClean="0">
                <a:latin typeface="Arial Narrow" panose="020B0606020202030204" pitchFamily="34" charset="0"/>
                <a:ea typeface="Calibri" panose="020F0502020204030204" pitchFamily="34" charset="0"/>
                <a:cs typeface="Arial" panose="020B0604020202020204" pitchFamily="34" charset="0"/>
              </a:rPr>
              <a:t>diversidad</a:t>
            </a:r>
          </a:p>
          <a:p>
            <a:pPr marL="285750" indent="-285750">
              <a:buFont typeface="Arial" panose="020B0604020202020204" pitchFamily="34" charset="0"/>
              <a:buChar char="•"/>
            </a:pPr>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Diagnostico </a:t>
            </a:r>
            <a:r>
              <a:rPr lang="es-MX" dirty="0">
                <a:latin typeface="Arial Narrow" panose="020B0606020202030204" pitchFamily="34" charset="0"/>
                <a:ea typeface="Calibri" panose="020F0502020204030204" pitchFamily="34" charset="0"/>
                <a:cs typeface="Arial" panose="020B0604020202020204" pitchFamily="34" charset="0"/>
              </a:rPr>
              <a:t>e intervención socioeducativa </a:t>
            </a:r>
            <a:r>
              <a:rPr lang="es-MX" dirty="0" smtClean="0">
                <a:latin typeface="Arial Narrow" panose="020B0606020202030204" pitchFamily="34" charset="0"/>
                <a:ea typeface="Calibri" panose="020F0502020204030204" pitchFamily="34" charset="0"/>
                <a:cs typeface="Arial" panose="020B0604020202020204" pitchFamily="34" charset="0"/>
              </a:rPr>
              <a:t>y</a:t>
            </a:r>
          </a:p>
          <a:p>
            <a:pPr marL="285750" indent="-285750">
              <a:buFont typeface="Arial" panose="020B0604020202020204" pitchFamily="34" charset="0"/>
              <a:buChar char="•"/>
            </a:pPr>
            <a:endParaRPr lang="es-MX" dirty="0" smtClean="0">
              <a:latin typeface="Arial Narrow" panose="020B0606020202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Narrow" panose="020B0606020202030204" pitchFamily="34" charset="0"/>
                <a:ea typeface="Calibri" panose="020F0502020204030204" pitchFamily="34" charset="0"/>
                <a:cs typeface="Arial" panose="020B0604020202020204" pitchFamily="34" charset="0"/>
              </a:rPr>
              <a:t>Atención </a:t>
            </a:r>
            <a:r>
              <a:rPr lang="es-MX" dirty="0">
                <a:latin typeface="Arial Narrow" panose="020B0606020202030204" pitchFamily="34" charset="0"/>
                <a:ea typeface="Calibri" panose="020F0502020204030204" pitchFamily="34" charset="0"/>
                <a:cs typeface="Arial" panose="020B0604020202020204" pitchFamily="34" charset="0"/>
              </a:rPr>
              <a:t>educativa para la inclusión.</a:t>
            </a:r>
            <a:endParaRPr lang="es-MX"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139827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a:normAutofit fontScale="975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FECHA DE OBSERVACIÓN EN J.N.</a:t>
            </a:r>
            <a:endParaRPr lang="es-MX" sz="3600" b="1" dirty="0">
              <a:latin typeface="+mn-lt"/>
            </a:endParaRPr>
          </a:p>
        </p:txBody>
      </p:sp>
      <p:graphicFrame>
        <p:nvGraphicFramePr>
          <p:cNvPr id="3" name="2 Tabla"/>
          <p:cNvGraphicFramePr>
            <a:graphicFrameLocks noGrp="1"/>
          </p:cNvGraphicFramePr>
          <p:nvPr>
            <p:extLst>
              <p:ext uri="{D42A27DB-BD31-4B8C-83A1-F6EECF244321}">
                <p14:modId xmlns:p14="http://schemas.microsoft.com/office/powerpoint/2010/main" val="1622134184"/>
              </p:ext>
            </p:extLst>
          </p:nvPr>
        </p:nvGraphicFramePr>
        <p:xfrm>
          <a:off x="1051500" y="1417638"/>
          <a:ext cx="5968772" cy="2626789"/>
        </p:xfrm>
        <a:graphic>
          <a:graphicData uri="http://schemas.openxmlformats.org/drawingml/2006/table">
            <a:tbl>
              <a:tblPr firstRow="1" bandRow="1">
                <a:tableStyleId>{5C22544A-7EE6-4342-B048-85BDC9FD1C3A}</a:tableStyleId>
              </a:tblPr>
              <a:tblGrid>
                <a:gridCol w="2984386"/>
                <a:gridCol w="2984386"/>
              </a:tblGrid>
              <a:tr h="649927">
                <a:tc>
                  <a:txBody>
                    <a:bodyPr/>
                    <a:lstStyle/>
                    <a:p>
                      <a:pPr algn="ctr"/>
                      <a:r>
                        <a:rPr lang="es-MX" sz="2400" dirty="0" smtClean="0"/>
                        <a:t>FECHA </a:t>
                      </a:r>
                      <a:endParaRPr lang="es-MX" sz="2400" dirty="0"/>
                    </a:p>
                  </a:txBody>
                  <a:tcPr/>
                </a:tc>
                <a:tc>
                  <a:txBody>
                    <a:bodyPr/>
                    <a:lstStyle/>
                    <a:p>
                      <a:pPr algn="ctr"/>
                      <a:r>
                        <a:rPr lang="es-MX" sz="2400" dirty="0" smtClean="0"/>
                        <a:t>MES </a:t>
                      </a:r>
                      <a:endParaRPr lang="es-MX" sz="2400" dirty="0"/>
                    </a:p>
                  </a:txBody>
                  <a:tcPr/>
                </a:tc>
              </a:tr>
              <a:tr h="658954">
                <a:tc>
                  <a:txBody>
                    <a:bodyPr/>
                    <a:lstStyle/>
                    <a:p>
                      <a:pPr algn="ctr"/>
                      <a:r>
                        <a:rPr lang="es-MX" sz="2400" dirty="0" smtClean="0"/>
                        <a:t>6,</a:t>
                      </a:r>
                      <a:r>
                        <a:rPr lang="es-MX" sz="2400" baseline="0" dirty="0" smtClean="0"/>
                        <a:t> 7 y 8 </a:t>
                      </a:r>
                      <a:endParaRPr lang="es-MX" sz="2400" dirty="0"/>
                    </a:p>
                  </a:txBody>
                  <a:tcPr/>
                </a:tc>
                <a:tc>
                  <a:txBody>
                    <a:bodyPr/>
                    <a:lstStyle/>
                    <a:p>
                      <a:pPr algn="ctr"/>
                      <a:r>
                        <a:rPr lang="es-MX" sz="2400" dirty="0" smtClean="0"/>
                        <a:t>MARZO</a:t>
                      </a:r>
                      <a:r>
                        <a:rPr lang="es-MX" sz="2400" baseline="0" dirty="0" smtClean="0"/>
                        <a:t> </a:t>
                      </a:r>
                      <a:endParaRPr lang="es-MX" sz="2400" dirty="0"/>
                    </a:p>
                  </a:txBody>
                  <a:tcPr/>
                </a:tc>
              </a:tr>
              <a:tr h="658954">
                <a:tc>
                  <a:txBody>
                    <a:bodyPr/>
                    <a:lstStyle/>
                    <a:p>
                      <a:pPr algn="ctr"/>
                      <a:r>
                        <a:rPr lang="es-MX" sz="2400" dirty="0" smtClean="0"/>
                        <a:t>26, 27 Y 28 </a:t>
                      </a:r>
                      <a:endParaRPr lang="es-MX" sz="2400" dirty="0"/>
                    </a:p>
                  </a:txBody>
                  <a:tcPr/>
                </a:tc>
                <a:tc>
                  <a:txBody>
                    <a:bodyPr/>
                    <a:lstStyle/>
                    <a:p>
                      <a:pPr algn="ctr"/>
                      <a:r>
                        <a:rPr lang="es-MX" sz="2400" dirty="0" smtClean="0"/>
                        <a:t>ABRIL </a:t>
                      </a:r>
                      <a:endParaRPr lang="es-MX" sz="2400" dirty="0"/>
                    </a:p>
                  </a:txBody>
                  <a:tcPr/>
                </a:tc>
              </a:tr>
              <a:tr h="658954">
                <a:tc>
                  <a:txBody>
                    <a:bodyPr/>
                    <a:lstStyle/>
                    <a:p>
                      <a:pPr algn="ctr"/>
                      <a:r>
                        <a:rPr lang="es-MX" sz="2400" dirty="0" smtClean="0"/>
                        <a:t>19, 20 Y 21</a:t>
                      </a:r>
                      <a:endParaRPr lang="es-MX" sz="2400" dirty="0"/>
                    </a:p>
                  </a:txBody>
                  <a:tcPr/>
                </a:tc>
                <a:tc>
                  <a:txBody>
                    <a:bodyPr/>
                    <a:lstStyle/>
                    <a:p>
                      <a:pPr algn="ctr"/>
                      <a:r>
                        <a:rPr lang="es-MX" sz="2400" dirty="0" smtClean="0"/>
                        <a:t>JUNIO </a:t>
                      </a:r>
                      <a:endParaRPr lang="es-MX" sz="2400" dirty="0"/>
                    </a:p>
                  </a:txBody>
                  <a:tcPr/>
                </a:tc>
              </a:tr>
            </a:tbl>
          </a:graphicData>
        </a:graphic>
      </p:graphicFrame>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29378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smtClean="0">
                <a:latin typeface="+mn-lt"/>
              </a:rPr>
              <a:t>CRITERIOS DE EVALUACION</a:t>
            </a:r>
            <a:endParaRPr lang="es-MX" sz="3600" b="1" dirty="0">
              <a:latin typeface="+mn-lt"/>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graphicFrame>
        <p:nvGraphicFramePr>
          <p:cNvPr id="2" name="1 Tabla"/>
          <p:cNvGraphicFramePr>
            <a:graphicFrameLocks noGrp="1"/>
          </p:cNvGraphicFramePr>
          <p:nvPr>
            <p:extLst>
              <p:ext uri="{D42A27DB-BD31-4B8C-83A1-F6EECF244321}">
                <p14:modId xmlns:p14="http://schemas.microsoft.com/office/powerpoint/2010/main" val="2903079645"/>
              </p:ext>
            </p:extLst>
          </p:nvPr>
        </p:nvGraphicFramePr>
        <p:xfrm>
          <a:off x="1187624" y="1417638"/>
          <a:ext cx="6096000" cy="4253004"/>
        </p:xfrm>
        <a:graphic>
          <a:graphicData uri="http://schemas.openxmlformats.org/drawingml/2006/table">
            <a:tbl>
              <a:tblPr firstRow="1" bandRow="1">
                <a:tableStyleId>{5C22544A-7EE6-4342-B048-85BDC9FD1C3A}</a:tableStyleId>
              </a:tblPr>
              <a:tblGrid>
                <a:gridCol w="4032448"/>
                <a:gridCol w="2063552"/>
              </a:tblGrid>
              <a:tr h="708834">
                <a:tc>
                  <a:txBody>
                    <a:bodyPr/>
                    <a:lstStyle/>
                    <a:p>
                      <a:pPr algn="ctr"/>
                      <a:r>
                        <a:rPr lang="es-MX" dirty="0" smtClean="0"/>
                        <a:t>Rasgos de</a:t>
                      </a:r>
                      <a:r>
                        <a:rPr lang="es-MX" baseline="0" dirty="0" smtClean="0"/>
                        <a:t> evaluación </a:t>
                      </a:r>
                      <a:endParaRPr lang="es-MX" dirty="0"/>
                    </a:p>
                  </a:txBody>
                  <a:tcPr/>
                </a:tc>
                <a:tc>
                  <a:txBody>
                    <a:bodyPr/>
                    <a:lstStyle/>
                    <a:p>
                      <a:pPr algn="ctr"/>
                      <a:r>
                        <a:rPr lang="es-MX" dirty="0" smtClean="0"/>
                        <a:t>Porcentajes</a:t>
                      </a:r>
                      <a:r>
                        <a:rPr lang="es-MX" baseline="0" dirty="0" smtClean="0"/>
                        <a:t> </a:t>
                      </a:r>
                      <a:endParaRPr lang="es-MX" dirty="0"/>
                    </a:p>
                  </a:txBody>
                  <a:tcPr/>
                </a:tc>
              </a:tr>
              <a:tr h="708834">
                <a:tc>
                  <a:txBody>
                    <a:bodyPr/>
                    <a:lstStyle/>
                    <a:p>
                      <a:pPr marL="285750" indent="-285750">
                        <a:buFont typeface="Arial" panose="020B0604020202020204" pitchFamily="34" charset="0"/>
                        <a:buChar char="•"/>
                      </a:pPr>
                      <a:r>
                        <a:rPr lang="es-MX" dirty="0" smtClean="0"/>
                        <a:t>Examen</a:t>
                      </a:r>
                      <a:r>
                        <a:rPr lang="es-MX" baseline="0" dirty="0" smtClean="0"/>
                        <a:t> Institucional </a:t>
                      </a:r>
                      <a:endParaRPr lang="es-MX" dirty="0"/>
                    </a:p>
                  </a:txBody>
                  <a:tcPr/>
                </a:tc>
                <a:tc>
                  <a:txBody>
                    <a:bodyPr/>
                    <a:lstStyle/>
                    <a:p>
                      <a:pPr algn="ctr"/>
                      <a:r>
                        <a:rPr lang="es-MX" dirty="0" smtClean="0"/>
                        <a:t>30 %</a:t>
                      </a:r>
                      <a:endParaRPr lang="es-MX" dirty="0"/>
                    </a:p>
                  </a:txBody>
                  <a:tcPr/>
                </a:tc>
              </a:tr>
              <a:tr h="708834">
                <a:tc>
                  <a:txBody>
                    <a:bodyPr/>
                    <a:lstStyle/>
                    <a:p>
                      <a:pPr marL="285750" indent="-285750">
                        <a:buFont typeface="Arial" panose="020B0604020202020204" pitchFamily="34" charset="0"/>
                        <a:buChar char="•"/>
                      </a:pPr>
                      <a:r>
                        <a:rPr lang="es-MX" dirty="0" smtClean="0"/>
                        <a:t>Trabajos</a:t>
                      </a:r>
                      <a:r>
                        <a:rPr lang="es-MX" baseline="0" dirty="0" smtClean="0"/>
                        <a:t> escritos </a:t>
                      </a:r>
                      <a:endParaRPr lang="es-MX" dirty="0"/>
                    </a:p>
                  </a:txBody>
                  <a:tcPr/>
                </a:tc>
                <a:tc>
                  <a:txBody>
                    <a:bodyPr/>
                    <a:lstStyle/>
                    <a:p>
                      <a:pPr algn="ctr"/>
                      <a:r>
                        <a:rPr lang="es-MX" dirty="0" smtClean="0"/>
                        <a:t>30 %</a:t>
                      </a:r>
                      <a:endParaRPr lang="es-MX" dirty="0"/>
                    </a:p>
                  </a:txBody>
                  <a:tcPr/>
                </a:tc>
              </a:tr>
              <a:tr h="708834">
                <a:tc>
                  <a:txBody>
                    <a:bodyPr/>
                    <a:lstStyle/>
                    <a:p>
                      <a:pPr marL="285750" indent="-285750">
                        <a:buFont typeface="Arial" panose="020B0604020202020204" pitchFamily="34" charset="0"/>
                        <a:buChar char="•"/>
                      </a:pPr>
                      <a:r>
                        <a:rPr lang="es-MX" dirty="0" smtClean="0"/>
                        <a:t>Participación</a:t>
                      </a:r>
                      <a:r>
                        <a:rPr lang="es-MX" baseline="0" dirty="0" smtClean="0"/>
                        <a:t> y exposición </a:t>
                      </a:r>
                      <a:endParaRPr lang="es-MX" dirty="0"/>
                    </a:p>
                  </a:txBody>
                  <a:tcPr/>
                </a:tc>
                <a:tc>
                  <a:txBody>
                    <a:bodyPr/>
                    <a:lstStyle/>
                    <a:p>
                      <a:pPr algn="ctr"/>
                      <a:r>
                        <a:rPr lang="es-MX" dirty="0" smtClean="0"/>
                        <a:t>20 %</a:t>
                      </a:r>
                      <a:endParaRPr lang="es-MX" dirty="0"/>
                    </a:p>
                  </a:txBody>
                  <a:tcPr/>
                </a:tc>
              </a:tr>
              <a:tr h="708834">
                <a:tc>
                  <a:txBody>
                    <a:bodyPr/>
                    <a:lstStyle/>
                    <a:p>
                      <a:pPr marL="285750" indent="-285750">
                        <a:buFont typeface="Arial" panose="020B0604020202020204" pitchFamily="34" charset="0"/>
                        <a:buChar char="•"/>
                      </a:pPr>
                      <a:r>
                        <a:rPr lang="es-MX" dirty="0" smtClean="0"/>
                        <a:t>Portafolio</a:t>
                      </a:r>
                      <a:r>
                        <a:rPr lang="es-MX" baseline="0" dirty="0" smtClean="0"/>
                        <a:t> </a:t>
                      </a:r>
                      <a:endParaRPr lang="es-MX" dirty="0"/>
                    </a:p>
                  </a:txBody>
                  <a:tcPr/>
                </a:tc>
                <a:tc>
                  <a:txBody>
                    <a:bodyPr/>
                    <a:lstStyle/>
                    <a:p>
                      <a:pPr algn="ctr"/>
                      <a:r>
                        <a:rPr lang="es-MX" dirty="0" smtClean="0"/>
                        <a:t>20 %</a:t>
                      </a:r>
                      <a:endParaRPr lang="es-MX" dirty="0"/>
                    </a:p>
                  </a:txBody>
                  <a:tcPr/>
                </a:tc>
              </a:tr>
              <a:tr h="708834">
                <a:tc>
                  <a:txBody>
                    <a:bodyPr/>
                    <a:lstStyle/>
                    <a:p>
                      <a:pPr algn="r"/>
                      <a:r>
                        <a:rPr lang="es-MX" dirty="0" smtClean="0"/>
                        <a:t>Total </a:t>
                      </a:r>
                      <a:endParaRPr lang="es-MX" dirty="0"/>
                    </a:p>
                  </a:txBody>
                  <a:tcPr/>
                </a:tc>
                <a:tc>
                  <a:txBody>
                    <a:bodyPr/>
                    <a:lstStyle/>
                    <a:p>
                      <a:pPr algn="ctr"/>
                      <a:r>
                        <a:rPr lang="es-MX" dirty="0" smtClean="0"/>
                        <a:t>100 %</a:t>
                      </a:r>
                      <a:endParaRPr lang="es-MX" dirty="0"/>
                    </a:p>
                  </a:txBody>
                  <a:tcPr/>
                </a:tc>
              </a:tr>
            </a:tbl>
          </a:graphicData>
        </a:graphic>
      </p:graphicFrame>
    </p:spTree>
    <p:extLst>
      <p:ext uri="{BB962C8B-B14F-4D97-AF65-F5344CB8AC3E}">
        <p14:creationId xmlns:p14="http://schemas.microsoft.com/office/powerpoint/2010/main" val="3466688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79512" y="-18256"/>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2800" b="1" dirty="0" smtClean="0">
                <a:solidFill>
                  <a:schemeClr val="accent2"/>
                </a:solidFill>
                <a:latin typeface="+mn-lt"/>
              </a:rPr>
              <a:t>REGLAMENTO </a:t>
            </a:r>
            <a:endParaRPr lang="es-MX" sz="2800" b="1" dirty="0">
              <a:solidFill>
                <a:schemeClr val="accent2"/>
              </a:solidFill>
              <a:latin typeface="+mn-lt"/>
            </a:endParaRPr>
          </a:p>
        </p:txBody>
      </p:sp>
      <p:sp>
        <p:nvSpPr>
          <p:cNvPr id="4" name="3 Rectángulo"/>
          <p:cNvSpPr/>
          <p:nvPr/>
        </p:nvSpPr>
        <p:spPr>
          <a:xfrm>
            <a:off x="-10585" y="260648"/>
            <a:ext cx="7750937" cy="6740307"/>
          </a:xfrm>
          <a:prstGeom prst="rect">
            <a:avLst/>
          </a:prstGeom>
        </p:spPr>
        <p:txBody>
          <a:bodyPr wrap="square">
            <a:spAutoFit/>
          </a:bodyPr>
          <a:lstStyle/>
          <a:p>
            <a:pPr marL="342900" lvl="0" indent="-342900">
              <a:lnSpc>
                <a:spcPct val="200000"/>
              </a:lnSpc>
              <a:buFont typeface="Arial" panose="020B0604020202020204" pitchFamily="34" charset="0"/>
              <a:buChar char="•"/>
            </a:pPr>
            <a:r>
              <a:rPr lang="es-MX" dirty="0" smtClean="0">
                <a:latin typeface="Arial Narrow" panose="020B0606020202030204" pitchFamily="34" charset="0"/>
              </a:rPr>
              <a:t>Sentarse </a:t>
            </a:r>
            <a:r>
              <a:rPr lang="es-MX" dirty="0">
                <a:latin typeface="Arial Narrow" panose="020B0606020202030204" pitchFamily="34" charset="0"/>
              </a:rPr>
              <a:t>por número de lista</a:t>
            </a:r>
          </a:p>
          <a:p>
            <a:pPr marL="342900" lvl="0" indent="-342900">
              <a:lnSpc>
                <a:spcPct val="200000"/>
              </a:lnSpc>
              <a:buFont typeface="Arial" panose="020B0604020202020204" pitchFamily="34" charset="0"/>
              <a:buChar char="•"/>
            </a:pPr>
            <a:r>
              <a:rPr lang="es-MX" dirty="0">
                <a:latin typeface="Arial Narrow" panose="020B0606020202030204" pitchFamily="34" charset="0"/>
              </a:rPr>
              <a:t>Respeto a sus compañeros y profesores</a:t>
            </a:r>
          </a:p>
          <a:p>
            <a:pPr marL="342900" lvl="0" indent="-342900">
              <a:lnSpc>
                <a:spcPct val="200000"/>
              </a:lnSpc>
              <a:buFont typeface="Arial" panose="020B0604020202020204" pitchFamily="34" charset="0"/>
              <a:buChar char="•"/>
            </a:pPr>
            <a:r>
              <a:rPr lang="es-MX" dirty="0">
                <a:latin typeface="Arial Narrow" panose="020B0606020202030204" pitchFamily="34" charset="0"/>
              </a:rPr>
              <a:t> Mantener orden y disciplina así como no entrar  con alimentos.</a:t>
            </a:r>
          </a:p>
          <a:p>
            <a:pPr marL="342900" lvl="0" indent="-342900">
              <a:lnSpc>
                <a:spcPct val="200000"/>
              </a:lnSpc>
              <a:buFont typeface="Arial" panose="020B0604020202020204" pitchFamily="34" charset="0"/>
              <a:buChar char="•"/>
            </a:pPr>
            <a:r>
              <a:rPr lang="es-MX" dirty="0">
                <a:latin typeface="Arial Narrow" panose="020B0606020202030204" pitchFamily="34" charset="0"/>
              </a:rPr>
              <a:t> Entregar trabajos en tiempo y forma</a:t>
            </a:r>
          </a:p>
          <a:p>
            <a:pPr marL="342900" lvl="0" indent="-342900">
              <a:lnSpc>
                <a:spcPct val="200000"/>
              </a:lnSpc>
              <a:buFont typeface="Arial" panose="020B0604020202020204" pitchFamily="34" charset="0"/>
              <a:buChar char="•"/>
            </a:pPr>
            <a:r>
              <a:rPr lang="es-MX" dirty="0">
                <a:latin typeface="Arial Narrow" panose="020B0606020202030204" pitchFamily="34" charset="0"/>
              </a:rPr>
              <a:t> Sólo se darán 5 minutos después de la entrada, si llegan más tarde es falta</a:t>
            </a:r>
          </a:p>
          <a:p>
            <a:pPr marL="342900" lvl="0" indent="-342900">
              <a:lnSpc>
                <a:spcPct val="200000"/>
              </a:lnSpc>
              <a:buFont typeface="Arial" panose="020B0604020202020204" pitchFamily="34" charset="0"/>
              <a:buChar char="•"/>
            </a:pPr>
            <a:r>
              <a:rPr lang="es-MX" dirty="0">
                <a:latin typeface="Arial Narrow" panose="020B0606020202030204" pitchFamily="34" charset="0"/>
              </a:rPr>
              <a:t> Poner su celular en vibrar y dentro de su bolso, no hablar por celular durante la clase</a:t>
            </a:r>
          </a:p>
          <a:p>
            <a:pPr marL="342900" lvl="0" indent="-342900">
              <a:lnSpc>
                <a:spcPct val="200000"/>
              </a:lnSpc>
              <a:buFont typeface="Arial" panose="020B0604020202020204" pitchFamily="34" charset="0"/>
              <a:buChar char="•"/>
            </a:pPr>
            <a:r>
              <a:rPr lang="es-MX" dirty="0">
                <a:latin typeface="Arial Narrow" panose="020B0606020202030204" pitchFamily="34" charset="0"/>
              </a:rPr>
              <a:t> Pedir permiso para salidas en clase</a:t>
            </a:r>
          </a:p>
          <a:p>
            <a:pPr marL="342900" lvl="0" indent="-342900">
              <a:lnSpc>
                <a:spcPct val="200000"/>
              </a:lnSpc>
              <a:buFont typeface="Arial" panose="020B0604020202020204" pitchFamily="34" charset="0"/>
              <a:buChar char="•"/>
            </a:pPr>
            <a:r>
              <a:rPr lang="es-MX" dirty="0">
                <a:latin typeface="Arial Narrow" panose="020B0606020202030204" pitchFamily="34" charset="0"/>
              </a:rPr>
              <a:t> Durante la clase se debe emplear la computadora para el trabajo asignado, de no ser así se le pedirá que se retire de la clase</a:t>
            </a:r>
          </a:p>
          <a:p>
            <a:pPr marL="342900" lvl="0" indent="-342900">
              <a:lnSpc>
                <a:spcPct val="200000"/>
              </a:lnSpc>
              <a:buFont typeface="Arial" panose="020B0604020202020204" pitchFamily="34" charset="0"/>
              <a:buChar char="•"/>
            </a:pPr>
            <a:r>
              <a:rPr lang="es-MX" dirty="0">
                <a:latin typeface="Arial Narrow" panose="020B0606020202030204" pitchFamily="34" charset="0"/>
              </a:rPr>
              <a:t>No se permitirá el uso de mensajeros, Facebook, </a:t>
            </a:r>
            <a:r>
              <a:rPr lang="es-MX" dirty="0" err="1">
                <a:latin typeface="Arial Narrow" panose="020B0606020202030204" pitchFamily="34" charset="0"/>
              </a:rPr>
              <a:t>Youtube</a:t>
            </a:r>
            <a:r>
              <a:rPr lang="es-MX" dirty="0">
                <a:latin typeface="Arial Narrow" panose="020B0606020202030204" pitchFamily="34" charset="0"/>
              </a:rPr>
              <a:t> u otros durante el tiempo de explicación</a:t>
            </a:r>
          </a:p>
          <a:p>
            <a:pPr marL="285750" indent="-285750" algn="just">
              <a:lnSpc>
                <a:spcPct val="200000"/>
              </a:lnSpc>
              <a:buFont typeface="Wingdings" pitchFamily="2" charset="2"/>
              <a:buChar char="ü"/>
            </a:pPr>
            <a:endParaRPr lang="es-MX" dirty="0">
              <a:latin typeface="Arial Narrow" panose="020B0606020202030204" pitchFamily="34" charset="0"/>
              <a:cs typeface="Arial" pitchFamily="34" charset="0"/>
            </a:endParaRPr>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6"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312285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85147"/>
            <a:ext cx="7344816" cy="6340197"/>
          </a:xfrm>
          <a:prstGeom prst="rect">
            <a:avLst/>
          </a:prstGeom>
        </p:spPr>
        <p:txBody>
          <a:bodyPr wrap="square">
            <a:spAutoFit/>
          </a:bodyPr>
          <a:lstStyle/>
          <a:p>
            <a:pPr algn="ctr"/>
            <a:r>
              <a:rPr lang="es-MX" sz="1400" b="1" dirty="0">
                <a:latin typeface="Arial Narrow" panose="020B0606020202030204" pitchFamily="34" charset="0"/>
              </a:rPr>
              <a:t>UNIDAD DE APRENDIZAJE I.</a:t>
            </a:r>
          </a:p>
          <a:p>
            <a:pPr algn="ctr"/>
            <a:r>
              <a:rPr lang="es-MX" sz="1400" b="1" dirty="0">
                <a:latin typeface="Arial Narrow" panose="020B0606020202030204" pitchFamily="34" charset="0"/>
              </a:rPr>
              <a:t>La planeación: Un proyecto de trabajo docente</a:t>
            </a:r>
            <a:r>
              <a:rPr lang="es-MX" sz="1400" b="1" dirty="0" smtClean="0">
                <a:latin typeface="Arial Narrow" panose="020B0606020202030204" pitchFamily="34" charset="0"/>
              </a:rPr>
              <a:t>.</a:t>
            </a:r>
          </a:p>
          <a:p>
            <a:pPr algn="ctr"/>
            <a:r>
              <a:rPr lang="es-MX" sz="1400" b="1" dirty="0" smtClean="0">
                <a:latin typeface="Arial Narrow" panose="020B0606020202030204" pitchFamily="34" charset="0"/>
              </a:rPr>
              <a:t>Bibliografía </a:t>
            </a:r>
            <a:r>
              <a:rPr lang="es-MX" sz="1400" b="1" dirty="0">
                <a:latin typeface="Arial Narrow" panose="020B0606020202030204" pitchFamily="34" charset="0"/>
              </a:rPr>
              <a:t>básica</a:t>
            </a:r>
            <a:r>
              <a:rPr lang="es-MX" sz="1400" b="1" dirty="0" smtClean="0">
                <a:latin typeface="Arial Narrow" panose="020B0606020202030204" pitchFamily="34" charset="0"/>
              </a:rPr>
              <a:t>:</a:t>
            </a:r>
          </a:p>
          <a:p>
            <a:pPr marL="285750" indent="-285750">
              <a:buFont typeface="Arial" panose="020B0604020202020204" pitchFamily="34" charset="0"/>
              <a:buChar char="•"/>
            </a:pPr>
            <a:endParaRPr lang="es-MX" sz="1400" dirty="0">
              <a:latin typeface="Arial Narrow" panose="020B0606020202030204" pitchFamily="34" charset="0"/>
            </a:endParaRPr>
          </a:p>
          <a:p>
            <a:pPr marL="285750" indent="-285750">
              <a:buFont typeface="Arial" panose="020B0604020202020204" pitchFamily="34" charset="0"/>
              <a:buChar char="•"/>
            </a:pPr>
            <a:r>
              <a:rPr lang="es-MX" sz="1400" dirty="0">
                <a:latin typeface="Arial Narrow" panose="020B0606020202030204" pitchFamily="34" charset="0"/>
              </a:rPr>
              <a:t>Díaz Barriga, A. (2009) </a:t>
            </a:r>
            <a:r>
              <a:rPr lang="es-MX" sz="1400" i="1" dirty="0">
                <a:latin typeface="Arial Narrow" panose="020B0606020202030204" pitchFamily="34" charset="0"/>
              </a:rPr>
              <a:t>El docente y los programas escolares. Lo institucional y lo </a:t>
            </a:r>
            <a:r>
              <a:rPr lang="es-MX" sz="1400" i="1" dirty="0" smtClean="0">
                <a:latin typeface="Arial Narrow" panose="020B0606020202030204" pitchFamily="34" charset="0"/>
              </a:rPr>
              <a:t>didáctico</a:t>
            </a:r>
            <a:r>
              <a:rPr lang="es-MX" sz="1400" dirty="0" smtClean="0">
                <a:latin typeface="Arial Narrow" panose="020B0606020202030204" pitchFamily="34" charset="0"/>
              </a:rPr>
              <a:t>, México</a:t>
            </a:r>
            <a:r>
              <a:rPr lang="es-MX" sz="1400" dirty="0">
                <a:latin typeface="Arial Narrow" panose="020B0606020202030204" pitchFamily="34" charset="0"/>
              </a:rPr>
              <a:t>: IISUE/UNAM.</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err="1" smtClean="0">
                <a:latin typeface="Arial Narrow" panose="020B0606020202030204" pitchFamily="34" charset="0"/>
              </a:rPr>
              <a:t>Gadino</a:t>
            </a:r>
            <a:r>
              <a:rPr lang="es-MX" sz="1400" dirty="0">
                <a:latin typeface="Arial Narrow" panose="020B0606020202030204" pitchFamily="34" charset="0"/>
              </a:rPr>
              <a:t>, A. (2001) </a:t>
            </a:r>
            <a:r>
              <a:rPr lang="es-MX" sz="1400" i="1" dirty="0">
                <a:latin typeface="Arial Narrow" panose="020B0606020202030204" pitchFamily="34" charset="0"/>
              </a:rPr>
              <a:t>Gestionar el conocimiento. Estrategias de enseñanza y aprendizaje. </a:t>
            </a:r>
            <a:r>
              <a:rPr lang="es-MX" sz="1400" dirty="0" smtClean="0">
                <a:latin typeface="Arial Narrow" panose="020B0606020202030204" pitchFamily="34" charset="0"/>
              </a:rPr>
              <a:t>Santa </a:t>
            </a:r>
            <a:r>
              <a:rPr lang="es-MX" sz="1400" dirty="0" err="1" smtClean="0">
                <a:latin typeface="Arial Narrow" panose="020B0606020202030204" pitchFamily="34" charset="0"/>
              </a:rPr>
              <a:t>Fé</a:t>
            </a:r>
            <a:r>
              <a:rPr lang="es-MX" sz="1400" dirty="0">
                <a:latin typeface="Arial Narrow" panose="020B0606020202030204" pitchFamily="34" charset="0"/>
              </a:rPr>
              <a:t>: </a:t>
            </a:r>
            <a:r>
              <a:rPr lang="es-MX" sz="1400" dirty="0" err="1">
                <a:latin typeface="Arial Narrow" panose="020B0606020202030204" pitchFamily="34" charset="0"/>
              </a:rPr>
              <a:t>HomoSapiens</a:t>
            </a:r>
            <a:r>
              <a:rPr lang="es-MX" sz="1400" dirty="0">
                <a:latin typeface="Arial Narrow" panose="020B0606020202030204" pitchFamily="34" charset="0"/>
              </a:rPr>
              <a:t>.</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err="1" smtClean="0">
                <a:latin typeface="Arial Narrow" panose="020B0606020202030204" pitchFamily="34" charset="0"/>
              </a:rPr>
              <a:t>Giné</a:t>
            </a:r>
            <a:r>
              <a:rPr lang="es-MX" sz="1400" dirty="0">
                <a:latin typeface="Arial Narrow" panose="020B0606020202030204" pitchFamily="34" charset="0"/>
              </a:rPr>
              <a:t>, N. y </a:t>
            </a:r>
            <a:r>
              <a:rPr lang="es-MX" sz="1400" dirty="0" err="1">
                <a:latin typeface="Arial Narrow" panose="020B0606020202030204" pitchFamily="34" charset="0"/>
              </a:rPr>
              <a:t>Artur</a:t>
            </a:r>
            <a:r>
              <a:rPr lang="es-MX" sz="1400" dirty="0">
                <a:latin typeface="Arial Narrow" panose="020B0606020202030204" pitchFamily="34" charset="0"/>
              </a:rPr>
              <a:t>. </a:t>
            </a:r>
            <a:r>
              <a:rPr lang="es-MX" sz="1400" dirty="0" err="1">
                <a:latin typeface="Arial Narrow" panose="020B0606020202030204" pitchFamily="34" charset="0"/>
              </a:rPr>
              <a:t>Parcerisa</a:t>
            </a:r>
            <a:r>
              <a:rPr lang="es-MX" sz="1400" dirty="0">
                <a:latin typeface="Arial Narrow" panose="020B0606020202030204" pitchFamily="34" charset="0"/>
              </a:rPr>
              <a:t> (</a:t>
            </a:r>
            <a:r>
              <a:rPr lang="es-MX" sz="1400" dirty="0" err="1">
                <a:latin typeface="Arial Narrow" panose="020B0606020202030204" pitchFamily="34" charset="0"/>
              </a:rPr>
              <a:t>coords</a:t>
            </a:r>
            <a:r>
              <a:rPr lang="es-MX" sz="1400" dirty="0">
                <a:latin typeface="Arial Narrow" panose="020B0606020202030204" pitchFamily="34" charset="0"/>
              </a:rPr>
              <a:t>.)(2003) </a:t>
            </a:r>
            <a:r>
              <a:rPr lang="es-MX" sz="1400" i="1" dirty="0">
                <a:latin typeface="Arial Narrow" panose="020B0606020202030204" pitchFamily="34" charset="0"/>
              </a:rPr>
              <a:t>Planificación y análisis de la práctica </a:t>
            </a:r>
            <a:r>
              <a:rPr lang="es-MX" sz="1400" i="1" dirty="0" smtClean="0">
                <a:latin typeface="Arial Narrow" panose="020B0606020202030204" pitchFamily="34" charset="0"/>
              </a:rPr>
              <a:t>educativa.</a:t>
            </a:r>
          </a:p>
          <a:p>
            <a:pPr marL="285750" indent="-285750">
              <a:buFont typeface="Arial" panose="020B0604020202020204" pitchFamily="34" charset="0"/>
              <a:buChar char="•"/>
            </a:pPr>
            <a:r>
              <a:rPr lang="es-MX" sz="1400" dirty="0" smtClean="0">
                <a:latin typeface="Arial Narrow" panose="020B0606020202030204" pitchFamily="34" charset="0"/>
              </a:rPr>
              <a:t>Barcelona</a:t>
            </a:r>
            <a:r>
              <a:rPr lang="es-MX" sz="1400" dirty="0">
                <a:latin typeface="Arial Narrow" panose="020B0606020202030204" pitchFamily="34" charset="0"/>
              </a:rPr>
              <a:t>: </a:t>
            </a:r>
            <a:r>
              <a:rPr lang="es-MX" sz="1400" dirty="0" err="1">
                <a:latin typeface="Arial Narrow" panose="020B0606020202030204" pitchFamily="34" charset="0"/>
              </a:rPr>
              <a:t>Graó</a:t>
            </a:r>
            <a:r>
              <a:rPr lang="es-MX" sz="1400" dirty="0">
                <a:latin typeface="Arial Narrow" panose="020B0606020202030204" pitchFamily="34" charset="0"/>
              </a:rPr>
              <a:t>.</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smtClean="0">
                <a:latin typeface="Arial Narrow" panose="020B0606020202030204" pitchFamily="34" charset="0"/>
              </a:rPr>
              <a:t>Hernández</a:t>
            </a:r>
            <a:r>
              <a:rPr lang="es-MX" sz="1400" dirty="0">
                <a:latin typeface="Arial Narrow" panose="020B0606020202030204" pitchFamily="34" charset="0"/>
              </a:rPr>
              <a:t>, F. y Montserrat, V. (2005</a:t>
            </a:r>
            <a:r>
              <a:rPr lang="es-MX" sz="1400" i="1" dirty="0">
                <a:latin typeface="Arial Narrow" panose="020B0606020202030204" pitchFamily="34" charset="0"/>
              </a:rPr>
              <a:t>) La organización del currículum por proyectos </a:t>
            </a:r>
            <a:r>
              <a:rPr lang="es-MX" sz="1400" i="1" dirty="0" smtClean="0">
                <a:latin typeface="Arial Narrow" panose="020B0606020202030204" pitchFamily="34" charset="0"/>
              </a:rPr>
              <a:t>de trabajo</a:t>
            </a:r>
            <a:r>
              <a:rPr lang="es-MX" sz="1400" i="1" dirty="0">
                <a:latin typeface="Arial Narrow" panose="020B0606020202030204" pitchFamily="34" charset="0"/>
              </a:rPr>
              <a:t>. </a:t>
            </a:r>
            <a:r>
              <a:rPr lang="es-MX" sz="1400" dirty="0">
                <a:latin typeface="Arial Narrow" panose="020B0606020202030204" pitchFamily="34" charset="0"/>
              </a:rPr>
              <a:t>Barcelona: </a:t>
            </a:r>
            <a:r>
              <a:rPr lang="es-MX" sz="1400" dirty="0" err="1">
                <a:latin typeface="Arial Narrow" panose="020B0606020202030204" pitchFamily="34" charset="0"/>
              </a:rPr>
              <a:t>Graó</a:t>
            </a:r>
            <a:r>
              <a:rPr lang="es-MX" sz="1400" dirty="0">
                <a:latin typeface="Arial Narrow" panose="020B0606020202030204" pitchFamily="34" charset="0"/>
              </a:rPr>
              <a:t>.</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err="1" smtClean="0">
                <a:latin typeface="Arial Narrow" panose="020B0606020202030204" pitchFamily="34" charset="0"/>
              </a:rPr>
              <a:t>Luchetti</a:t>
            </a:r>
            <a:r>
              <a:rPr lang="es-MX" sz="1400" dirty="0">
                <a:latin typeface="Arial Narrow" panose="020B0606020202030204" pitchFamily="34" charset="0"/>
              </a:rPr>
              <a:t>, E. y Omar B. (1998) </a:t>
            </a:r>
            <a:r>
              <a:rPr lang="es-MX" sz="1400" i="1" dirty="0">
                <a:latin typeface="Arial Narrow" panose="020B0606020202030204" pitchFamily="34" charset="0"/>
              </a:rPr>
              <a:t>El diagnóstico en el aula. </a:t>
            </a:r>
            <a:r>
              <a:rPr lang="es-MX" sz="1400" dirty="0">
                <a:latin typeface="Arial Narrow" panose="020B0606020202030204" pitchFamily="34" charset="0"/>
              </a:rPr>
              <a:t>Buenos Aires: Magisterio del Río </a:t>
            </a:r>
            <a:r>
              <a:rPr lang="es-MX" sz="1400" dirty="0" smtClean="0">
                <a:latin typeface="Arial Narrow" panose="020B0606020202030204" pitchFamily="34" charset="0"/>
              </a:rPr>
              <a:t>de la </a:t>
            </a:r>
            <a:r>
              <a:rPr lang="es-MX" sz="1400" dirty="0">
                <a:latin typeface="Arial Narrow" panose="020B0606020202030204" pitchFamily="34" charset="0"/>
              </a:rPr>
              <a:t>Plata</a:t>
            </a:r>
            <a:r>
              <a:rPr lang="es-MX" sz="1400" dirty="0" smtClean="0">
                <a:latin typeface="Arial Narrow" panose="020B0606020202030204" pitchFamily="34" charset="0"/>
              </a:rPr>
              <a:t>.</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err="1" smtClean="0">
                <a:latin typeface="Arial Narrow" panose="020B0606020202030204" pitchFamily="34" charset="0"/>
              </a:rPr>
              <a:t>Meirieu</a:t>
            </a:r>
            <a:r>
              <a:rPr lang="es-MX" sz="1400" dirty="0">
                <a:latin typeface="Arial Narrow" panose="020B0606020202030204" pitchFamily="34" charset="0"/>
              </a:rPr>
              <a:t>, P. (2002) </a:t>
            </a:r>
            <a:r>
              <a:rPr lang="es-MX" sz="1400" i="1" dirty="0">
                <a:latin typeface="Arial Narrow" panose="020B0606020202030204" pitchFamily="34" charset="0"/>
              </a:rPr>
              <a:t>Aprender, sí. Pero ¿cómo? </a:t>
            </a:r>
            <a:r>
              <a:rPr lang="es-MX" sz="1400" dirty="0">
                <a:latin typeface="Arial Narrow" panose="020B0606020202030204" pitchFamily="34" charset="0"/>
              </a:rPr>
              <a:t>Barcelona: Octaedro.</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err="1" smtClean="0">
                <a:latin typeface="Arial Narrow" panose="020B0606020202030204" pitchFamily="34" charset="0"/>
              </a:rPr>
              <a:t>Perrenoud</a:t>
            </a:r>
            <a:r>
              <a:rPr lang="es-MX" sz="1400" dirty="0">
                <a:latin typeface="Arial Narrow" panose="020B0606020202030204" pitchFamily="34" charset="0"/>
              </a:rPr>
              <a:t>, P. (2008</a:t>
            </a:r>
            <a:r>
              <a:rPr lang="es-MX" sz="1400" i="1" dirty="0">
                <a:latin typeface="Arial Narrow" panose="020B0606020202030204" pitchFamily="34" charset="0"/>
              </a:rPr>
              <a:t>) Construir competencias desde la escuela</a:t>
            </a:r>
            <a:r>
              <a:rPr lang="es-MX" sz="1400" dirty="0">
                <a:latin typeface="Arial Narrow" panose="020B0606020202030204" pitchFamily="34" charset="0"/>
              </a:rPr>
              <a:t>, Santiago: J:C. Sáez</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smtClean="0">
                <a:latin typeface="Arial Narrow" panose="020B0606020202030204" pitchFamily="34" charset="0"/>
              </a:rPr>
              <a:t>Santos </a:t>
            </a:r>
            <a:r>
              <a:rPr lang="es-MX" sz="1400" dirty="0">
                <a:latin typeface="Arial Narrow" panose="020B0606020202030204" pitchFamily="34" charset="0"/>
              </a:rPr>
              <a:t>Guerra, M. Á. (2006) </a:t>
            </a:r>
            <a:r>
              <a:rPr lang="es-MX" sz="1400" i="1" dirty="0">
                <a:latin typeface="Arial Narrow" panose="020B0606020202030204" pitchFamily="34" charset="0"/>
              </a:rPr>
              <a:t>Enseñar o el oficio de aprender</a:t>
            </a:r>
            <a:r>
              <a:rPr lang="es-MX" sz="1400" dirty="0">
                <a:latin typeface="Arial Narrow" panose="020B0606020202030204" pitchFamily="34" charset="0"/>
              </a:rPr>
              <a:t>. </a:t>
            </a:r>
            <a:r>
              <a:rPr lang="es-MX" sz="1400" dirty="0" err="1">
                <a:latin typeface="Arial Narrow" panose="020B0606020202030204" pitchFamily="34" charset="0"/>
              </a:rPr>
              <a:t>Sante</a:t>
            </a:r>
            <a:r>
              <a:rPr lang="es-MX" sz="1400" dirty="0">
                <a:latin typeface="Arial Narrow" panose="020B0606020202030204" pitchFamily="34" charset="0"/>
              </a:rPr>
              <a:t> </a:t>
            </a:r>
            <a:r>
              <a:rPr lang="es-MX" sz="1400" dirty="0" err="1">
                <a:latin typeface="Arial Narrow" panose="020B0606020202030204" pitchFamily="34" charset="0"/>
              </a:rPr>
              <a:t>Fé</a:t>
            </a:r>
            <a:r>
              <a:rPr lang="es-MX" sz="1400" dirty="0">
                <a:latin typeface="Arial Narrow" panose="020B0606020202030204" pitchFamily="34" charset="0"/>
              </a:rPr>
              <a:t>: </a:t>
            </a:r>
            <a:r>
              <a:rPr lang="es-MX" sz="1400" dirty="0" err="1">
                <a:latin typeface="Arial Narrow" panose="020B0606020202030204" pitchFamily="34" charset="0"/>
              </a:rPr>
              <a:t>HomoSapiens</a:t>
            </a:r>
            <a:r>
              <a:rPr lang="es-MX" sz="1400" dirty="0" smtClean="0">
                <a:latin typeface="Arial Narrow" panose="020B0606020202030204" pitchFamily="34" charset="0"/>
              </a:rPr>
              <a:t>.</a:t>
            </a:r>
          </a:p>
          <a:p>
            <a:pPr marL="285750" indent="-285750">
              <a:buFont typeface="Arial" panose="020B0604020202020204" pitchFamily="34" charset="0"/>
              <a:buChar char="•"/>
            </a:pPr>
            <a:endParaRPr lang="es-MX" sz="1400" dirty="0">
              <a:latin typeface="Arial Narrow" panose="020B0606020202030204" pitchFamily="34" charset="0"/>
            </a:endParaRPr>
          </a:p>
          <a:p>
            <a:pPr marL="285750" indent="-285750">
              <a:buFont typeface="Arial" panose="020B0604020202020204" pitchFamily="34" charset="0"/>
              <a:buChar char="•"/>
            </a:pPr>
            <a:r>
              <a:rPr lang="es-MX" sz="1400" dirty="0">
                <a:latin typeface="Arial Narrow" panose="020B0606020202030204" pitchFamily="34" charset="0"/>
              </a:rPr>
              <a:t>Secretaría de educación Pública (2011) </a:t>
            </a:r>
            <a:r>
              <a:rPr lang="es-MX" sz="1400" i="1" dirty="0">
                <a:latin typeface="Arial Narrow" panose="020B0606020202030204" pitchFamily="34" charset="0"/>
              </a:rPr>
              <a:t>Plan de Estudios 2011. Educación Básica</a:t>
            </a:r>
            <a:r>
              <a:rPr lang="es-MX" sz="1400" dirty="0">
                <a:latin typeface="Arial Narrow" panose="020B0606020202030204" pitchFamily="34" charset="0"/>
              </a:rPr>
              <a:t>, </a:t>
            </a:r>
            <a:r>
              <a:rPr lang="es-MX" sz="1400" dirty="0" smtClean="0">
                <a:latin typeface="Arial Narrow" panose="020B0606020202030204" pitchFamily="34" charset="0"/>
              </a:rPr>
              <a:t>México: SEP.</a:t>
            </a:r>
          </a:p>
          <a:p>
            <a:pPr marL="285750" indent="-285750">
              <a:buFont typeface="Arial" panose="020B0604020202020204" pitchFamily="34" charset="0"/>
              <a:buChar char="•"/>
            </a:pPr>
            <a:endParaRPr lang="es-MX" sz="1400" dirty="0">
              <a:latin typeface="Arial Narrow" panose="020B0606020202030204" pitchFamily="34" charset="0"/>
            </a:endParaRPr>
          </a:p>
          <a:p>
            <a:pPr marL="285750" indent="-285750">
              <a:buFont typeface="Arial" panose="020B0604020202020204" pitchFamily="34" charset="0"/>
              <a:buChar char="•"/>
            </a:pPr>
            <a:r>
              <a:rPr lang="es-MX" sz="1400" dirty="0">
                <a:latin typeface="Arial Narrow" panose="020B0606020202030204" pitchFamily="34" charset="0"/>
              </a:rPr>
              <a:t>Zabala, A. y Arnau, L. (2008) </a:t>
            </a:r>
            <a:r>
              <a:rPr lang="es-MX" sz="1400" i="1" dirty="0">
                <a:latin typeface="Arial Narrow" panose="020B0606020202030204" pitchFamily="34" charset="0"/>
              </a:rPr>
              <a:t>Cómo aprender y enseñar competencias</a:t>
            </a:r>
            <a:r>
              <a:rPr lang="es-MX" sz="1400" dirty="0">
                <a:latin typeface="Arial Narrow" panose="020B0606020202030204" pitchFamily="34" charset="0"/>
              </a:rPr>
              <a:t>. Barcelona: </a:t>
            </a:r>
            <a:r>
              <a:rPr lang="es-MX" sz="1400" dirty="0" err="1">
                <a:latin typeface="Arial Narrow" panose="020B0606020202030204" pitchFamily="34" charset="0"/>
              </a:rPr>
              <a:t>Graó</a:t>
            </a:r>
            <a:r>
              <a:rPr lang="es-MX" sz="1400" dirty="0">
                <a:latin typeface="Arial Narrow" panose="020B0606020202030204" pitchFamily="34" charset="0"/>
              </a:rPr>
              <a:t>.</a:t>
            </a:r>
          </a:p>
          <a:p>
            <a:pPr marL="285750" indent="-285750">
              <a:buFont typeface="Arial" panose="020B0604020202020204" pitchFamily="34" charset="0"/>
              <a:buChar char="•"/>
            </a:pPr>
            <a:endParaRPr lang="es-MX" sz="1400" dirty="0" smtClean="0">
              <a:latin typeface="Arial Narrow" panose="020B0606020202030204" pitchFamily="34" charset="0"/>
            </a:endParaRPr>
          </a:p>
          <a:p>
            <a:pPr marL="285750" indent="-285750">
              <a:buFont typeface="Arial" panose="020B0604020202020204" pitchFamily="34" charset="0"/>
              <a:buChar char="•"/>
            </a:pPr>
            <a:r>
              <a:rPr lang="es-MX" sz="1400" dirty="0" smtClean="0">
                <a:latin typeface="Arial Narrow" panose="020B0606020202030204" pitchFamily="34" charset="0"/>
              </a:rPr>
              <a:t>Zabala</a:t>
            </a:r>
            <a:r>
              <a:rPr lang="es-MX" sz="1400" dirty="0">
                <a:latin typeface="Arial Narrow" panose="020B0606020202030204" pitchFamily="34" charset="0"/>
              </a:rPr>
              <a:t>, A. (2002) </a:t>
            </a:r>
            <a:r>
              <a:rPr lang="es-MX" sz="1400" i="1" dirty="0">
                <a:latin typeface="Arial Narrow" panose="020B0606020202030204" pitchFamily="34" charset="0"/>
              </a:rPr>
              <a:t>La práctica educativa. Cómo enseñar. </a:t>
            </a:r>
            <a:r>
              <a:rPr lang="es-MX" sz="1400" dirty="0">
                <a:latin typeface="Arial Narrow" panose="020B0606020202030204" pitchFamily="34" charset="0"/>
              </a:rPr>
              <a:t>Barcelona: </a:t>
            </a:r>
            <a:r>
              <a:rPr lang="es-MX" sz="1400" dirty="0" err="1">
                <a:latin typeface="Arial Narrow" panose="020B0606020202030204" pitchFamily="34" charset="0"/>
              </a:rPr>
              <a:t>Graó</a:t>
            </a:r>
            <a:r>
              <a:rPr lang="es-MX" sz="1400" dirty="0" smtClean="0">
                <a:latin typeface="Arial Narrow" panose="020B0606020202030204" pitchFamily="34" charset="0"/>
              </a:rPr>
              <a:t>.</a:t>
            </a:r>
            <a:endParaRPr lang="es-MX" sz="1400" dirty="0">
              <a:latin typeface="Arial Narrow" panose="020B0606020202030204" pitchFamily="34" charset="0"/>
            </a:endParaRP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329100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99592" y="1282175"/>
            <a:ext cx="6408712" cy="5493812"/>
          </a:xfrm>
          <a:prstGeom prst="rect">
            <a:avLst/>
          </a:prstGeom>
        </p:spPr>
        <p:txBody>
          <a:bodyPr wrap="square">
            <a:spAutoFit/>
          </a:bodyPr>
          <a:lstStyle/>
          <a:p>
            <a:pPr algn="just">
              <a:lnSpc>
                <a:spcPct val="150000"/>
              </a:lnSpc>
            </a:pPr>
            <a:r>
              <a:rPr lang="es-MX" dirty="0" smtClean="0">
                <a:latin typeface="Arial Narrow" panose="020B0606020202030204" pitchFamily="34" charset="0"/>
                <a:ea typeface="Calibri" panose="020F0502020204030204" pitchFamily="34" charset="0"/>
                <a:cs typeface="Arial" panose="020B0604020202020204" pitchFamily="34" charset="0"/>
              </a:rPr>
              <a:t>	Del </a:t>
            </a:r>
            <a:r>
              <a:rPr lang="es-MX" dirty="0">
                <a:latin typeface="Arial Narrow" panose="020B0606020202030204" pitchFamily="34" charset="0"/>
                <a:ea typeface="Calibri" panose="020F0502020204030204" pitchFamily="34" charset="0"/>
                <a:cs typeface="Arial" panose="020B0604020202020204" pitchFamily="34" charset="0"/>
              </a:rPr>
              <a:t>cual se retoman actividades de docencia de tipo teórico-práctico, este trayecto considera al docente como un profesional del aprendizaje, de la formación de la enseñanza. Fortalece en el futuro maestro el sentido de su quehacer como educador a partir del análisis de las diferentes corrientes de pensamiento pedagógico, psicológico filosófico y social, que permite comprender la complejidad que encierra el fenómeno educativo. De igual manera favorece el reconocimiento de las políticas que subyacen a los cambios curriculares y as innovaciones de la enseñanza que se presentan en el sistema educativo. Responde a los saberes necesarios para el trabajo docente y recupera la dimensión formativa de las disciplinas relacionadas directamente con la educación, así como de las otras ciencias sociales, permitiendo la construcción de marcos explicativos de </a:t>
            </a:r>
            <a:r>
              <a:rPr lang="es-MX" dirty="0" smtClean="0">
                <a:latin typeface="Arial Narrow" panose="020B0606020202030204" pitchFamily="34" charset="0"/>
                <a:ea typeface="Calibri" panose="020F0502020204030204" pitchFamily="34" charset="0"/>
                <a:cs typeface="Arial" panose="020B0604020202020204" pitchFamily="34" charset="0"/>
              </a:rPr>
              <a:t>carácter práctico. </a:t>
            </a:r>
            <a:endParaRPr lang="es-MX" dirty="0"/>
          </a:p>
        </p:txBody>
      </p:sp>
      <p:sp>
        <p:nvSpPr>
          <p:cNvPr id="4" name="Rectángulo 3"/>
          <p:cNvSpPr/>
          <p:nvPr/>
        </p:nvSpPr>
        <p:spPr>
          <a:xfrm>
            <a:off x="1809427" y="188640"/>
            <a:ext cx="4572001" cy="954107"/>
          </a:xfrm>
          <a:prstGeom prst="rect">
            <a:avLst/>
          </a:prstGeom>
        </p:spPr>
        <p:txBody>
          <a:bodyPr>
            <a:spAutoFit/>
          </a:bodyPr>
          <a:lstStyle/>
          <a:p>
            <a:pPr algn="ctr"/>
            <a:r>
              <a:rPr lang="es-MX" sz="2800" b="1" dirty="0">
                <a:solidFill>
                  <a:schemeClr val="accent2"/>
                </a:solidFill>
                <a:effectLst>
                  <a:outerShdw blurRad="38100" dist="38100" dir="2700000" algn="tl">
                    <a:srgbClr val="000000">
                      <a:alpha val="43137"/>
                    </a:srgbClr>
                  </a:outerShdw>
                </a:effectLst>
              </a:rPr>
              <a:t>Trayecto Formativo</a:t>
            </a:r>
            <a:br>
              <a:rPr lang="es-MX" sz="2800" b="1" dirty="0">
                <a:solidFill>
                  <a:schemeClr val="accent2"/>
                </a:solidFill>
                <a:effectLst>
                  <a:outerShdw blurRad="38100" dist="38100" dir="2700000" algn="tl">
                    <a:srgbClr val="000000">
                      <a:alpha val="43137"/>
                    </a:srgbClr>
                  </a:outerShdw>
                </a:effectLst>
              </a:rPr>
            </a:br>
            <a:r>
              <a:rPr lang="es-MX" sz="2800" b="1" dirty="0">
                <a:solidFill>
                  <a:schemeClr val="accent2"/>
                </a:solidFill>
                <a:effectLst>
                  <a:outerShdw blurRad="38100" dist="38100" dir="2700000" algn="tl">
                    <a:srgbClr val="000000">
                      <a:alpha val="43137"/>
                    </a:srgbClr>
                  </a:outerShdw>
                </a:effectLst>
              </a:rPr>
              <a:t>Psicopedagógico</a:t>
            </a:r>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6" name="CuadroTexto 6"/>
          <p:cNvSpPr txBox="1"/>
          <p:nvPr/>
        </p:nvSpPr>
        <p:spPr>
          <a:xfrm>
            <a:off x="51283" y="6320819"/>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513775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7808" y="332656"/>
            <a:ext cx="6966520" cy="6186309"/>
          </a:xfrm>
          <a:prstGeom prst="rect">
            <a:avLst/>
          </a:prstGeom>
        </p:spPr>
        <p:txBody>
          <a:bodyPr wrap="square">
            <a:spAutoFit/>
          </a:bodyPr>
          <a:lstStyle/>
          <a:p>
            <a:pPr algn="ctr"/>
            <a:r>
              <a:rPr lang="es-MX" b="1" dirty="0">
                <a:latin typeface="Arial Narrow" panose="020B0606020202030204" pitchFamily="34" charset="0"/>
              </a:rPr>
              <a:t>UNIDAD DE APRENDIZAJE II.</a:t>
            </a:r>
          </a:p>
          <a:p>
            <a:pPr algn="ctr"/>
            <a:r>
              <a:rPr lang="es-MX" b="1" dirty="0">
                <a:latin typeface="Arial Narrow" panose="020B0606020202030204" pitchFamily="34" charset="0"/>
              </a:rPr>
              <a:t>Factores y elementos que inciden en la planeación </a:t>
            </a:r>
            <a:r>
              <a:rPr lang="es-MX" b="1" dirty="0" smtClean="0">
                <a:latin typeface="Arial Narrow" panose="020B0606020202030204" pitchFamily="34" charset="0"/>
              </a:rPr>
              <a:t>docente</a:t>
            </a:r>
          </a:p>
          <a:p>
            <a:endParaRPr lang="es-MX" b="1" dirty="0" smtClean="0">
              <a:latin typeface="Arial Narrow" panose="020B0606020202030204" pitchFamily="34" charset="0"/>
            </a:endParaRPr>
          </a:p>
          <a:p>
            <a:r>
              <a:rPr lang="es-MX" b="1" dirty="0" smtClean="0">
                <a:latin typeface="Arial Narrow" panose="020B0606020202030204" pitchFamily="34" charset="0"/>
              </a:rPr>
              <a:t>Bibliografía </a:t>
            </a:r>
            <a:r>
              <a:rPr lang="es-MX" b="1" dirty="0">
                <a:latin typeface="Arial Narrow" panose="020B0606020202030204" pitchFamily="34" charset="0"/>
              </a:rPr>
              <a:t>básica</a:t>
            </a:r>
            <a:r>
              <a:rPr lang="es-MX" b="1" dirty="0" smtClean="0">
                <a:latin typeface="Arial Narrow" panose="020B0606020202030204" pitchFamily="34" charset="0"/>
              </a:rPr>
              <a:t>:</a:t>
            </a:r>
          </a:p>
          <a:p>
            <a:endParaRPr lang="es-MX" b="1" dirty="0">
              <a:latin typeface="Arial Narrow" panose="020B0606020202030204" pitchFamily="34" charset="0"/>
            </a:endParaRPr>
          </a:p>
          <a:p>
            <a:pPr marL="285750" indent="-285750">
              <a:buFont typeface="Arial" panose="020B0604020202020204" pitchFamily="34" charset="0"/>
              <a:buChar char="•"/>
            </a:pPr>
            <a:r>
              <a:rPr lang="es-MX" dirty="0">
                <a:latin typeface="Arial Narrow" panose="020B0606020202030204" pitchFamily="34" charset="0"/>
              </a:rPr>
              <a:t>Díaz Barriga, A. (2009) </a:t>
            </a:r>
            <a:r>
              <a:rPr lang="es-MX" i="1" dirty="0">
                <a:latin typeface="Arial Narrow" panose="020B0606020202030204" pitchFamily="34" charset="0"/>
              </a:rPr>
              <a:t>El docente y los programas escolares. Lo institucional y lo </a:t>
            </a:r>
            <a:r>
              <a:rPr lang="es-MX" i="1" dirty="0" smtClean="0">
                <a:latin typeface="Arial Narrow" panose="020B0606020202030204" pitchFamily="34" charset="0"/>
              </a:rPr>
              <a:t>didáctico</a:t>
            </a:r>
            <a:r>
              <a:rPr lang="es-MX" dirty="0" smtClean="0">
                <a:latin typeface="Arial Narrow" panose="020B0606020202030204" pitchFamily="34" charset="0"/>
              </a:rPr>
              <a:t>, México</a:t>
            </a:r>
            <a:r>
              <a:rPr lang="es-MX" dirty="0">
                <a:latin typeface="Arial Narrow" panose="020B0606020202030204" pitchFamily="34" charset="0"/>
              </a:rPr>
              <a:t>: IISUE/UNAM</a:t>
            </a:r>
            <a:r>
              <a:rPr lang="es-MX" dirty="0" smtClean="0">
                <a:latin typeface="Arial Narrow" panose="020B0606020202030204" pitchFamily="34" charset="0"/>
              </a:rPr>
              <a:t>.</a:t>
            </a:r>
          </a:p>
          <a:p>
            <a:pPr marL="285750" indent="-285750">
              <a:buFont typeface="Arial" panose="020B0604020202020204" pitchFamily="34" charset="0"/>
              <a:buChar char="•"/>
            </a:pPr>
            <a:endParaRPr lang="es-MX" dirty="0">
              <a:latin typeface="Arial Narrow" panose="020B0606020202030204" pitchFamily="34" charset="0"/>
            </a:endParaRPr>
          </a:p>
          <a:p>
            <a:pPr marL="285750" indent="-285750">
              <a:buFont typeface="Arial" panose="020B0604020202020204" pitchFamily="34" charset="0"/>
              <a:buChar char="•"/>
            </a:pPr>
            <a:r>
              <a:rPr lang="es-MX" dirty="0" err="1">
                <a:latin typeface="Arial Narrow" panose="020B0606020202030204" pitchFamily="34" charset="0"/>
              </a:rPr>
              <a:t>Meirieu</a:t>
            </a:r>
            <a:r>
              <a:rPr lang="es-MX" dirty="0">
                <a:latin typeface="Arial Narrow" panose="020B0606020202030204" pitchFamily="34" charset="0"/>
              </a:rPr>
              <a:t>, P. (1996) </a:t>
            </a:r>
            <a:r>
              <a:rPr lang="es-MX" i="1" dirty="0">
                <a:latin typeface="Arial Narrow" panose="020B0606020202030204" pitchFamily="34" charset="0"/>
              </a:rPr>
              <a:t>Aprender, sí, pero ¿cómo? </a:t>
            </a:r>
            <a:r>
              <a:rPr lang="es-MX" dirty="0">
                <a:latin typeface="Arial Narrow" panose="020B0606020202030204" pitchFamily="34" charset="0"/>
              </a:rPr>
              <a:t>Madrid: Octaedro</a:t>
            </a:r>
            <a:r>
              <a:rPr lang="es-MX" dirty="0" smtClean="0">
                <a:latin typeface="Arial Narrow" panose="020B0606020202030204" pitchFamily="34" charset="0"/>
              </a:rPr>
              <a:t>.</a:t>
            </a:r>
          </a:p>
          <a:p>
            <a:endParaRPr lang="es-MX" b="1" dirty="0" smtClean="0">
              <a:latin typeface="Arial Narrow" panose="020B0606020202030204" pitchFamily="34" charset="0"/>
            </a:endParaRPr>
          </a:p>
          <a:p>
            <a:pPr algn="ctr"/>
            <a:r>
              <a:rPr lang="es-MX" b="1" dirty="0" smtClean="0">
                <a:latin typeface="Arial Narrow" panose="020B0606020202030204" pitchFamily="34" charset="0"/>
              </a:rPr>
              <a:t>UNIDAD </a:t>
            </a:r>
            <a:r>
              <a:rPr lang="es-MX" b="1" dirty="0">
                <a:latin typeface="Arial Narrow" panose="020B0606020202030204" pitchFamily="34" charset="0"/>
              </a:rPr>
              <a:t>DE APRENDIZAJE III.</a:t>
            </a:r>
          </a:p>
          <a:p>
            <a:pPr algn="ctr"/>
            <a:r>
              <a:rPr lang="es-MX" b="1" dirty="0">
                <a:latin typeface="Arial Narrow" panose="020B0606020202030204" pitchFamily="34" charset="0"/>
              </a:rPr>
              <a:t>Elección ante la planeación </a:t>
            </a:r>
            <a:r>
              <a:rPr lang="es-MX" b="1" dirty="0" smtClean="0">
                <a:latin typeface="Arial Narrow" panose="020B0606020202030204" pitchFamily="34" charset="0"/>
              </a:rPr>
              <a:t>didáctica</a:t>
            </a:r>
          </a:p>
          <a:p>
            <a:r>
              <a:rPr lang="es-MX" b="1" dirty="0">
                <a:latin typeface="Arial Narrow" panose="020B0606020202030204" pitchFamily="34" charset="0"/>
              </a:rPr>
              <a:t>Bibliografía básica:</a:t>
            </a:r>
          </a:p>
          <a:p>
            <a:endParaRPr lang="es-MX" b="1" dirty="0">
              <a:latin typeface="Arial Narrow" panose="020B0606020202030204" pitchFamily="34" charset="0"/>
            </a:endParaRPr>
          </a:p>
          <a:p>
            <a:pPr marL="285750" indent="-285750">
              <a:buFont typeface="Arial" panose="020B0604020202020204" pitchFamily="34" charset="0"/>
              <a:buChar char="•"/>
            </a:pPr>
            <a:r>
              <a:rPr lang="es-MX" dirty="0" smtClean="0">
                <a:latin typeface="Arial Narrow" panose="020B0606020202030204" pitchFamily="34" charset="0"/>
              </a:rPr>
              <a:t>Díaz </a:t>
            </a:r>
            <a:r>
              <a:rPr lang="es-MX" dirty="0">
                <a:latin typeface="Arial Narrow" panose="020B0606020202030204" pitchFamily="34" charset="0"/>
              </a:rPr>
              <a:t>Barriga, A. (1993) </a:t>
            </a:r>
            <a:r>
              <a:rPr lang="es-MX" i="1" dirty="0">
                <a:latin typeface="Arial Narrow" panose="020B0606020202030204" pitchFamily="34" charset="0"/>
              </a:rPr>
              <a:t>Tarea docente</a:t>
            </a:r>
            <a:r>
              <a:rPr lang="es-MX" dirty="0">
                <a:latin typeface="Arial Narrow" panose="020B0606020202030204" pitchFamily="34" charset="0"/>
              </a:rPr>
              <a:t>. </a:t>
            </a:r>
            <a:r>
              <a:rPr lang="es-MX" i="1" dirty="0">
                <a:latin typeface="Arial Narrow" panose="020B0606020202030204" pitchFamily="34" charset="0"/>
              </a:rPr>
              <a:t>Una perspectiva didáctica, grupal y </a:t>
            </a:r>
            <a:r>
              <a:rPr lang="es-MX" i="1" dirty="0" smtClean="0">
                <a:latin typeface="Arial Narrow" panose="020B0606020202030204" pitchFamily="34" charset="0"/>
              </a:rPr>
              <a:t>psicosocial</a:t>
            </a:r>
            <a:r>
              <a:rPr lang="es-MX" dirty="0" smtClean="0">
                <a:latin typeface="Arial Narrow" panose="020B0606020202030204" pitchFamily="34" charset="0"/>
              </a:rPr>
              <a:t>. México</a:t>
            </a:r>
            <a:r>
              <a:rPr lang="es-MX" dirty="0">
                <a:latin typeface="Arial Narrow" panose="020B0606020202030204" pitchFamily="34" charset="0"/>
              </a:rPr>
              <a:t>: Nueva Imagen</a:t>
            </a:r>
            <a:r>
              <a:rPr lang="es-MX" dirty="0" smtClean="0">
                <a:latin typeface="Arial Narrow" panose="020B0606020202030204" pitchFamily="34" charset="0"/>
              </a:rPr>
              <a:t>.</a:t>
            </a:r>
          </a:p>
          <a:p>
            <a:pPr marL="285750" indent="-285750">
              <a:buFont typeface="Arial" panose="020B0604020202020204" pitchFamily="34" charset="0"/>
              <a:buChar char="•"/>
            </a:pPr>
            <a:endParaRPr lang="es-MX" dirty="0">
              <a:latin typeface="Arial Narrow" panose="020B0606020202030204" pitchFamily="34" charset="0"/>
            </a:endParaRPr>
          </a:p>
          <a:p>
            <a:pPr marL="285750" indent="-285750">
              <a:buFont typeface="Arial" panose="020B0604020202020204" pitchFamily="34" charset="0"/>
              <a:buChar char="•"/>
            </a:pPr>
            <a:r>
              <a:rPr lang="es-MX" dirty="0">
                <a:latin typeface="Arial Narrow" panose="020B0606020202030204" pitchFamily="34" charset="0"/>
              </a:rPr>
              <a:t>Bach, H. (1978) </a:t>
            </a:r>
            <a:r>
              <a:rPr lang="es-MX" i="1" dirty="0">
                <a:latin typeface="Arial Narrow" panose="020B0606020202030204" pitchFamily="34" charset="0"/>
              </a:rPr>
              <a:t>Cómo preparar las clases: práctica y teoría </a:t>
            </a:r>
            <a:r>
              <a:rPr lang="es-MX" i="1" dirty="0" smtClean="0">
                <a:latin typeface="Arial Narrow" panose="020B0606020202030204" pitchFamily="34" charset="0"/>
              </a:rPr>
              <a:t>del planeamiento </a:t>
            </a:r>
            <a:r>
              <a:rPr lang="es-MX" i="1" dirty="0">
                <a:latin typeface="Arial Narrow" panose="020B0606020202030204" pitchFamily="34" charset="0"/>
              </a:rPr>
              <a:t>y evaluación </a:t>
            </a:r>
            <a:r>
              <a:rPr lang="es-MX" i="1" dirty="0" smtClean="0">
                <a:latin typeface="Arial Narrow" panose="020B0606020202030204" pitchFamily="34" charset="0"/>
              </a:rPr>
              <a:t>de la </a:t>
            </a:r>
            <a:r>
              <a:rPr lang="es-MX" i="1" dirty="0">
                <a:latin typeface="Arial Narrow" panose="020B0606020202030204" pitchFamily="34" charset="0"/>
              </a:rPr>
              <a:t>enseñanza</a:t>
            </a:r>
            <a:r>
              <a:rPr lang="es-MX" dirty="0">
                <a:latin typeface="Arial Narrow" panose="020B0606020202030204" pitchFamily="34" charset="0"/>
              </a:rPr>
              <a:t>. Buenos Aires: </a:t>
            </a:r>
            <a:r>
              <a:rPr lang="es-MX" dirty="0" err="1">
                <a:latin typeface="Arial Narrow" panose="020B0606020202030204" pitchFamily="34" charset="0"/>
              </a:rPr>
              <a:t>Kapelusz</a:t>
            </a:r>
            <a:r>
              <a:rPr lang="es-MX" dirty="0" smtClean="0">
                <a:latin typeface="Arial Narrow" panose="020B0606020202030204" pitchFamily="34" charset="0"/>
              </a:rPr>
              <a:t>.</a:t>
            </a:r>
          </a:p>
          <a:p>
            <a:pPr marL="285750" indent="-285750">
              <a:buFont typeface="Arial" panose="020B0604020202020204" pitchFamily="34" charset="0"/>
              <a:buChar char="•"/>
            </a:pPr>
            <a:endParaRPr lang="es-MX" dirty="0">
              <a:latin typeface="Arial Narrow" panose="020B0606020202030204" pitchFamily="34" charset="0"/>
            </a:endParaRPr>
          </a:p>
          <a:p>
            <a:pPr marL="285750" indent="-285750">
              <a:buFont typeface="Arial" panose="020B0604020202020204" pitchFamily="34" charset="0"/>
              <a:buChar char="•"/>
            </a:pPr>
            <a:r>
              <a:rPr lang="es-MX" dirty="0" err="1">
                <a:latin typeface="Arial Narrow" panose="020B0606020202030204" pitchFamily="34" charset="0"/>
              </a:rPr>
              <a:t>Meirieu</a:t>
            </a:r>
            <a:r>
              <a:rPr lang="es-MX" dirty="0">
                <a:latin typeface="Arial Narrow" panose="020B0606020202030204" pitchFamily="34" charset="0"/>
              </a:rPr>
              <a:t>, P. (2004) </a:t>
            </a:r>
            <a:r>
              <a:rPr lang="es-MX" i="1" dirty="0">
                <a:latin typeface="Arial Narrow" panose="020B0606020202030204" pitchFamily="34" charset="0"/>
              </a:rPr>
              <a:t>La escuela hoy</a:t>
            </a:r>
            <a:r>
              <a:rPr lang="es-MX" dirty="0">
                <a:latin typeface="Arial Narrow" panose="020B0606020202030204" pitchFamily="34" charset="0"/>
              </a:rPr>
              <a:t>. Barcelona: Octaedro.</a:t>
            </a:r>
          </a:p>
          <a:p>
            <a:pPr marL="285750" indent="-285750">
              <a:buFont typeface="Arial" panose="020B0604020202020204" pitchFamily="34" charset="0"/>
              <a:buChar char="•"/>
            </a:pPr>
            <a:endParaRPr lang="es-MX" dirty="0">
              <a:latin typeface="Arial Narrow" panose="020B0606020202030204" pitchFamily="34" charset="0"/>
            </a:endParaRP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415653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67744" y="2564904"/>
            <a:ext cx="4868449" cy="523220"/>
          </a:xfrm>
          <a:prstGeom prst="rect">
            <a:avLst/>
          </a:prstGeom>
          <a:noFill/>
        </p:spPr>
        <p:txBody>
          <a:bodyPr wrap="none" rtlCol="0">
            <a:spAutoFit/>
          </a:bodyPr>
          <a:lstStyle/>
          <a:p>
            <a:r>
              <a:rPr lang="es-MX" sz="2800" dirty="0" smtClean="0"/>
              <a:t>POR SU ATENCIÓN GRACIAS… </a:t>
            </a:r>
            <a:endParaRPr lang="es-MX" sz="2800"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664721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751905"/>
            <a:ext cx="8017450" cy="3693319"/>
          </a:xfrm>
          <a:prstGeom prst="rect">
            <a:avLst/>
          </a:prstGeom>
          <a:noFill/>
        </p:spPr>
        <p:txBody>
          <a:bodyPr wrap="square" rtlCol="0">
            <a:spAutoFit/>
          </a:bodyPr>
          <a:lstStyle/>
          <a:p>
            <a:pPr marL="342900" lvl="0" indent="-342900" algn="just">
              <a:buFont typeface="Arial" panose="020B0604020202020204" pitchFamily="34" charset="0"/>
              <a:buChar char="•"/>
            </a:pPr>
            <a:r>
              <a:rPr lang="es-ES" dirty="0" smtClean="0">
                <a:latin typeface="Arial Narrow" panose="020B0606020202030204" pitchFamily="34" charset="0"/>
              </a:rPr>
              <a:t>Aborden </a:t>
            </a:r>
            <a:r>
              <a:rPr lang="es-ES" dirty="0">
                <a:latin typeface="Arial Narrow" panose="020B0606020202030204" pitchFamily="34" charset="0"/>
              </a:rPr>
              <a:t>las principales perspectivas metodológicas de la planeación, derivadas de posturas y vertientes de la didáctica. Viendo el diagnostico como punto de partida para el diseño de situaciones didácticas para integrarlas en la planeación</a:t>
            </a:r>
            <a:r>
              <a:rPr lang="es-ES" dirty="0" smtClean="0">
                <a:latin typeface="Arial Narrow" panose="020B0606020202030204" pitchFamily="34" charset="0"/>
              </a:rPr>
              <a:t>.</a:t>
            </a:r>
          </a:p>
          <a:p>
            <a:pPr marL="342900" lvl="0" indent="-342900" algn="just">
              <a:buFont typeface="Arial" panose="020B0604020202020204" pitchFamily="34" charset="0"/>
              <a:buChar char="•"/>
            </a:pPr>
            <a:endParaRPr lang="es-MX" dirty="0">
              <a:latin typeface="Arial Narrow" panose="020B0606020202030204" pitchFamily="34" charset="0"/>
            </a:endParaRPr>
          </a:p>
          <a:p>
            <a:pPr marL="342900" indent="-342900" algn="just">
              <a:buFont typeface="Arial" panose="020B0604020202020204" pitchFamily="34" charset="0"/>
              <a:buChar char="•"/>
            </a:pPr>
            <a:r>
              <a:rPr lang="es-MX" dirty="0">
                <a:latin typeface="Arial Narrow" panose="020B0606020202030204" pitchFamily="34" charset="0"/>
              </a:rPr>
              <a:t>Comprendan la importancia de la planeación en la tarea educativa como el resultado de un trabajo profesional docente, que servirá para reorientar los aprendizajes de los alumnos de preescolar</a:t>
            </a:r>
            <a:r>
              <a:rPr lang="es-MX" dirty="0" smtClean="0">
                <a:latin typeface="Arial Narrow" panose="020B0606020202030204" pitchFamily="34" charset="0"/>
              </a:rPr>
              <a:t>.</a:t>
            </a:r>
          </a:p>
          <a:p>
            <a:pPr marL="342900" indent="-342900" algn="just">
              <a:buFont typeface="Arial" panose="020B0604020202020204" pitchFamily="34" charset="0"/>
              <a:buChar char="•"/>
            </a:pPr>
            <a:endParaRPr lang="es-MX" dirty="0" smtClean="0">
              <a:latin typeface="Arial Narrow" panose="020B0606020202030204" pitchFamily="34" charset="0"/>
            </a:endParaRPr>
          </a:p>
          <a:p>
            <a:pPr marL="342900" lvl="0" indent="-342900" algn="just">
              <a:buFont typeface="Arial" panose="020B0604020202020204" pitchFamily="34" charset="0"/>
              <a:buChar char="•"/>
            </a:pPr>
            <a:r>
              <a:rPr lang="es-ES" dirty="0">
                <a:latin typeface="Arial Narrow" panose="020B0606020202030204" pitchFamily="34" charset="0"/>
              </a:rPr>
              <a:t>Vean la planeación como el resultado del análisis de varios elementos, entre los que destacan, algunos elementos contextuales: la cultura y las condiciones socio-económicas del entorno donde se desempeñan los estudiantes, las habilidades cognitivas y aprendizajes previos que han podido desarrollar en etapas escolares anteriores o en su desarrollo. Permitiéndoles realizar adecuaciones curriculares a través del diagnóstico</a:t>
            </a:r>
            <a:r>
              <a:rPr lang="es-ES" dirty="0" smtClean="0">
                <a:latin typeface="Arial Narrow" panose="020B0606020202030204" pitchFamily="34" charset="0"/>
              </a:rPr>
              <a:t>.</a:t>
            </a:r>
            <a:endParaRPr lang="es-MX" dirty="0">
              <a:latin typeface="Arial Narrow" panose="020B0606020202030204" pitchFamily="34" charset="0"/>
            </a:endParaRP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
        <p:nvSpPr>
          <p:cNvPr id="5" name="Rectángulo 4"/>
          <p:cNvSpPr/>
          <p:nvPr/>
        </p:nvSpPr>
        <p:spPr>
          <a:xfrm>
            <a:off x="2483768" y="601524"/>
            <a:ext cx="4128566" cy="523220"/>
          </a:xfrm>
          <a:prstGeom prst="rect">
            <a:avLst/>
          </a:prstGeom>
        </p:spPr>
        <p:txBody>
          <a:bodyPr wrap="none">
            <a:spAutoFit/>
          </a:bodyPr>
          <a:lstStyle/>
          <a:p>
            <a:pPr algn="ctr"/>
            <a:r>
              <a:rPr lang="es-MX" sz="2800" b="1" dirty="0">
                <a:solidFill>
                  <a:schemeClr val="accent2"/>
                </a:solidFill>
                <a:effectLst>
                  <a:outerShdw blurRad="38100" dist="38100" dir="2700000" algn="tl">
                    <a:srgbClr val="000000">
                      <a:alpha val="43137"/>
                    </a:srgbClr>
                  </a:outerShdw>
                </a:effectLst>
              </a:rPr>
              <a:t>PROPÓSITO DEL CURSO </a:t>
            </a:r>
          </a:p>
        </p:txBody>
      </p:sp>
    </p:spTree>
    <p:extLst>
      <p:ext uri="{BB962C8B-B14F-4D97-AF65-F5344CB8AC3E}">
        <p14:creationId xmlns:p14="http://schemas.microsoft.com/office/powerpoint/2010/main" val="592525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6620" y="1340768"/>
            <a:ext cx="7963812" cy="4247317"/>
          </a:xfrm>
          <a:prstGeom prst="rect">
            <a:avLst/>
          </a:prstGeom>
        </p:spPr>
        <p:txBody>
          <a:bodyPr wrap="square">
            <a:spAutoFit/>
          </a:bodyPr>
          <a:lstStyle/>
          <a:p>
            <a:pPr marL="342900" lvl="0" indent="-342900" algn="just">
              <a:buFont typeface="Arial" panose="020B0604020202020204" pitchFamily="34" charset="0"/>
              <a:buChar char="•"/>
            </a:pPr>
            <a:r>
              <a:rPr lang="es-ES" dirty="0">
                <a:latin typeface="Arial Narrow" panose="020B0606020202030204" pitchFamily="34" charset="0"/>
              </a:rPr>
              <a:t>Vean la planeación como el resultado del análisis del proyecto curricular en donde se encuentra cada campo formativo, así como de las características específicas de cada campo </a:t>
            </a:r>
            <a:r>
              <a:rPr lang="es-ES" dirty="0" smtClean="0">
                <a:latin typeface="Arial Narrow" panose="020B0606020202030204" pitchFamily="34" charset="0"/>
              </a:rPr>
              <a:t>disciplinario.</a:t>
            </a:r>
          </a:p>
          <a:p>
            <a:pPr lvl="0" algn="just"/>
            <a:endParaRPr lang="es-MX" dirty="0">
              <a:latin typeface="Arial Narrow" panose="020B0606020202030204" pitchFamily="34" charset="0"/>
            </a:endParaRPr>
          </a:p>
          <a:p>
            <a:pPr marL="342900" indent="-342900" algn="just">
              <a:buFont typeface="Arial" panose="020B0604020202020204" pitchFamily="34" charset="0"/>
              <a:buChar char="•"/>
            </a:pPr>
            <a:r>
              <a:rPr lang="es-MX" dirty="0">
                <a:latin typeface="Arial Narrow" panose="020B0606020202030204" pitchFamily="34" charset="0"/>
              </a:rPr>
              <a:t>Analicen modelos de planeación que utilizan los docentes. </a:t>
            </a:r>
            <a:endParaRPr lang="es-MX" dirty="0" smtClean="0">
              <a:latin typeface="Arial Narrow" panose="020B0606020202030204" pitchFamily="34" charset="0"/>
            </a:endParaRPr>
          </a:p>
          <a:p>
            <a:pPr marL="285750" indent="-285750" algn="just">
              <a:buFont typeface="Arial" panose="020B0604020202020204" pitchFamily="34" charset="0"/>
              <a:buChar char="•"/>
            </a:pPr>
            <a:endParaRPr lang="es-MX" dirty="0">
              <a:latin typeface="Arial Narrow" panose="020B0606020202030204" pitchFamily="34" charset="0"/>
            </a:endParaRPr>
          </a:p>
          <a:p>
            <a:pPr marL="342900" lvl="0" indent="-342900" algn="just">
              <a:buFont typeface="Arial" panose="020B0604020202020204" pitchFamily="34" charset="0"/>
              <a:buChar char="•"/>
            </a:pPr>
            <a:r>
              <a:rPr lang="es-ES" dirty="0">
                <a:latin typeface="Arial Narrow" panose="020B0606020202030204" pitchFamily="34" charset="0"/>
              </a:rPr>
              <a:t>Que reflexionen sobre el tema de la planeación didáctica viéndolo como un trabajo que constituye una síntesis profesional de un proyecto más amplio, que el docente traduce para sus alumnos. </a:t>
            </a:r>
            <a:endParaRPr lang="es-ES" dirty="0" smtClean="0">
              <a:latin typeface="Arial Narrow" panose="020B0606020202030204" pitchFamily="34" charset="0"/>
            </a:endParaRPr>
          </a:p>
          <a:p>
            <a:pPr marL="285750" lvl="0" indent="-285750" algn="just">
              <a:buFont typeface="Arial" panose="020B0604020202020204" pitchFamily="34" charset="0"/>
              <a:buChar char="•"/>
            </a:pPr>
            <a:endParaRPr lang="es-MX" dirty="0">
              <a:latin typeface="Arial Narrow" panose="020B0606020202030204" pitchFamily="34" charset="0"/>
            </a:endParaRPr>
          </a:p>
          <a:p>
            <a:pPr marL="342900" indent="-342900" algn="just">
              <a:buFont typeface="Arial" panose="020B0604020202020204" pitchFamily="34" charset="0"/>
              <a:buChar char="•"/>
            </a:pPr>
            <a:r>
              <a:rPr lang="es-MX" dirty="0">
                <a:latin typeface="Arial Narrow" panose="020B0606020202030204" pitchFamily="34" charset="0"/>
              </a:rPr>
              <a:t>Reconozcan tanto los elementos didácticos de la planeación como los procesos contextuales que han llevado a su elección</a:t>
            </a:r>
            <a:r>
              <a:rPr lang="es-MX" dirty="0" smtClean="0">
                <a:latin typeface="Arial Narrow" panose="020B0606020202030204" pitchFamily="34" charset="0"/>
              </a:rPr>
              <a:t>.</a:t>
            </a:r>
          </a:p>
          <a:p>
            <a:pPr marL="285750" indent="-285750" algn="just">
              <a:buFont typeface="Arial" panose="020B0604020202020204" pitchFamily="34" charset="0"/>
              <a:buChar char="•"/>
            </a:pPr>
            <a:endParaRPr lang="es-MX" dirty="0">
              <a:latin typeface="Arial Narrow" panose="020B0606020202030204" pitchFamily="34" charset="0"/>
            </a:endParaRPr>
          </a:p>
          <a:p>
            <a:pPr marL="342900" indent="-342900" algn="just">
              <a:buFont typeface="Arial" panose="020B0604020202020204" pitchFamily="34" charset="0"/>
              <a:buChar char="•"/>
            </a:pPr>
            <a:r>
              <a:rPr lang="es-MX" dirty="0">
                <a:latin typeface="Arial Narrow" panose="020B0606020202030204" pitchFamily="34" charset="0"/>
              </a:rPr>
              <a:t>Tengan capacidad de realizar una planeación didáctica integrando todos los elementos que le dan sentido para su trabajo educativo.</a:t>
            </a: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76959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ChangeArrowheads="1"/>
          </p:cNvSpPr>
          <p:nvPr/>
        </p:nvSpPr>
        <p:spPr bwMode="auto">
          <a:xfrm>
            <a:off x="457200" y="3944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Rectangle 8"/>
          <p:cNvSpPr>
            <a:spLocks noChangeArrowheads="1"/>
          </p:cNvSpPr>
          <p:nvPr/>
        </p:nvSpPr>
        <p:spPr bwMode="auto">
          <a:xfrm>
            <a:off x="457200" y="440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9"/>
          <p:cNvSpPr>
            <a:spLocks noChangeArrowheads="1"/>
          </p:cNvSpPr>
          <p:nvPr/>
        </p:nvSpPr>
        <p:spPr bwMode="auto">
          <a:xfrm>
            <a:off x="457200" y="4859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2" name="Rectangle 10"/>
          <p:cNvSpPr>
            <a:spLocks noChangeArrowheads="1"/>
          </p:cNvSpPr>
          <p:nvPr/>
        </p:nvSpPr>
        <p:spPr bwMode="auto">
          <a:xfrm>
            <a:off x="457200" y="5316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8"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6475" y="6485274"/>
            <a:ext cx="402972" cy="339601"/>
          </a:xfrm>
          <a:prstGeom prst="rect">
            <a:avLst/>
          </a:prstGeom>
          <a:noFill/>
          <a:ln>
            <a:noFill/>
          </a:ln>
        </p:spPr>
      </p:pic>
      <p:sp>
        <p:nvSpPr>
          <p:cNvPr id="15" name="CuadroTexto 6"/>
          <p:cNvSpPr txBox="1"/>
          <p:nvPr/>
        </p:nvSpPr>
        <p:spPr>
          <a:xfrm>
            <a:off x="971600" y="6485274"/>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
        <p:nvSpPr>
          <p:cNvPr id="2" name="Rectángulo 1"/>
          <p:cNvSpPr/>
          <p:nvPr/>
        </p:nvSpPr>
        <p:spPr>
          <a:xfrm>
            <a:off x="409296" y="1701963"/>
            <a:ext cx="8267160" cy="4247317"/>
          </a:xfrm>
          <a:prstGeom prst="rect">
            <a:avLst/>
          </a:prstGeom>
        </p:spPr>
        <p:txBody>
          <a:bodyPr wrap="square">
            <a:spAutoFit/>
          </a:bodyPr>
          <a:lstStyle/>
          <a:p>
            <a:pPr marL="285750" indent="-285750" algn="just">
              <a:buFont typeface="Arial" panose="020B0604020202020204" pitchFamily="34" charset="0"/>
              <a:buChar char="•"/>
            </a:pPr>
            <a:r>
              <a:rPr lang="es-MX" dirty="0" smtClean="0">
                <a:latin typeface="Arial Narrow" panose="020B0606020202030204" pitchFamily="34" charset="0"/>
              </a:rPr>
              <a:t>Diseña </a:t>
            </a:r>
            <a:r>
              <a:rPr lang="es-MX" dirty="0">
                <a:latin typeface="Arial Narrow" panose="020B0606020202030204" pitchFamily="34" charset="0"/>
              </a:rPr>
              <a:t>planeaciones didácticas, aplicando sus conocimientos pedagógicos y disciplinares para responder a </a:t>
            </a:r>
            <a:r>
              <a:rPr lang="es-MX" dirty="0" smtClean="0">
                <a:latin typeface="Arial Narrow" panose="020B0606020202030204" pitchFamily="34" charset="0"/>
              </a:rPr>
              <a:t>las necesidades </a:t>
            </a:r>
            <a:r>
              <a:rPr lang="es-MX" dirty="0">
                <a:latin typeface="Arial Narrow" panose="020B0606020202030204" pitchFamily="34" charset="0"/>
              </a:rPr>
              <a:t>del contexto en el marco del plan y programas de estudio de la educación básica</a:t>
            </a:r>
            <a:r>
              <a:rPr lang="es-MX" dirty="0" smtClean="0">
                <a:latin typeface="Arial Narrow" panose="020B0606020202030204" pitchFamily="34" charset="0"/>
              </a:rPr>
              <a:t>.</a:t>
            </a:r>
          </a:p>
          <a:p>
            <a:pPr algn="just"/>
            <a:endParaRPr lang="es-MX" dirty="0" smtClean="0">
              <a:latin typeface="Arial Narrow" panose="020B0606020202030204" pitchFamily="34" charset="0"/>
            </a:endParaRPr>
          </a:p>
          <a:p>
            <a:pPr algn="just"/>
            <a:endParaRPr lang="es-MX" dirty="0">
              <a:latin typeface="Arial Narrow" panose="020B0606020202030204" pitchFamily="34" charset="0"/>
            </a:endParaRPr>
          </a:p>
          <a:p>
            <a:pPr marL="285750" indent="-285750" algn="just">
              <a:buFont typeface="Arial" panose="020B0604020202020204" pitchFamily="34" charset="0"/>
              <a:buChar char="•"/>
            </a:pPr>
            <a:endParaRPr lang="es-MX" dirty="0">
              <a:latin typeface="Arial Narrow" panose="020B0606020202030204" pitchFamily="34" charset="0"/>
            </a:endParaRPr>
          </a:p>
          <a:p>
            <a:pPr marL="285750" indent="-285750" algn="just">
              <a:buFont typeface="Arial" panose="020B0604020202020204" pitchFamily="34" charset="0"/>
              <a:buChar char="•"/>
            </a:pPr>
            <a:r>
              <a:rPr lang="es-MX" dirty="0" smtClean="0">
                <a:latin typeface="Arial Narrow" panose="020B0606020202030204" pitchFamily="34" charset="0"/>
              </a:rPr>
              <a:t>Genera </a:t>
            </a:r>
            <a:r>
              <a:rPr lang="es-MX" dirty="0">
                <a:latin typeface="Arial Narrow" panose="020B0606020202030204" pitchFamily="34" charset="0"/>
              </a:rPr>
              <a:t>ambientes formativos para propiciar la autonomía y promover el desarrollo de las competencias de </a:t>
            </a:r>
            <a:r>
              <a:rPr lang="es-MX" dirty="0" smtClean="0">
                <a:latin typeface="Arial Narrow" panose="020B0606020202030204" pitchFamily="34" charset="0"/>
              </a:rPr>
              <a:t>los alumnos </a:t>
            </a:r>
            <a:r>
              <a:rPr lang="es-MX" dirty="0">
                <a:latin typeface="Arial Narrow" panose="020B0606020202030204" pitchFamily="34" charset="0"/>
              </a:rPr>
              <a:t>de educación básica</a:t>
            </a:r>
            <a:r>
              <a:rPr lang="es-MX" dirty="0" smtClean="0">
                <a:latin typeface="Arial Narrow" panose="020B0606020202030204" pitchFamily="34" charset="0"/>
              </a:rPr>
              <a:t>.</a:t>
            </a:r>
          </a:p>
          <a:p>
            <a:pPr algn="just"/>
            <a:endParaRPr lang="es-MX" dirty="0">
              <a:latin typeface="Arial Narrow" panose="020B0606020202030204" pitchFamily="34" charset="0"/>
            </a:endParaRPr>
          </a:p>
          <a:p>
            <a:pPr marL="285750" indent="-285750" algn="just">
              <a:buFont typeface="Arial" panose="020B0604020202020204" pitchFamily="34" charset="0"/>
              <a:buChar char="•"/>
            </a:pPr>
            <a:endParaRPr lang="es-MX" dirty="0" smtClean="0">
              <a:latin typeface="Arial Narrow" panose="020B0606020202030204" pitchFamily="34" charset="0"/>
            </a:endParaRPr>
          </a:p>
          <a:p>
            <a:pPr marL="285750" indent="-285750" algn="just">
              <a:buFont typeface="Arial" panose="020B0604020202020204" pitchFamily="34" charset="0"/>
              <a:buChar char="•"/>
            </a:pPr>
            <a:endParaRPr lang="es-MX" dirty="0">
              <a:latin typeface="Arial Narrow" panose="020B0606020202030204" pitchFamily="34" charset="0"/>
            </a:endParaRPr>
          </a:p>
          <a:p>
            <a:pPr marL="285750" indent="-285750" algn="just">
              <a:buFont typeface="Arial" panose="020B0604020202020204" pitchFamily="34" charset="0"/>
              <a:buChar char="•"/>
            </a:pPr>
            <a:r>
              <a:rPr lang="es-MX" dirty="0" smtClean="0">
                <a:latin typeface="Arial Narrow" panose="020B0606020202030204" pitchFamily="34" charset="0"/>
              </a:rPr>
              <a:t>Aplica </a:t>
            </a:r>
            <a:r>
              <a:rPr lang="es-MX" dirty="0">
                <a:latin typeface="Arial Narrow" panose="020B0606020202030204" pitchFamily="34" charset="0"/>
              </a:rPr>
              <a:t>críticamente el plan y programas de estudio de la educación básica para alcanzar los propósitos educativos </a:t>
            </a:r>
            <a:r>
              <a:rPr lang="es-MX" dirty="0" smtClean="0">
                <a:latin typeface="Arial Narrow" panose="020B0606020202030204" pitchFamily="34" charset="0"/>
              </a:rPr>
              <a:t>y contribuir </a:t>
            </a:r>
            <a:r>
              <a:rPr lang="es-MX" dirty="0">
                <a:latin typeface="Arial Narrow" panose="020B0606020202030204" pitchFamily="34" charset="0"/>
              </a:rPr>
              <a:t>al </a:t>
            </a:r>
            <a:r>
              <a:rPr lang="es-MX" dirty="0" smtClean="0">
                <a:latin typeface="Arial Narrow" panose="020B0606020202030204" pitchFamily="34" charset="0"/>
              </a:rPr>
              <a:t>pleno desenvolvimiento </a:t>
            </a:r>
            <a:r>
              <a:rPr lang="es-MX" dirty="0">
                <a:latin typeface="Arial Narrow" panose="020B0606020202030204" pitchFamily="34" charset="0"/>
              </a:rPr>
              <a:t>de las capacidades de los alumnos del nivel escolar.</a:t>
            </a:r>
          </a:p>
          <a:p>
            <a:pPr marL="285750" indent="-285750" algn="just">
              <a:buFont typeface="Arial" panose="020B0604020202020204" pitchFamily="34" charset="0"/>
              <a:buChar char="•"/>
            </a:pPr>
            <a:endParaRPr lang="es-MX" dirty="0">
              <a:latin typeface="Arial Narrow" panose="020B0606020202030204" pitchFamily="34" charset="0"/>
            </a:endParaRPr>
          </a:p>
        </p:txBody>
      </p:sp>
      <p:sp>
        <p:nvSpPr>
          <p:cNvPr id="3" name="Rectángulo 2"/>
          <p:cNvSpPr/>
          <p:nvPr/>
        </p:nvSpPr>
        <p:spPr>
          <a:xfrm>
            <a:off x="892075" y="406405"/>
            <a:ext cx="7352333" cy="830997"/>
          </a:xfrm>
          <a:prstGeom prst="rect">
            <a:avLst/>
          </a:prstGeom>
        </p:spPr>
        <p:txBody>
          <a:bodyPr wrap="square">
            <a:spAutoFit/>
          </a:bodyPr>
          <a:lstStyle/>
          <a:p>
            <a:pPr algn="ctr"/>
            <a:r>
              <a:rPr lang="es-MX" sz="2400" b="1" dirty="0">
                <a:solidFill>
                  <a:schemeClr val="accent2"/>
                </a:solidFill>
                <a:effectLst>
                  <a:outerShdw blurRad="38100" dist="38100" dir="2700000" algn="tl">
                    <a:srgbClr val="000000">
                      <a:alpha val="43137"/>
                    </a:srgbClr>
                  </a:outerShdw>
                </a:effectLst>
                <a:latin typeface="Cambria,Bold"/>
              </a:rPr>
              <a:t>COMPETENCIAS DEL PERFIL DE EGRESO A LAS QUE CONTRIBUYE EL CURSO:</a:t>
            </a:r>
          </a:p>
        </p:txBody>
      </p:sp>
    </p:spTree>
    <p:extLst>
      <p:ext uri="{BB962C8B-B14F-4D97-AF65-F5344CB8AC3E}">
        <p14:creationId xmlns:p14="http://schemas.microsoft.com/office/powerpoint/2010/main" val="1141621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1515556"/>
            <a:ext cx="8064896" cy="3785652"/>
          </a:xfrm>
          <a:prstGeom prst="rect">
            <a:avLst/>
          </a:prstGeom>
        </p:spPr>
        <p:txBody>
          <a:bodyPr wrap="square">
            <a:spAutoFit/>
          </a:bodyPr>
          <a:lstStyle/>
          <a:p>
            <a:pPr marL="285750" indent="-285750" algn="just">
              <a:buFont typeface="Arial" panose="020B0604020202020204" pitchFamily="34" charset="0"/>
              <a:buChar char="•"/>
            </a:pPr>
            <a:r>
              <a:rPr lang="es-MX" sz="2000" dirty="0">
                <a:latin typeface="Arial Narrow" panose="020B0606020202030204" pitchFamily="34" charset="0"/>
              </a:rPr>
              <a:t>Emplea la evaluación para intervenir en los diferentes ámbitos y momentos de la tarea educativa</a:t>
            </a:r>
            <a:r>
              <a:rPr lang="es-MX" sz="2000" dirty="0" smtClean="0">
                <a:latin typeface="Arial Narrow" panose="020B0606020202030204" pitchFamily="34" charset="0"/>
              </a:rPr>
              <a:t>.</a:t>
            </a:r>
          </a:p>
          <a:p>
            <a:pPr marL="285750" indent="-285750" algn="just">
              <a:buFont typeface="Arial" panose="020B0604020202020204" pitchFamily="34" charset="0"/>
              <a:buChar char="•"/>
            </a:pPr>
            <a:endParaRPr lang="es-MX" sz="2000" dirty="0">
              <a:latin typeface="Arial Narrow" panose="020B0606020202030204" pitchFamily="34" charset="0"/>
            </a:endParaRPr>
          </a:p>
          <a:p>
            <a:pPr marL="285750" indent="-285750" algn="just">
              <a:buFont typeface="Arial" panose="020B0604020202020204" pitchFamily="34" charset="0"/>
              <a:buChar char="•"/>
            </a:pPr>
            <a:r>
              <a:rPr lang="es-MX" sz="2000" dirty="0">
                <a:latin typeface="Arial Narrow" panose="020B0606020202030204" pitchFamily="34" charset="0"/>
              </a:rPr>
              <a:t>Propicia y regula espacios de aprendizaje incluyentes para todos los alumnos, con el fin de promover la convivencia, el respeto y la aceptación.</a:t>
            </a:r>
          </a:p>
          <a:p>
            <a:pPr marL="285750" indent="-285750" algn="just">
              <a:buFont typeface="Arial" panose="020B0604020202020204" pitchFamily="34" charset="0"/>
              <a:buChar char="•"/>
            </a:pPr>
            <a:endParaRPr lang="es-MX" sz="2000" dirty="0" smtClean="0">
              <a:latin typeface="Arial Narrow" panose="020B0606020202030204" pitchFamily="34" charset="0"/>
            </a:endParaRPr>
          </a:p>
          <a:p>
            <a:pPr marL="285750" indent="-285750" algn="just">
              <a:buFont typeface="Arial" panose="020B0604020202020204" pitchFamily="34" charset="0"/>
              <a:buChar char="•"/>
            </a:pPr>
            <a:r>
              <a:rPr lang="es-MX" sz="2000" dirty="0" smtClean="0">
                <a:latin typeface="Arial Narrow" panose="020B0606020202030204" pitchFamily="34" charset="0"/>
              </a:rPr>
              <a:t>Actúa </a:t>
            </a:r>
            <a:r>
              <a:rPr lang="es-MX" sz="2000" dirty="0">
                <a:latin typeface="Arial Narrow" panose="020B0606020202030204" pitchFamily="34" charset="0"/>
              </a:rPr>
              <a:t>de manera ética ante la diversidad de situaciones que se presentan en la práctica profesional.</a:t>
            </a:r>
          </a:p>
          <a:p>
            <a:pPr marL="285750" indent="-285750" algn="just">
              <a:buFont typeface="Arial" panose="020B0604020202020204" pitchFamily="34" charset="0"/>
              <a:buChar char="•"/>
            </a:pPr>
            <a:endParaRPr lang="es-MX" sz="2000" dirty="0">
              <a:latin typeface="Arial Narrow" panose="020B0606020202030204" pitchFamily="34" charset="0"/>
            </a:endParaRPr>
          </a:p>
          <a:p>
            <a:pPr marL="285750" indent="-285750" algn="just">
              <a:buFont typeface="Arial" panose="020B0604020202020204" pitchFamily="34" charset="0"/>
              <a:buChar char="•"/>
            </a:pPr>
            <a:r>
              <a:rPr lang="es-MX" sz="2000" dirty="0">
                <a:latin typeface="Arial Narrow" panose="020B0606020202030204" pitchFamily="34" charset="0"/>
              </a:rPr>
              <a:t>Interviene de manera colaborativa con la comunidad escolar, padres de familia, autoridades y docentes, en la toma de decisiones y en el desarrollo de alternativas de solución a problemáticas socioeducativas.</a:t>
            </a: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985160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53336"/>
            <a:ext cx="402972" cy="339601"/>
          </a:xfrm>
          <a:prstGeom prst="rect">
            <a:avLst/>
          </a:prstGeom>
          <a:noFill/>
          <a:ln>
            <a:noFill/>
          </a:ln>
        </p:spPr>
      </p:pic>
      <p:sp>
        <p:nvSpPr>
          <p:cNvPr id="5" name="CuadroTexto 6"/>
          <p:cNvSpPr txBox="1"/>
          <p:nvPr/>
        </p:nvSpPr>
        <p:spPr>
          <a:xfrm>
            <a:off x="1051501"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
        <p:nvSpPr>
          <p:cNvPr id="6" name="Rectángulo 5"/>
          <p:cNvSpPr/>
          <p:nvPr/>
        </p:nvSpPr>
        <p:spPr>
          <a:xfrm>
            <a:off x="179512" y="1548075"/>
            <a:ext cx="8784976" cy="4401205"/>
          </a:xfrm>
          <a:prstGeom prst="rect">
            <a:avLst/>
          </a:prstGeom>
        </p:spPr>
        <p:txBody>
          <a:bodyPr wrap="square">
            <a:spAutoFit/>
          </a:bodyPr>
          <a:lstStyle/>
          <a:p>
            <a:pPr marL="285750" indent="-285750" algn="just">
              <a:buFont typeface="Arial" panose="020B0604020202020204" pitchFamily="34" charset="0"/>
              <a:buChar char="•"/>
            </a:pPr>
            <a:r>
              <a:rPr lang="es-MX" sz="2000" dirty="0" smtClean="0">
                <a:latin typeface="Arial Narrow" panose="020B0606020202030204" pitchFamily="34" charset="0"/>
              </a:rPr>
              <a:t>Realiza </a:t>
            </a:r>
            <a:r>
              <a:rPr lang="es-MX" sz="2000" dirty="0">
                <a:latin typeface="Arial Narrow" panose="020B0606020202030204" pitchFamily="34" charset="0"/>
              </a:rPr>
              <a:t>diagnósticos de los intereses, motivaciones y necesidades formativas de los alumnos para organizar </a:t>
            </a:r>
            <a:r>
              <a:rPr lang="es-MX" sz="2000" dirty="0" smtClean="0">
                <a:latin typeface="Arial Narrow" panose="020B0606020202030204" pitchFamily="34" charset="0"/>
              </a:rPr>
              <a:t>las actividades </a:t>
            </a:r>
            <a:r>
              <a:rPr lang="es-MX" sz="2000" dirty="0">
                <a:latin typeface="Arial Narrow" panose="020B0606020202030204" pitchFamily="34" charset="0"/>
              </a:rPr>
              <a:t>de </a:t>
            </a:r>
            <a:r>
              <a:rPr lang="es-MX" sz="2000" dirty="0" smtClean="0">
                <a:latin typeface="Arial Narrow" panose="020B0606020202030204" pitchFamily="34" charset="0"/>
              </a:rPr>
              <a:t>aprendizaje.</a:t>
            </a:r>
          </a:p>
          <a:p>
            <a:pPr marL="285750" indent="-285750" algn="just">
              <a:buFont typeface="Arial" panose="020B0604020202020204" pitchFamily="34" charset="0"/>
              <a:buChar char="•"/>
            </a:pPr>
            <a:endParaRPr lang="es-MX" sz="2000" dirty="0" smtClean="0">
              <a:latin typeface="Arial Narrow" panose="020B0606020202030204" pitchFamily="34" charset="0"/>
            </a:endParaRPr>
          </a:p>
          <a:p>
            <a:pPr algn="just"/>
            <a:endParaRPr lang="es-MX" sz="2000" dirty="0">
              <a:latin typeface="Arial Narrow" panose="020B0606020202030204" pitchFamily="34" charset="0"/>
            </a:endParaRPr>
          </a:p>
          <a:p>
            <a:pPr marL="285750" indent="-285750" algn="just">
              <a:buFont typeface="Arial" panose="020B0604020202020204" pitchFamily="34" charset="0"/>
              <a:buChar char="•"/>
            </a:pPr>
            <a:r>
              <a:rPr lang="es-MX" sz="2000" dirty="0" smtClean="0">
                <a:latin typeface="Arial Narrow" panose="020B0606020202030204" pitchFamily="34" charset="0"/>
              </a:rPr>
              <a:t>Realiza </a:t>
            </a:r>
            <a:r>
              <a:rPr lang="es-MX" sz="2000" dirty="0">
                <a:latin typeface="Arial Narrow" panose="020B0606020202030204" pitchFamily="34" charset="0"/>
              </a:rPr>
              <a:t>adecuaciones curriculares pertinentes en su planeación a partir de los resultados de la evaluación</a:t>
            </a:r>
            <a:r>
              <a:rPr lang="es-MX" sz="2000" dirty="0" smtClean="0">
                <a:latin typeface="Arial Narrow" panose="020B0606020202030204" pitchFamily="34" charset="0"/>
              </a:rPr>
              <a:t>.</a:t>
            </a:r>
          </a:p>
          <a:p>
            <a:pPr marL="285750" indent="-285750" algn="just">
              <a:buFont typeface="Symbol" panose="05050102010706020507" pitchFamily="18" charset="2"/>
              <a:buChar char="·"/>
            </a:pPr>
            <a:endParaRPr lang="es-MX" sz="2000" dirty="0" smtClean="0">
              <a:latin typeface="Arial Narrow" panose="020B0606020202030204" pitchFamily="34" charset="0"/>
            </a:endParaRPr>
          </a:p>
          <a:p>
            <a:pPr algn="just"/>
            <a:endParaRPr lang="es-MX" sz="2000" dirty="0">
              <a:latin typeface="Arial Narrow" panose="020B0606020202030204" pitchFamily="34" charset="0"/>
            </a:endParaRPr>
          </a:p>
          <a:p>
            <a:pPr marL="285750" indent="-285750" algn="just">
              <a:buFont typeface="Arial" panose="020B0604020202020204" pitchFamily="34" charset="0"/>
              <a:buChar char="•"/>
            </a:pPr>
            <a:r>
              <a:rPr lang="es-MX" sz="2000" dirty="0" smtClean="0">
                <a:latin typeface="Arial Narrow" panose="020B0606020202030204" pitchFamily="34" charset="0"/>
              </a:rPr>
              <a:t>Diseña </a:t>
            </a:r>
            <a:r>
              <a:rPr lang="es-MX" sz="2000" dirty="0">
                <a:latin typeface="Arial Narrow" panose="020B0606020202030204" pitchFamily="34" charset="0"/>
              </a:rPr>
              <a:t>situaciones didácticas significativas de acuerdo a la organización curricular y los enfoques pedagógicos </a:t>
            </a:r>
            <a:r>
              <a:rPr lang="es-MX" sz="2000" dirty="0" smtClean="0">
                <a:latin typeface="Arial Narrow" panose="020B0606020202030204" pitchFamily="34" charset="0"/>
              </a:rPr>
              <a:t>del plan </a:t>
            </a:r>
            <a:r>
              <a:rPr lang="es-MX" sz="2000" dirty="0">
                <a:latin typeface="Arial Narrow" panose="020B0606020202030204" pitchFamily="34" charset="0"/>
              </a:rPr>
              <a:t>y los programas educativos vigentes</a:t>
            </a:r>
            <a:r>
              <a:rPr lang="es-MX" sz="2000" dirty="0" smtClean="0">
                <a:latin typeface="Arial Narrow" panose="020B0606020202030204" pitchFamily="34" charset="0"/>
              </a:rPr>
              <a:t>.</a:t>
            </a:r>
          </a:p>
          <a:p>
            <a:pPr marL="285750" indent="-285750" algn="just">
              <a:buFont typeface="Arial" panose="020B0604020202020204" pitchFamily="34" charset="0"/>
              <a:buChar char="•"/>
            </a:pPr>
            <a:endParaRPr lang="es-MX" sz="2000" dirty="0" smtClean="0">
              <a:latin typeface="Arial Narrow" panose="020B0606020202030204" pitchFamily="34" charset="0"/>
            </a:endParaRPr>
          </a:p>
          <a:p>
            <a:pPr algn="just"/>
            <a:endParaRPr lang="es-MX" sz="2000" dirty="0">
              <a:latin typeface="Arial Narrow" panose="020B0606020202030204" pitchFamily="34" charset="0"/>
            </a:endParaRPr>
          </a:p>
          <a:p>
            <a:pPr marL="285750" indent="-285750" algn="just">
              <a:buFont typeface="Arial" panose="020B0604020202020204" pitchFamily="34" charset="0"/>
              <a:buChar char="•"/>
            </a:pPr>
            <a:r>
              <a:rPr lang="es-MX" sz="2000" dirty="0" smtClean="0">
                <a:latin typeface="Arial Narrow" panose="020B0606020202030204" pitchFamily="34" charset="0"/>
              </a:rPr>
              <a:t>Elabora </a:t>
            </a:r>
            <a:r>
              <a:rPr lang="es-MX" sz="2000" dirty="0">
                <a:latin typeface="Arial Narrow" panose="020B0606020202030204" pitchFamily="34" charset="0"/>
              </a:rPr>
              <a:t>proyectos que articulan diversos campos disciplinares para desarrollar un conocimiento integrado en los alumnos.</a:t>
            </a:r>
          </a:p>
        </p:txBody>
      </p:sp>
      <p:sp>
        <p:nvSpPr>
          <p:cNvPr id="7" name="Rectángulo 6"/>
          <p:cNvSpPr/>
          <p:nvPr/>
        </p:nvSpPr>
        <p:spPr>
          <a:xfrm>
            <a:off x="1475656" y="467961"/>
            <a:ext cx="6151620" cy="584775"/>
          </a:xfrm>
          <a:prstGeom prst="rect">
            <a:avLst/>
          </a:prstGeom>
        </p:spPr>
        <p:txBody>
          <a:bodyPr wrap="none">
            <a:spAutoFit/>
          </a:bodyPr>
          <a:lstStyle/>
          <a:p>
            <a:r>
              <a:rPr lang="es-MX" sz="3200" b="1" dirty="0">
                <a:solidFill>
                  <a:schemeClr val="accent2"/>
                </a:solidFill>
                <a:effectLst>
                  <a:outerShdw blurRad="38100" dist="38100" dir="2700000" algn="tl">
                    <a:srgbClr val="000000">
                      <a:alpha val="43137"/>
                    </a:srgbClr>
                  </a:outerShdw>
                </a:effectLst>
                <a:latin typeface="Cambria,Bold"/>
              </a:rPr>
              <a:t>COMPETENCIAS DEL CURSO:</a:t>
            </a:r>
          </a:p>
        </p:txBody>
      </p:sp>
    </p:spTree>
    <p:extLst>
      <p:ext uri="{BB962C8B-B14F-4D97-AF65-F5344CB8AC3E}">
        <p14:creationId xmlns:p14="http://schemas.microsoft.com/office/powerpoint/2010/main" val="3949890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51520" y="188640"/>
            <a:ext cx="7368480" cy="1015663"/>
          </a:xfrm>
          <a:prstGeom prst="rect">
            <a:avLst/>
          </a:prstGeom>
          <a:noFill/>
        </p:spPr>
        <p:txBody>
          <a:bodyPr wrap="square" rtlCol="0">
            <a:spAutoFit/>
          </a:bodyPr>
          <a:lstStyle/>
          <a:p>
            <a:pPr algn="ctr"/>
            <a:r>
              <a:rPr lang="es-MX" sz="2000" b="1" dirty="0" smtClean="0">
                <a:solidFill>
                  <a:schemeClr val="accent2"/>
                </a:solidFill>
                <a:latin typeface="Arial Narrow" panose="020B0606020202030204" pitchFamily="34" charset="0"/>
              </a:rPr>
              <a:t>Estructura del curso</a:t>
            </a:r>
          </a:p>
          <a:p>
            <a:pPr algn="ctr"/>
            <a:endParaRPr lang="es-MX" sz="2000" b="1" dirty="0" smtClean="0">
              <a:solidFill>
                <a:schemeClr val="accent2"/>
              </a:solidFill>
              <a:latin typeface="Arial Narrow" panose="020B0606020202030204" pitchFamily="34" charset="0"/>
            </a:endParaRPr>
          </a:p>
          <a:p>
            <a:pPr algn="ctr"/>
            <a:r>
              <a:rPr lang="es-MX" sz="2000" b="1" dirty="0" smtClean="0">
                <a:solidFill>
                  <a:schemeClr val="accent2"/>
                </a:solidFill>
                <a:latin typeface="Arial Narrow" panose="020B0606020202030204" pitchFamily="34" charset="0"/>
              </a:rPr>
              <a:t>Está </a:t>
            </a:r>
            <a:r>
              <a:rPr lang="es-MX" sz="2000" b="1" dirty="0">
                <a:solidFill>
                  <a:schemeClr val="accent2"/>
                </a:solidFill>
                <a:latin typeface="Arial Narrow" panose="020B0606020202030204" pitchFamily="34" charset="0"/>
              </a:rPr>
              <a:t>dividido en tres unidades de aprendizaje:</a:t>
            </a:r>
            <a:r>
              <a:rPr lang="es-MX" sz="2000" b="1" dirty="0" smtClean="0">
                <a:solidFill>
                  <a:schemeClr val="accent2"/>
                </a:solidFill>
                <a:latin typeface="Arial Narrow" panose="020B0606020202030204" pitchFamily="34" charset="0"/>
              </a:rPr>
              <a:t> </a:t>
            </a:r>
            <a:endParaRPr lang="es-MX" sz="2000" b="1" dirty="0">
              <a:solidFill>
                <a:schemeClr val="accent2"/>
              </a:solidFill>
              <a:latin typeface="Arial Narrow" panose="020B0606020202030204"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5" name="CuadroTexto 6"/>
          <p:cNvSpPr txBox="1"/>
          <p:nvPr/>
        </p:nvSpPr>
        <p:spPr>
          <a:xfrm>
            <a:off x="395536"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graphicFrame>
        <p:nvGraphicFramePr>
          <p:cNvPr id="6" name="Diagrama 5"/>
          <p:cNvGraphicFramePr/>
          <p:nvPr>
            <p:extLst>
              <p:ext uri="{D42A27DB-BD31-4B8C-83A1-F6EECF244321}">
                <p14:modId xmlns:p14="http://schemas.microsoft.com/office/powerpoint/2010/main" val="2993826672"/>
              </p:ext>
            </p:extLst>
          </p:nvPr>
        </p:nvGraphicFramePr>
        <p:xfrm>
          <a:off x="-324544" y="1425462"/>
          <a:ext cx="7944544" cy="5432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3627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291982"/>
            <a:ext cx="8352928" cy="4801314"/>
          </a:xfrm>
          <a:prstGeom prst="rect">
            <a:avLst/>
          </a:prstGeom>
        </p:spPr>
        <p:txBody>
          <a:bodyPr wrap="square">
            <a:spAutoFit/>
          </a:bodyPr>
          <a:lstStyle/>
          <a:p>
            <a:pPr algn="ctr"/>
            <a:r>
              <a:rPr lang="es-MX" b="1" dirty="0" smtClean="0">
                <a:latin typeface="Arial Narrow" panose="020B0606020202030204" pitchFamily="34" charset="0"/>
              </a:rPr>
              <a:t>UNIDAD </a:t>
            </a:r>
            <a:r>
              <a:rPr lang="es-MX" b="1" dirty="0">
                <a:latin typeface="Arial Narrow" panose="020B0606020202030204" pitchFamily="34" charset="0"/>
              </a:rPr>
              <a:t>DE APRENDIZAJE I.</a:t>
            </a:r>
          </a:p>
          <a:p>
            <a:pPr algn="ctr"/>
            <a:r>
              <a:rPr lang="es-MX" b="1" dirty="0">
                <a:latin typeface="Arial Narrow" panose="020B0606020202030204" pitchFamily="34" charset="0"/>
              </a:rPr>
              <a:t>La planeación: Un proyecto de trabajo docente</a:t>
            </a:r>
            <a:r>
              <a:rPr lang="es-MX" b="1" dirty="0" smtClean="0">
                <a:latin typeface="Arial Narrow" panose="020B0606020202030204" pitchFamily="34" charset="0"/>
              </a:rPr>
              <a:t>.</a:t>
            </a:r>
            <a:r>
              <a:rPr lang="es-ES" dirty="0">
                <a:latin typeface="Arial Narrow" panose="020B0606020202030204" pitchFamily="34" charset="0"/>
              </a:rPr>
              <a:t> </a:t>
            </a:r>
          </a:p>
          <a:p>
            <a:pPr algn="ctr"/>
            <a:endParaRPr lang="es-ES" dirty="0" smtClean="0">
              <a:latin typeface="Arial Narrow" panose="020B0606020202030204" pitchFamily="34" charset="0"/>
            </a:endParaRPr>
          </a:p>
          <a:p>
            <a:pPr marL="342900" lvl="0" indent="-342900">
              <a:spcAft>
                <a:spcPts val="0"/>
              </a:spcAft>
              <a:buAutoNum type="arabicPeriod"/>
            </a:pPr>
            <a:r>
              <a:rPr lang="es-ES" dirty="0" smtClean="0">
                <a:latin typeface="Arial Narrow" panose="020B0606020202030204" pitchFamily="34" charset="0"/>
              </a:rPr>
              <a:t>El </a:t>
            </a:r>
            <a:r>
              <a:rPr lang="es-ES" dirty="0">
                <a:latin typeface="Arial Narrow" panose="020B0606020202030204" pitchFamily="34" charset="0"/>
              </a:rPr>
              <a:t>diagnóstico como herramienta para el diseño de la planeación didáctica en trabajo de </a:t>
            </a:r>
            <a:r>
              <a:rPr lang="es-ES" dirty="0" smtClean="0">
                <a:latin typeface="Arial Narrow" panose="020B0606020202030204" pitchFamily="34" charset="0"/>
              </a:rPr>
              <a:t>aula.</a:t>
            </a:r>
          </a:p>
          <a:p>
            <a:pPr marL="342900" lvl="0" indent="-342900">
              <a:spcAft>
                <a:spcPts val="0"/>
              </a:spcAft>
              <a:buAutoNum type="arabicPeriod"/>
            </a:pPr>
            <a:r>
              <a:rPr lang="es-MX" dirty="0">
                <a:latin typeface="Arial Narrow" panose="020B0606020202030204" pitchFamily="34" charset="0"/>
              </a:rPr>
              <a:t>Las adecuaciones curriculares y la evaluación como parte del diseño de las planificaciones </a:t>
            </a:r>
            <a:r>
              <a:rPr lang="es-MX" dirty="0" smtClean="0">
                <a:latin typeface="Arial Narrow" panose="020B0606020202030204" pitchFamily="34" charset="0"/>
              </a:rPr>
              <a:t>escolares</a:t>
            </a:r>
          </a:p>
          <a:p>
            <a:pPr algn="ctr"/>
            <a:endParaRPr lang="es-MX" b="1" dirty="0" smtClean="0">
              <a:latin typeface="Arial Narrow" panose="020B0606020202030204" pitchFamily="34" charset="0"/>
            </a:endParaRPr>
          </a:p>
          <a:p>
            <a:pPr algn="ctr"/>
            <a:r>
              <a:rPr lang="es-MX" b="1" dirty="0" smtClean="0">
                <a:latin typeface="Arial Narrow" panose="020B0606020202030204" pitchFamily="34" charset="0"/>
              </a:rPr>
              <a:t>UNIDAD </a:t>
            </a:r>
            <a:r>
              <a:rPr lang="es-MX" b="1" dirty="0">
                <a:latin typeface="Arial Narrow" panose="020B0606020202030204" pitchFamily="34" charset="0"/>
              </a:rPr>
              <a:t>DE APRENDIZAJE II.</a:t>
            </a:r>
          </a:p>
          <a:p>
            <a:pPr algn="ctr"/>
            <a:r>
              <a:rPr lang="es-MX" b="1" dirty="0">
                <a:latin typeface="Arial Narrow" panose="020B0606020202030204" pitchFamily="34" charset="0"/>
              </a:rPr>
              <a:t>Factores y elementos que inciden en la planeación docente</a:t>
            </a:r>
          </a:p>
          <a:p>
            <a:pPr lvl="0">
              <a:spcAft>
                <a:spcPts val="0"/>
              </a:spcAft>
            </a:pPr>
            <a:endParaRPr lang="es-MX" dirty="0">
              <a:latin typeface="Arial Narrow" panose="020B0606020202030204" pitchFamily="34" charset="0"/>
            </a:endParaRPr>
          </a:p>
          <a:p>
            <a:pPr lvl="0">
              <a:spcAft>
                <a:spcPts val="0"/>
              </a:spcAft>
            </a:pPr>
            <a:r>
              <a:rPr lang="es-MX" dirty="0" smtClean="0">
                <a:latin typeface="Arial Narrow" panose="020B0606020202030204" pitchFamily="34" charset="0"/>
              </a:rPr>
              <a:t>3. Elementos </a:t>
            </a:r>
            <a:r>
              <a:rPr lang="es-MX" dirty="0">
                <a:latin typeface="Arial Narrow" panose="020B0606020202030204" pitchFamily="34" charset="0"/>
              </a:rPr>
              <a:t>de la planeación docente en el diseño de situaciones didácticas como herramienta para el logro de competencias en educación preescolar </a:t>
            </a:r>
            <a:endParaRPr lang="es-MX" dirty="0" smtClean="0">
              <a:latin typeface="Arial Narrow" panose="020B0606020202030204" pitchFamily="34" charset="0"/>
            </a:endParaRPr>
          </a:p>
          <a:p>
            <a:pPr algn="ctr"/>
            <a:endParaRPr lang="es-MX" b="1" dirty="0" smtClean="0">
              <a:latin typeface="Arial Narrow" panose="020B0606020202030204" pitchFamily="34" charset="0"/>
            </a:endParaRPr>
          </a:p>
          <a:p>
            <a:pPr algn="ctr"/>
            <a:r>
              <a:rPr lang="es-MX" b="1" dirty="0" smtClean="0">
                <a:latin typeface="Arial Narrow" panose="020B0606020202030204" pitchFamily="34" charset="0"/>
              </a:rPr>
              <a:t>UNIDAD </a:t>
            </a:r>
            <a:r>
              <a:rPr lang="es-MX" b="1" dirty="0">
                <a:latin typeface="Arial Narrow" panose="020B0606020202030204" pitchFamily="34" charset="0"/>
              </a:rPr>
              <a:t>DE APRENDIZAJE III.</a:t>
            </a:r>
          </a:p>
          <a:p>
            <a:pPr algn="ctr"/>
            <a:r>
              <a:rPr lang="es-MX" b="1" dirty="0">
                <a:latin typeface="Arial Narrow" panose="020B0606020202030204" pitchFamily="34" charset="0"/>
              </a:rPr>
              <a:t>Elección ante la planeación didáctica</a:t>
            </a:r>
          </a:p>
          <a:p>
            <a:pPr lvl="0">
              <a:spcAft>
                <a:spcPts val="0"/>
              </a:spcAft>
            </a:pPr>
            <a:endParaRPr lang="es-MX" dirty="0" smtClean="0">
              <a:latin typeface="Arial Narrow" panose="020B0606020202030204" pitchFamily="34" charset="0"/>
            </a:endParaRPr>
          </a:p>
          <a:p>
            <a:pPr lvl="0">
              <a:spcAft>
                <a:spcPts val="0"/>
              </a:spcAft>
            </a:pPr>
            <a:r>
              <a:rPr lang="es-MX" dirty="0" smtClean="0">
                <a:latin typeface="Arial Narrow" panose="020B0606020202030204" pitchFamily="34" charset="0"/>
              </a:rPr>
              <a:t>4. Las </a:t>
            </a:r>
            <a:r>
              <a:rPr lang="es-MX" dirty="0">
                <a:latin typeface="Arial Narrow" panose="020B0606020202030204" pitchFamily="34" charset="0"/>
              </a:rPr>
              <a:t>situaciones didácticas como elemento organizativo en las aulas preescolares. </a:t>
            </a:r>
            <a:endParaRPr lang="es-ES" dirty="0" smtClean="0">
              <a:latin typeface="Arial Narrow" panose="020B0606020202030204" pitchFamily="34" charset="0"/>
            </a:endParaRPr>
          </a:p>
        </p:txBody>
      </p:sp>
      <p:sp>
        <p:nvSpPr>
          <p:cNvPr id="3" name="Rectángulo 2"/>
          <p:cNvSpPr/>
          <p:nvPr/>
        </p:nvSpPr>
        <p:spPr>
          <a:xfrm>
            <a:off x="2493758" y="260648"/>
            <a:ext cx="2834430" cy="646331"/>
          </a:xfrm>
          <a:prstGeom prst="rect">
            <a:avLst/>
          </a:prstGeom>
        </p:spPr>
        <p:txBody>
          <a:bodyPr wrap="none">
            <a:spAutoFit/>
          </a:bodyPr>
          <a:lstStyle/>
          <a:p>
            <a:pPr algn="ctr"/>
            <a:r>
              <a:rPr lang="es-ES" sz="3600" b="1" dirty="0" smtClean="0">
                <a:solidFill>
                  <a:schemeClr val="accent2"/>
                </a:solidFill>
                <a:effectLst>
                  <a:outerShdw blurRad="38100" dist="38100" dir="2700000" algn="tl">
                    <a:srgbClr val="000000">
                      <a:alpha val="43137"/>
                    </a:srgbClr>
                  </a:outerShdw>
                </a:effectLst>
                <a:latin typeface="Arial Narrow" panose="020B0606020202030204" pitchFamily="34" charset="0"/>
              </a:rPr>
              <a:t>CONTENIDOS:</a:t>
            </a:r>
            <a:endParaRPr lang="es-ES" sz="3600" b="1" dirty="0">
              <a:solidFill>
                <a:schemeClr val="accent2"/>
              </a:solidFill>
              <a:effectLst>
                <a:outerShdw blurRad="38100" dist="38100" dir="2700000" algn="tl">
                  <a:srgbClr val="000000">
                    <a:alpha val="43137"/>
                  </a:srgbClr>
                </a:outerShdw>
              </a:effectLst>
              <a:latin typeface="Arial Narrow" panose="020B0606020202030204" pitchFamily="34" charset="0"/>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94967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465</TotalTime>
  <Words>1780</Words>
  <Application>Microsoft Office PowerPoint</Application>
  <PresentationFormat>Presentación en pantalla (4:3)</PresentationFormat>
  <Paragraphs>280</Paragraphs>
  <Slides>21</Slides>
  <Notes>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tere</dc:creator>
  <cp:lastModifiedBy>enep</cp:lastModifiedBy>
  <cp:revision>40</cp:revision>
  <dcterms:created xsi:type="dcterms:W3CDTF">2016-02-01T17:42:24Z</dcterms:created>
  <dcterms:modified xsi:type="dcterms:W3CDTF">2018-02-12T20:04:14Z</dcterms:modified>
</cp:coreProperties>
</file>