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7" r:id="rId11"/>
    <p:sldId id="268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Bases psicológicas del aprendizaje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s-MX" dirty="0" smtClean="0">
                <a:latin typeface="Blackadder ITC" panose="04020505051007020D02" pitchFamily="82" charset="0"/>
              </a:rPr>
              <a:t>Prof. Silvia Erika Sagahón Solís</a:t>
            </a:r>
          </a:p>
          <a:p>
            <a:pPr algn="r"/>
            <a:r>
              <a:rPr lang="es-MX" dirty="0">
                <a:latin typeface="Blackadder ITC" panose="04020505051007020D02" pitchFamily="82" charset="0"/>
              </a:rPr>
              <a:t>	</a:t>
            </a:r>
            <a:r>
              <a:rPr lang="es-MX" dirty="0" smtClean="0">
                <a:latin typeface="Arial Narrow" panose="020B0606020202030204" pitchFamily="34" charset="0"/>
              </a:rPr>
              <a:t>2do. Semestre</a:t>
            </a:r>
          </a:p>
          <a:p>
            <a:pPr algn="r"/>
            <a:r>
              <a:rPr lang="es-MX" dirty="0" smtClean="0">
                <a:latin typeface="Arial Narrow" panose="020B0606020202030204" pitchFamily="34" charset="0"/>
              </a:rPr>
              <a:t>Ciclo escolar 2017-2018</a:t>
            </a:r>
            <a:endParaRPr lang="es-MX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756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1052"/>
          </a:xfrm>
        </p:spPr>
        <p:txBody>
          <a:bodyPr>
            <a:normAutofit fontScale="90000"/>
          </a:bodyPr>
          <a:lstStyle/>
          <a:p>
            <a:pPr marL="384048" lvl="0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CRITERIOS DE EVALUACIÓN</a:t>
            </a:r>
            <a:b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3949" y="1450257"/>
            <a:ext cx="9601200" cy="4999703"/>
          </a:xfrm>
        </p:spPr>
        <p:txBody>
          <a:bodyPr>
            <a:normAutofit/>
          </a:bodyPr>
          <a:lstStyle/>
          <a:p>
            <a:r>
              <a:rPr lang="es-MX" dirty="0" smtClean="0"/>
              <a:t>*observación docente                Porcentajes </a:t>
            </a:r>
            <a:r>
              <a:rPr lang="es-MX" dirty="0"/>
              <a:t>de evaluación formativa</a:t>
            </a:r>
          </a:p>
          <a:p>
            <a:r>
              <a:rPr lang="es-MX" dirty="0" smtClean="0"/>
              <a:t>*ensayos</a:t>
            </a:r>
          </a:p>
          <a:p>
            <a:r>
              <a:rPr lang="es-MX" dirty="0" smtClean="0"/>
              <a:t>*videos</a:t>
            </a:r>
          </a:p>
          <a:p>
            <a:r>
              <a:rPr lang="es-MX" dirty="0" smtClean="0"/>
              <a:t>*cuadros comparativos               60%</a:t>
            </a:r>
          </a:p>
          <a:p>
            <a:r>
              <a:rPr lang="es-MX" dirty="0" smtClean="0"/>
              <a:t>*mapas conceptuales</a:t>
            </a:r>
          </a:p>
          <a:p>
            <a:r>
              <a:rPr lang="es-MX" dirty="0" smtClean="0"/>
              <a:t>*mapas mentales</a:t>
            </a:r>
          </a:p>
          <a:p>
            <a:r>
              <a:rPr lang="es-MX" dirty="0" smtClean="0"/>
              <a:t>*planeaciones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Examen escrito                               20%</a:t>
            </a:r>
          </a:p>
          <a:p>
            <a:r>
              <a:rPr lang="es-MX" dirty="0" smtClean="0"/>
              <a:t>*portafolio de evidencias               20%</a:t>
            </a:r>
          </a:p>
        </p:txBody>
      </p:sp>
      <p:sp>
        <p:nvSpPr>
          <p:cNvPr id="4" name="Cerrar llave 3"/>
          <p:cNvSpPr/>
          <p:nvPr/>
        </p:nvSpPr>
        <p:spPr>
          <a:xfrm>
            <a:off x="4807975" y="1641987"/>
            <a:ext cx="147484" cy="26055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errar llave 4"/>
          <p:cNvSpPr/>
          <p:nvPr/>
        </p:nvSpPr>
        <p:spPr>
          <a:xfrm>
            <a:off x="4739148" y="5447071"/>
            <a:ext cx="68827" cy="7374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353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Criterios de evaluación semestral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Portafolio de evidencias                    50%</a:t>
            </a:r>
          </a:p>
          <a:p>
            <a:r>
              <a:rPr lang="es-MX" dirty="0" smtClean="0"/>
              <a:t>Argumentación</a:t>
            </a:r>
          </a:p>
          <a:p>
            <a:r>
              <a:rPr lang="es-MX" dirty="0" smtClean="0"/>
              <a:t>Vestuario                                              50%</a:t>
            </a:r>
          </a:p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4" name="Cerrar llave 3"/>
          <p:cNvSpPr/>
          <p:nvPr/>
        </p:nvSpPr>
        <p:spPr>
          <a:xfrm>
            <a:off x="3991897" y="2861187"/>
            <a:ext cx="45719" cy="10323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3270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8368"/>
          </a:xfrm>
        </p:spPr>
        <p:txBody>
          <a:bodyPr/>
          <a:lstStyle/>
          <a:p>
            <a:r>
              <a:rPr lang="es-MX" dirty="0"/>
              <a:t>REGLAMENTO Y ACUERDOS INTERNOS.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22323"/>
            <a:ext cx="9601200" cy="4245077"/>
          </a:xfrm>
        </p:spPr>
        <p:txBody>
          <a:bodyPr>
            <a:normAutofit fontScale="92500" lnSpcReduction="1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>
                <a:solidFill>
                  <a:prstClr val="black"/>
                </a:solidFill>
                <a:latin typeface="Calibri"/>
              </a:rPr>
              <a:t>Cubrir mínimo el 85</a:t>
            </a:r>
            <a:r>
              <a:rPr lang="es-MX" sz="2400" dirty="0" smtClean="0">
                <a:solidFill>
                  <a:prstClr val="black"/>
                </a:solidFill>
                <a:latin typeface="Calibri"/>
              </a:rPr>
              <a:t>% de asistencia </a:t>
            </a:r>
            <a:r>
              <a:rPr lang="es-MX" sz="2400" dirty="0">
                <a:solidFill>
                  <a:prstClr val="black"/>
                </a:solidFill>
                <a:latin typeface="Calibri"/>
              </a:rPr>
              <a:t>de la asignatura. 2 retardos será igual a 1 falta.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 smtClean="0">
                <a:solidFill>
                  <a:prstClr val="black"/>
                </a:solidFill>
                <a:latin typeface="Calibri"/>
              </a:rPr>
              <a:t>Evitar hacer tareas de otros cursos durante la clase. </a:t>
            </a:r>
            <a:endParaRPr lang="es-MX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>
                <a:solidFill>
                  <a:prstClr val="black"/>
                </a:solidFill>
                <a:latin typeface="Calibri"/>
              </a:rPr>
              <a:t> Se restringe el uso de celulares en clase. Ya que si se usa quedara sujeto a disposición de subdirección académica durante 1 mes.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>
                <a:solidFill>
                  <a:prstClr val="black"/>
                </a:solidFill>
                <a:latin typeface="Calibri"/>
              </a:rPr>
              <a:t>Uso adecuado del lenguaje.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>
                <a:solidFill>
                  <a:prstClr val="black"/>
                </a:solidFill>
                <a:latin typeface="Calibri"/>
              </a:rPr>
              <a:t>Cumplir con las investigaciones encargadas previamente.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>
                <a:solidFill>
                  <a:prstClr val="black"/>
                </a:solidFill>
                <a:latin typeface="Calibri"/>
              </a:rPr>
              <a:t> Respeto individual y grupal.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MX" sz="2400" dirty="0">
                <a:solidFill>
                  <a:prstClr val="black"/>
                </a:solidFill>
                <a:latin typeface="Calibri"/>
              </a:rPr>
              <a:t>**</a:t>
            </a:r>
            <a:r>
              <a:rPr lang="es-ES" sz="2400" dirty="0" smtClean="0">
                <a:solidFill>
                  <a:prstClr val="black"/>
                </a:solidFill>
                <a:latin typeface="Calibri"/>
              </a:rPr>
              <a:t>*la aprobación del curso  </a:t>
            </a:r>
            <a:r>
              <a:rPr lang="es-ES" sz="2400" dirty="0">
                <a:solidFill>
                  <a:prstClr val="black"/>
                </a:solidFill>
                <a:latin typeface="Calibri"/>
              </a:rPr>
              <a:t>quedará sujeto a una actitud positiva, disposición y </a:t>
            </a:r>
            <a:r>
              <a:rPr lang="es-ES" sz="2400" dirty="0" smtClean="0">
                <a:solidFill>
                  <a:prstClr val="black"/>
                </a:solidFill>
                <a:latin typeface="Calibri"/>
              </a:rPr>
              <a:t>respeto</a:t>
            </a:r>
            <a:r>
              <a:rPr lang="es-E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s-ES" sz="2400" dirty="0" smtClean="0">
                <a:solidFill>
                  <a:prstClr val="black"/>
                </a:solidFill>
                <a:latin typeface="Calibri"/>
              </a:rPr>
              <a:t>durante la clase.</a:t>
            </a:r>
            <a:endParaRPr lang="es-ES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Teniendo en cuenta que si no se cumple, la calificación pasará automáticamente como  REPROBATORIA .                                         </a:t>
            </a:r>
            <a:endParaRPr lang="es-MX" sz="2400" dirty="0">
              <a:solidFill>
                <a:prstClr val="black"/>
              </a:solidFill>
              <a:latin typeface="Calibri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2372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FECHAS DE EVALUACION Y   JORNADAS DE OBSERVACION Y PRÁCTICA DOCENTE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6, 7, 8 de Marzo 2018  1era jornada de observación ( JN Particulares)</a:t>
            </a:r>
          </a:p>
          <a:p>
            <a:r>
              <a:rPr lang="es-MX" dirty="0" smtClean="0"/>
              <a:t>2, 3, y 4 de mayo 2018  2da Jornada de Observación (JN Rurales)</a:t>
            </a:r>
          </a:p>
          <a:p>
            <a:r>
              <a:rPr lang="es-MX" dirty="0" smtClean="0"/>
              <a:t>18, 19 y 20 2018  3era Jornada de Observación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241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TRAYECTO FORMATIVO:</a:t>
            </a:r>
            <a:br>
              <a:rPr lang="es-MX" dirty="0" smtClean="0"/>
            </a:br>
            <a:r>
              <a:rPr lang="es-MX" sz="3600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</a:rPr>
              <a:t>P</a:t>
            </a:r>
            <a:r>
              <a:rPr lang="es-MX" sz="3600" dirty="0" smtClean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</a:rPr>
              <a:t>sicopedagógico</a:t>
            </a:r>
            <a:endParaRPr lang="es-MX" sz="3600" dirty="0">
              <a:solidFill>
                <a:schemeClr val="accent6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HORAS/ CREDITOS: 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4 HRS</a:t>
            </a:r>
          </a:p>
          <a:p>
            <a:pPr algn="ctr"/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PROPÓSITO </a:t>
            </a: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DEL CURSO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es-MX" dirty="0" smtClean="0"/>
              <a:t>Es </a:t>
            </a:r>
            <a:r>
              <a:rPr lang="es-MX" dirty="0"/>
              <a:t>promover en el docente en formación el desarrollo y construcción de una diversidad de saberes conceptuales, procedimentales y actitudinales cuya movilización se oriente a intervenir en situaciones vinculadas con necesidades y problemáticas de los educandos de preescolar, relacionados con la promoción de los procesos de aprendizaje </a:t>
            </a:r>
            <a:r>
              <a:rPr lang="es-MX" dirty="0" smtClean="0"/>
              <a:t>significativo </a:t>
            </a:r>
            <a:r>
              <a:rPr lang="es-MX" dirty="0"/>
              <a:t>y estratégico en el contexto escolar. </a:t>
            </a:r>
            <a:endParaRPr lang="es-MX" dirty="0" smtClean="0"/>
          </a:p>
          <a:p>
            <a:r>
              <a:rPr lang="es-MX" dirty="0" smtClean="0"/>
              <a:t>Aparte de promover  capacidades y actitudes:</a:t>
            </a:r>
          </a:p>
          <a:p>
            <a:r>
              <a:rPr lang="es-MX" dirty="0" smtClean="0"/>
              <a:t>Identificar y analiza, desarrollar una actitud critica, valorar la influencia de </a:t>
            </a:r>
            <a:r>
              <a:rPr lang="es-MX" dirty="0" err="1" smtClean="0"/>
              <a:t>de</a:t>
            </a:r>
            <a:r>
              <a:rPr lang="es-MX" dirty="0" smtClean="0"/>
              <a:t> los factores mas relevantes, analizar críticamente el sustento teórico en torno al aprendizaje y comprender los procesos  de intervención del docente.</a:t>
            </a:r>
          </a:p>
        </p:txBody>
      </p:sp>
    </p:spTree>
    <p:extLst>
      <p:ext uri="{BB962C8B-B14F-4D97-AF65-F5344CB8AC3E}">
        <p14:creationId xmlns:p14="http://schemas.microsoft.com/office/powerpoint/2010/main" val="314380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9144000" cy="395748"/>
          </a:xfrm>
        </p:spPr>
        <p:txBody>
          <a:bodyPr>
            <a:normAutofit fontScale="90000"/>
          </a:bodyPr>
          <a:lstStyle/>
          <a:p>
            <a:pPr marL="384048" lvl="0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s-MX" sz="22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COMPETENCIAS </a:t>
            </a:r>
            <a:r>
              <a:rPr lang="es-MX" sz="2200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PROFESIONALES: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*Diseña planeaciones didácticas aplicando sus conocimientos pedagógicos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	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y disciplinares 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para responder a las necesidades del contexto en el marco del plan y programas de educación básica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.</a:t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 •Genera ambientes formativos para propiciar la autonomía y promover el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	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desarrollo de competencias 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en los alumnos. 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•Usa las Tecnologías de la Información y Comunicación 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(tic) como herramienta de enseñanza y aprendizaje. 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/>
            </a:r>
            <a:b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</a:b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•Propicia y regula espacios de aprendizaje incluyentes para todos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	los	alumnos,	</a:t>
            </a:r>
            <a:r>
              <a:rPr lang="es-MX" sz="2000" dirty="0" smtClean="0">
                <a:solidFill>
                  <a:srgbClr val="191B0E"/>
                </a:solidFill>
                <a:ea typeface="+mn-ea"/>
                <a:cs typeface="+mn-cs"/>
              </a:rPr>
              <a:t>con el fin </a:t>
            </a:r>
            <a:r>
              <a:rPr lang="es-MX" sz="2000" dirty="0">
                <a:solidFill>
                  <a:srgbClr val="191B0E"/>
                </a:solidFill>
                <a:ea typeface="+mn-ea"/>
                <a:cs typeface="+mn-cs"/>
              </a:rPr>
              <a:t>de promover la convivencia, el respeto y la aceptación.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787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491613"/>
            <a:ext cx="9601200" cy="5375787"/>
          </a:xfrm>
        </p:spPr>
        <p:txBody>
          <a:bodyPr/>
          <a:lstStyle/>
          <a:p>
            <a:pPr algn="ctr"/>
            <a:r>
              <a:rPr lang="es-MX" sz="2400" dirty="0" smtClean="0">
                <a:solidFill>
                  <a:schemeClr val="accent6">
                    <a:lumMod val="50000"/>
                  </a:schemeClr>
                </a:solidFill>
              </a:rPr>
              <a:t>COMPETENCIAS DEL CURSO:</a:t>
            </a:r>
          </a:p>
          <a:p>
            <a:endParaRPr lang="es-MX" dirty="0" smtClean="0"/>
          </a:p>
          <a:p>
            <a:pPr>
              <a:lnSpc>
                <a:spcPct val="150000"/>
              </a:lnSpc>
            </a:pPr>
            <a:r>
              <a:rPr lang="es-MX" dirty="0" smtClean="0"/>
              <a:t>Construye marcos explicativos</a:t>
            </a:r>
            <a:r>
              <a:rPr lang="es-MX" dirty="0"/>
              <a:t>	</a:t>
            </a:r>
            <a:r>
              <a:rPr lang="es-MX" dirty="0" smtClean="0"/>
              <a:t>y propuestas didácticas que le permiten comprender, problematizar </a:t>
            </a:r>
            <a:r>
              <a:rPr lang="es-MX" dirty="0"/>
              <a:t>e intervenir en la promoción estratégica del aprendizaje escolar de manera ajustada y pertinente a las necesidades de los educandos provenientes de los contextos socioculturales y educativos en donde desarrolla su práctica docente, con la perspectiva de promover en estos aprendizajes significativos y con sentido, orientados a la adquisición de competencias para la comunicación, la colaboración y la convivencia democrática y el uso responsable y seguro de las tecnologías informáticas. </a:t>
            </a:r>
          </a:p>
        </p:txBody>
      </p:sp>
    </p:spTree>
    <p:extLst>
      <p:ext uri="{BB962C8B-B14F-4D97-AF65-F5344CB8AC3E}">
        <p14:creationId xmlns:p14="http://schemas.microsoft.com/office/powerpoint/2010/main" val="247051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5684"/>
          </a:xfrm>
        </p:spPr>
        <p:txBody>
          <a:bodyPr/>
          <a:lstStyle/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UNIDADES 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DE APRENDIZAJE:</a:t>
            </a: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6194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Unidad de aprendizaje </a:t>
            </a:r>
            <a:r>
              <a:rPr lang="es-MX" dirty="0" smtClean="0"/>
              <a:t>I: Las </a:t>
            </a:r>
            <a:r>
              <a:rPr lang="es-MX" dirty="0"/>
              <a:t>concepciones docentes sobre el aprendizaje escolar </a:t>
            </a:r>
            <a:r>
              <a:rPr lang="es-MX" dirty="0" smtClean="0"/>
              <a:t>.</a:t>
            </a:r>
          </a:p>
          <a:p>
            <a:r>
              <a:rPr lang="es-MX" dirty="0"/>
              <a:t>Unidad de aprendizaje </a:t>
            </a:r>
            <a:r>
              <a:rPr lang="es-MX" dirty="0" smtClean="0"/>
              <a:t>II: Aportaciones </a:t>
            </a:r>
            <a:r>
              <a:rPr lang="es-MX" dirty="0"/>
              <a:t>de la psicología al estudio del aprendizaje en contextos </a:t>
            </a:r>
            <a:r>
              <a:rPr lang="es-MX" dirty="0" smtClean="0"/>
              <a:t>escolares.</a:t>
            </a:r>
          </a:p>
          <a:p>
            <a:r>
              <a:rPr lang="es-MX" dirty="0"/>
              <a:t>Unidad de aprendizaje </a:t>
            </a:r>
            <a:r>
              <a:rPr lang="es-MX" dirty="0" smtClean="0"/>
              <a:t>III: Procesos </a:t>
            </a:r>
            <a:r>
              <a:rPr lang="es-MX" dirty="0"/>
              <a:t>de intervención psicoeducativa y acción docente para promover el aprendizaje estratégico de los alumnos en contextos escolares 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411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Secuencia de contenidos: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Unidad de aprendizaje I</a:t>
            </a:r>
          </a:p>
          <a:p>
            <a:r>
              <a:rPr lang="es-MX" dirty="0"/>
              <a:t>Las concepciones docentes sobre el aprendizaje escolar </a:t>
            </a:r>
            <a:r>
              <a:rPr lang="es-MX" dirty="0" smtClean="0"/>
              <a:t>•</a:t>
            </a:r>
          </a:p>
          <a:p>
            <a:r>
              <a:rPr lang="es-MX" dirty="0"/>
              <a:t>	¿</a:t>
            </a:r>
            <a:r>
              <a:rPr lang="es-MX" dirty="0" smtClean="0"/>
              <a:t>Qué es</a:t>
            </a:r>
            <a:r>
              <a:rPr lang="es-MX" dirty="0"/>
              <a:t>	</a:t>
            </a:r>
            <a:r>
              <a:rPr lang="es-MX" dirty="0" smtClean="0"/>
              <a:t>el aprendizaje y cómo se</a:t>
            </a:r>
            <a:r>
              <a:rPr lang="es-MX" dirty="0"/>
              <a:t>	aprende</a:t>
            </a:r>
            <a:r>
              <a:rPr lang="es-MX" dirty="0" smtClean="0"/>
              <a:t>?</a:t>
            </a:r>
          </a:p>
          <a:p>
            <a:r>
              <a:rPr lang="es-MX" dirty="0" smtClean="0"/>
              <a:t>•</a:t>
            </a:r>
            <a:r>
              <a:rPr lang="es-MX" dirty="0"/>
              <a:t>	</a:t>
            </a:r>
            <a:r>
              <a:rPr lang="es-MX" dirty="0" smtClean="0"/>
              <a:t>Las concepciones de los</a:t>
            </a:r>
            <a:r>
              <a:rPr lang="es-MX" dirty="0"/>
              <a:t>	</a:t>
            </a:r>
            <a:r>
              <a:rPr lang="es-MX" dirty="0" smtClean="0"/>
              <a:t>docentes sobre</a:t>
            </a:r>
            <a:r>
              <a:rPr lang="es-MX" dirty="0"/>
              <a:t>	</a:t>
            </a:r>
            <a:r>
              <a:rPr lang="es-MX" dirty="0" smtClean="0"/>
              <a:t>el aprendizaje y</a:t>
            </a:r>
            <a:r>
              <a:rPr lang="es-MX" dirty="0"/>
              <a:t>	</a:t>
            </a:r>
            <a:r>
              <a:rPr lang="es-MX" dirty="0" smtClean="0"/>
              <a:t>sus efectos en la</a:t>
            </a:r>
            <a:r>
              <a:rPr lang="es-MX" dirty="0"/>
              <a:t>	práctica	educativa. </a:t>
            </a:r>
            <a:endParaRPr lang="es-MX" dirty="0" smtClean="0"/>
          </a:p>
          <a:p>
            <a:r>
              <a:rPr lang="es-MX" dirty="0" smtClean="0"/>
              <a:t>•</a:t>
            </a:r>
            <a:r>
              <a:rPr lang="es-MX" dirty="0"/>
              <a:t>	¿</a:t>
            </a:r>
            <a:r>
              <a:rPr lang="es-MX" dirty="0" smtClean="0"/>
              <a:t>Qué significa aprender</a:t>
            </a:r>
            <a:r>
              <a:rPr lang="es-MX" dirty="0"/>
              <a:t>	</a:t>
            </a:r>
            <a:r>
              <a:rPr lang="es-MX" dirty="0" smtClean="0"/>
              <a:t>en la escuela?</a:t>
            </a:r>
          </a:p>
          <a:p>
            <a:r>
              <a:rPr lang="es-MX" dirty="0"/>
              <a:t>	</a:t>
            </a:r>
            <a:r>
              <a:rPr lang="es-MX" dirty="0" smtClean="0"/>
              <a:t>Educabilidad y aprendizaje en contextos escolares.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6212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Unidad de aprendizaje II</a:t>
            </a:r>
            <a:br>
              <a:rPr lang="es-MX" dirty="0"/>
            </a:br>
            <a:r>
              <a:rPr lang="es-MX" sz="2700" dirty="0"/>
              <a:t>Aportaciones de la psicología al estudio del aprendizaje en contextos </a:t>
            </a:r>
            <a:r>
              <a:rPr lang="es-MX" sz="2700" dirty="0" smtClean="0"/>
              <a:t>escolares.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2700" dirty="0" smtClean="0"/>
              <a:t>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32787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•Lo</a:t>
            </a:r>
            <a:r>
              <a:rPr lang="es-MX" dirty="0"/>
              <a:t>	</a:t>
            </a:r>
            <a:r>
              <a:rPr lang="es-MX" dirty="0" smtClean="0"/>
              <a:t>que sabemos del aprendizaje a través de las miradas de las teorías psicológicas</a:t>
            </a:r>
          </a:p>
          <a:p>
            <a:r>
              <a:rPr lang="es-MX" dirty="0" smtClean="0"/>
              <a:t>. </a:t>
            </a:r>
            <a:r>
              <a:rPr lang="es-MX" dirty="0"/>
              <a:t>- Aportaciones de la teoría y la investigación psicológica a la comprensión de los procesos de aprendizaje. </a:t>
            </a:r>
            <a:endParaRPr lang="es-MX" dirty="0" smtClean="0"/>
          </a:p>
          <a:p>
            <a:r>
              <a:rPr lang="es-MX" dirty="0" smtClean="0"/>
              <a:t>- </a:t>
            </a:r>
            <a:r>
              <a:rPr lang="es-MX" dirty="0"/>
              <a:t>La mirada conductista y el control de la conducta a través del reforzamiento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- La corriente humanista y la promoción del potencial de autorrealización de la persona. </a:t>
            </a:r>
            <a:endParaRPr lang="es-MX" dirty="0" smtClean="0"/>
          </a:p>
          <a:p>
            <a:r>
              <a:rPr lang="es-MX" dirty="0" smtClean="0"/>
              <a:t>- </a:t>
            </a:r>
            <a:r>
              <a:rPr lang="es-MX" dirty="0"/>
              <a:t>La postura psicogenética piagetiana y el vínculo entre el aprendizaje y el desarrollo cognitivo. </a:t>
            </a:r>
            <a:endParaRPr lang="es-MX" dirty="0" smtClean="0"/>
          </a:p>
          <a:p>
            <a:r>
              <a:rPr lang="es-MX" dirty="0" smtClean="0"/>
              <a:t>-Una</a:t>
            </a:r>
            <a:r>
              <a:rPr lang="es-MX" dirty="0"/>
              <a:t>	</a:t>
            </a:r>
            <a:r>
              <a:rPr lang="es-MX" dirty="0" smtClean="0"/>
              <a:t>mirada cognitiva en</a:t>
            </a:r>
            <a:r>
              <a:rPr lang="es-MX" dirty="0"/>
              <a:t>	</a:t>
            </a:r>
            <a:r>
              <a:rPr lang="es-MX" dirty="0" smtClean="0"/>
              <a:t>la educación: la teoría </a:t>
            </a:r>
            <a:r>
              <a:rPr lang="es-MX" dirty="0" err="1" smtClean="0"/>
              <a:t>ausubeliana</a:t>
            </a:r>
            <a:r>
              <a:rPr lang="es-MX" dirty="0" smtClean="0"/>
              <a:t> del aprendizaje significativo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- </a:t>
            </a:r>
            <a:r>
              <a:rPr lang="es-MX" dirty="0"/>
              <a:t>El enfoque sociocultural: el aprendizaje como acto social e internalización mediada de la cultura</a:t>
            </a:r>
            <a:r>
              <a:rPr lang="es-MX" dirty="0" smtClean="0"/>
              <a:t>.</a:t>
            </a:r>
          </a:p>
          <a:p>
            <a:r>
              <a:rPr lang="es-MX" dirty="0" smtClean="0"/>
              <a:t>- </a:t>
            </a:r>
            <a:r>
              <a:rPr lang="es-MX" dirty="0"/>
              <a:t>Otras aproximaciones teóricas a los procesos de aprendizaje en contextos escolares. </a:t>
            </a:r>
            <a:endParaRPr lang="es-MX" dirty="0" smtClean="0"/>
          </a:p>
          <a:p>
            <a:r>
              <a:rPr lang="es-MX" dirty="0" smtClean="0"/>
              <a:t>•Incorporación de</a:t>
            </a:r>
            <a:r>
              <a:rPr lang="es-MX" dirty="0"/>
              <a:t>	</a:t>
            </a:r>
            <a:r>
              <a:rPr lang="es-MX" dirty="0" smtClean="0"/>
              <a:t>las teorías</a:t>
            </a:r>
            <a:r>
              <a:rPr lang="es-MX" dirty="0"/>
              <a:t>	</a:t>
            </a:r>
            <a:r>
              <a:rPr lang="es-MX" dirty="0" smtClean="0"/>
              <a:t>psicológicas del aprendizaje en</a:t>
            </a:r>
            <a:r>
              <a:rPr lang="es-MX" dirty="0"/>
              <a:t>	</a:t>
            </a:r>
            <a:r>
              <a:rPr lang="es-MX" dirty="0" smtClean="0"/>
              <a:t>el currículo escolar de la educación </a:t>
            </a:r>
            <a:r>
              <a:rPr lang="es-MX" dirty="0"/>
              <a:t>básica</a:t>
            </a:r>
            <a:r>
              <a:rPr lang="es-MX" dirty="0" smtClean="0"/>
              <a:t>.</a:t>
            </a:r>
          </a:p>
          <a:p>
            <a:r>
              <a:rPr lang="es-MX" dirty="0" smtClean="0"/>
              <a:t>- </a:t>
            </a:r>
            <a:r>
              <a:rPr lang="es-MX" dirty="0"/>
              <a:t>Análisis crítico de las innovaciones curriculares y educativas dentro del marco de las teorías psicológicas del aprendizaje escolar: alcances y limitaciones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- El aprendizaje en la sociedad del conocimiento: propuestas y realidades para el aprendizaje y la enseñanza en los contextos global y local.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356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9039"/>
          </a:xfrm>
        </p:spPr>
        <p:txBody>
          <a:bodyPr>
            <a:normAutofit fontScale="90000"/>
          </a:bodyPr>
          <a:lstStyle/>
          <a:p>
            <a:r>
              <a:rPr lang="es-MX" dirty="0"/>
              <a:t>Unidad de aprendizaje </a:t>
            </a:r>
            <a:r>
              <a:rPr lang="es-MX" dirty="0" smtClean="0"/>
              <a:t>III</a:t>
            </a:r>
            <a:br>
              <a:rPr lang="es-MX" dirty="0" smtClean="0"/>
            </a:br>
            <a:r>
              <a:rPr lang="es-MX" sz="2200" dirty="0" smtClean="0"/>
              <a:t>Procesos </a:t>
            </a:r>
            <a:r>
              <a:rPr lang="es-MX" sz="2200" dirty="0"/>
              <a:t>de intervención psicoeducativa y acción docente para promover el aprendizaje estratégico de los alumnos en contextos </a:t>
            </a:r>
            <a:r>
              <a:rPr lang="es-MX" sz="2200" dirty="0" smtClean="0"/>
              <a:t>escolares. </a:t>
            </a:r>
            <a:endParaRPr lang="es-MX" sz="2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•	</a:t>
            </a:r>
            <a:r>
              <a:rPr lang="es-MX" dirty="0" smtClean="0"/>
              <a:t>El aprendizaje estratégico y la actividad escolar del</a:t>
            </a:r>
            <a:r>
              <a:rPr lang="es-MX" dirty="0"/>
              <a:t>	estudiante</a:t>
            </a:r>
            <a:r>
              <a:rPr lang="es-MX" dirty="0" smtClean="0"/>
              <a:t>:</a:t>
            </a:r>
          </a:p>
          <a:p>
            <a:r>
              <a:rPr lang="es-MX" dirty="0"/>
              <a:t>	</a:t>
            </a:r>
            <a:r>
              <a:rPr lang="es-MX" dirty="0" smtClean="0"/>
              <a:t>un problema de querer, saber </a:t>
            </a:r>
            <a:r>
              <a:rPr lang="es-MX" dirty="0"/>
              <a:t>y poder. </a:t>
            </a:r>
            <a:endParaRPr lang="es-MX" dirty="0" smtClean="0"/>
          </a:p>
          <a:p>
            <a:r>
              <a:rPr lang="es-MX" dirty="0" smtClean="0"/>
              <a:t>•</a:t>
            </a:r>
            <a:r>
              <a:rPr lang="es-MX" dirty="0"/>
              <a:t>	</a:t>
            </a:r>
            <a:r>
              <a:rPr lang="es-MX" dirty="0" smtClean="0"/>
              <a:t>Aprender a comunicarse</a:t>
            </a:r>
            <a:r>
              <a:rPr lang="es-MX" dirty="0"/>
              <a:t>	</a:t>
            </a:r>
            <a:r>
              <a:rPr lang="es-MX" dirty="0" smtClean="0"/>
              <a:t>y a (inter) pensar</a:t>
            </a:r>
            <a:r>
              <a:rPr lang="es-MX" dirty="0"/>
              <a:t>	</a:t>
            </a:r>
            <a:r>
              <a:rPr lang="es-MX" dirty="0" smtClean="0"/>
              <a:t>de forma oral y escrita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•</a:t>
            </a:r>
            <a:r>
              <a:rPr lang="es-MX" dirty="0"/>
              <a:t>	</a:t>
            </a:r>
            <a:r>
              <a:rPr lang="es-MX" dirty="0" smtClean="0"/>
              <a:t>Aprender a colaborar, convivir y a</a:t>
            </a:r>
            <a:r>
              <a:rPr lang="es-MX" dirty="0"/>
              <a:t>	</a:t>
            </a:r>
            <a:r>
              <a:rPr lang="es-MX" dirty="0" smtClean="0"/>
              <a:t>construir el conocimiento</a:t>
            </a:r>
            <a:r>
              <a:rPr lang="es-MX" dirty="0"/>
              <a:t>	</a:t>
            </a:r>
            <a:r>
              <a:rPr lang="es-MX" dirty="0" smtClean="0"/>
              <a:t>con los otros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•</a:t>
            </a:r>
            <a:r>
              <a:rPr lang="es-MX" dirty="0"/>
              <a:t>	</a:t>
            </a:r>
            <a:r>
              <a:rPr lang="es-MX" dirty="0" smtClean="0"/>
              <a:t>Aprender nuevos</a:t>
            </a:r>
            <a:r>
              <a:rPr lang="es-MX" dirty="0"/>
              <a:t>	motivos	</a:t>
            </a:r>
            <a:r>
              <a:rPr lang="es-MX" dirty="0" smtClean="0"/>
              <a:t>para aprender y</a:t>
            </a:r>
            <a:r>
              <a:rPr lang="es-MX" dirty="0"/>
              <a:t>	</a:t>
            </a:r>
            <a:r>
              <a:rPr lang="es-MX" dirty="0" smtClean="0"/>
              <a:t>a autorregular el</a:t>
            </a:r>
            <a:r>
              <a:rPr lang="es-MX" dirty="0"/>
              <a:t>	</a:t>
            </a:r>
            <a:r>
              <a:rPr lang="es-MX" dirty="0" smtClean="0"/>
              <a:t>propio aprendizaje</a:t>
            </a:r>
            <a:r>
              <a:rPr lang="es-MX" dirty="0"/>
              <a:t>. •	</a:t>
            </a:r>
            <a:r>
              <a:rPr lang="es-MX" dirty="0" smtClean="0"/>
              <a:t>Aprender a aprender con</a:t>
            </a:r>
            <a:r>
              <a:rPr lang="es-MX" dirty="0"/>
              <a:t>	apoyo	</a:t>
            </a:r>
            <a:r>
              <a:rPr lang="es-MX" dirty="0" smtClean="0"/>
              <a:t>de Internet y otras tecnologías de</a:t>
            </a:r>
            <a:r>
              <a:rPr lang="es-MX" dirty="0"/>
              <a:t>	</a:t>
            </a:r>
            <a:r>
              <a:rPr lang="es-MX" dirty="0" smtClean="0"/>
              <a:t>la información y comunicación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4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639097"/>
            <a:ext cx="9601200" cy="5228303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CURSOS </a:t>
            </a:r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QUE 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ANTECEDEN</a:t>
            </a:r>
            <a:r>
              <a:rPr lang="es-MX" dirty="0" smtClean="0"/>
              <a:t>: Psicología del desarrollo infantil(0-12 años)</a:t>
            </a:r>
          </a:p>
          <a:p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CURSOS SUBSECUENTES</a:t>
            </a:r>
            <a:r>
              <a:rPr lang="es-MX" dirty="0" smtClean="0"/>
              <a:t>: Ambientes de aprendizaje</a:t>
            </a:r>
            <a:endParaRPr lang="es-MX" dirty="0"/>
          </a:p>
          <a:p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RELACION DE LA MATERIA CON CURSOS DEL MISMO SEMESTRE: </a:t>
            </a:r>
            <a:r>
              <a:rPr lang="es-MX" dirty="0" smtClean="0"/>
              <a:t>observación y análisis de la práctica escolar</a:t>
            </a:r>
          </a:p>
          <a:p>
            <a:r>
              <a:rPr lang="es-MX" dirty="0" smtClean="0"/>
              <a:t>BIBLIOGRAFIA Y MATERIALES DE APOYO:</a:t>
            </a:r>
          </a:p>
          <a:p>
            <a:r>
              <a:rPr lang="es-MX" dirty="0"/>
              <a:t>Debido a la índole de las actividades previstas en torno a las situaciones didácticas que se trabajarán en las distintas unidades, no se considera conveniente contar con un único libro de texto. En función de las actividades y proyectos de trabajo de los estudiantes, se hace la sugerencia de distintas obras (capítulos de libros, artículos de revista y </a:t>
            </a:r>
            <a:r>
              <a:rPr lang="es-MX" dirty="0" err="1"/>
              <a:t>hemerográficos</a:t>
            </a:r>
            <a:r>
              <a:rPr lang="es-MX" dirty="0"/>
              <a:t>, textos digitales, sitios web, videos, entre otros) y se da la pauta a la búsqueda de materiales complementarios o alternativos en algunas de las actividades para ajustarlos a los intereses del grupo.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62988379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181</TotalTime>
  <Words>577</Words>
  <Application>Microsoft Office PowerPoint</Application>
  <PresentationFormat>Panorámica</PresentationFormat>
  <Paragraphs>80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Baskerville Old Face</vt:lpstr>
      <vt:lpstr>Blackadder ITC</vt:lpstr>
      <vt:lpstr>Calibri</vt:lpstr>
      <vt:lpstr>Franklin Gothic Book</vt:lpstr>
      <vt:lpstr>Crop</vt:lpstr>
      <vt:lpstr>Bases psicológicas del aprendizaje</vt:lpstr>
      <vt:lpstr>TRAYECTO FORMATIVO: Psicopedagógico</vt:lpstr>
      <vt:lpstr>COMPETENCIAS PROFESIONALES:  *Diseña planeaciones didácticas aplicando sus conocimientos pedagógicos y disciplinares para responder a las necesidades del contexto en el marco del plan y programas de educación básica.   •Genera ambientes formativos para propiciar la autonomía y promover el desarrollo de competencias en los alumnos.   •Usa las Tecnologías de la Información y Comunicación (tic) como herramienta de enseñanza y aprendizaje.   •Propicia y regula espacios de aprendizaje incluyentes para todos los alumnos, con el fin de promover la convivencia, el respeto y la aceptación.</vt:lpstr>
      <vt:lpstr>Presentación de PowerPoint</vt:lpstr>
      <vt:lpstr>UNIDADES DE APRENDIZAJE:</vt:lpstr>
      <vt:lpstr>Secuencia de contenidos:</vt:lpstr>
      <vt:lpstr>Unidad de aprendizaje II Aportaciones de la psicología al estudio del aprendizaje en contextos escolares. .</vt:lpstr>
      <vt:lpstr>Unidad de aprendizaje III Procesos de intervención psicoeducativa y acción docente para promover el aprendizaje estratégico de los alumnos en contextos escolares. </vt:lpstr>
      <vt:lpstr>Presentación de PowerPoint</vt:lpstr>
      <vt:lpstr>CRITERIOS DE EVALUACIÓN </vt:lpstr>
      <vt:lpstr>Criterios de evaluación semestral</vt:lpstr>
      <vt:lpstr>REGLAMENTO Y ACUERDOS INTERNOS.</vt:lpstr>
      <vt:lpstr>FECHAS DE EVALUACION Y   JORNADAS DE OBSERVACION Y PRÁCTICA DOCENTE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psicológicas del aprendizaje</dc:title>
  <dc:creator>fabian</dc:creator>
  <cp:lastModifiedBy>fabian</cp:lastModifiedBy>
  <cp:revision>14</cp:revision>
  <dcterms:created xsi:type="dcterms:W3CDTF">2018-02-06T03:11:39Z</dcterms:created>
  <dcterms:modified xsi:type="dcterms:W3CDTF">2018-03-07T22:49:35Z</dcterms:modified>
</cp:coreProperties>
</file>