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Tere Cerda" initials="MT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ACA"/>
          </a:solidFill>
        </a:fill>
      </a:tcStyle>
    </a:wholeTbl>
    <a:band2H>
      <a:tcTxStyle/>
      <a:tcStyle>
        <a:tcBdr/>
        <a:fill>
          <a:solidFill>
            <a:srgbClr val="EF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A"/>
          </a:solidFill>
        </a:fill>
      </a:tcStyle>
    </a:wholeTbl>
    <a:band2H>
      <a:tcTxStyle/>
      <a:tcStyle>
        <a:tcBdr/>
        <a:fill>
          <a:solidFill>
            <a:srgbClr val="FBE8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17843"/>
            </a:schemeClr>
          </a:solidFill>
        </a:fill>
      </a:tcStyle>
    </a:wholeTbl>
    <a:band2H>
      <a:tcTxStyle/>
      <a:tcStyle>
        <a:tcBdr/>
        <a:fill>
          <a:solidFill>
            <a:srgbClr val="EAEA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3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15T13:22:51.478" idx="1">
    <p:pos x="2884" y="3213"/>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1143000" y="685800"/>
            <a:ext cx="4572000" cy="3429000"/>
          </a:xfrm>
          <a:prstGeom prst="rect">
            <a:avLst/>
          </a:prstGeom>
        </p:spPr>
        <p:txBody>
          <a:bodyPr/>
          <a:lstStyle/>
          <a:p>
            <a:endParaRPr/>
          </a:p>
        </p:txBody>
      </p:sp>
      <p:sp>
        <p:nvSpPr>
          <p:cNvPr id="206" name="Shape 20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2651899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entury Gothic"/>
      </a:defRPr>
    </a:lvl1pPr>
    <a:lvl2pPr indent="228600" latinLnBrk="0">
      <a:defRPr sz="1200">
        <a:latin typeface="+mn-lt"/>
        <a:ea typeface="+mn-ea"/>
        <a:cs typeface="+mn-cs"/>
        <a:sym typeface="Century Gothic"/>
      </a:defRPr>
    </a:lvl2pPr>
    <a:lvl3pPr indent="457200" latinLnBrk="0">
      <a:defRPr sz="1200">
        <a:latin typeface="+mn-lt"/>
        <a:ea typeface="+mn-ea"/>
        <a:cs typeface="+mn-cs"/>
        <a:sym typeface="Century Gothic"/>
      </a:defRPr>
    </a:lvl3pPr>
    <a:lvl4pPr indent="685800" latinLnBrk="0">
      <a:defRPr sz="1200">
        <a:latin typeface="+mn-lt"/>
        <a:ea typeface="+mn-ea"/>
        <a:cs typeface="+mn-cs"/>
        <a:sym typeface="Century Gothic"/>
      </a:defRPr>
    </a:lvl4pPr>
    <a:lvl5pPr indent="914400" latinLnBrk="0">
      <a:defRPr sz="1200">
        <a:latin typeface="+mn-lt"/>
        <a:ea typeface="+mn-ea"/>
        <a:cs typeface="+mn-cs"/>
        <a:sym typeface="Century Gothic"/>
      </a:defRPr>
    </a:lvl5pPr>
    <a:lvl6pPr indent="1143000" latinLnBrk="0">
      <a:defRPr sz="1200">
        <a:latin typeface="+mn-lt"/>
        <a:ea typeface="+mn-ea"/>
        <a:cs typeface="+mn-cs"/>
        <a:sym typeface="Century Gothic"/>
      </a:defRPr>
    </a:lvl6pPr>
    <a:lvl7pPr indent="1371600" latinLnBrk="0">
      <a:defRPr sz="1200">
        <a:latin typeface="+mn-lt"/>
        <a:ea typeface="+mn-ea"/>
        <a:cs typeface="+mn-cs"/>
        <a:sym typeface="Century Gothic"/>
      </a:defRPr>
    </a:lvl7pPr>
    <a:lvl8pPr indent="1600200" latinLnBrk="0">
      <a:defRPr sz="1200">
        <a:latin typeface="+mn-lt"/>
        <a:ea typeface="+mn-ea"/>
        <a:cs typeface="+mn-cs"/>
        <a:sym typeface="Century Gothic"/>
      </a:defRPr>
    </a:lvl8pPr>
    <a:lvl9pPr indent="1828800" latinLnBrk="0">
      <a:defRPr sz="1200">
        <a:latin typeface="+mn-lt"/>
        <a:ea typeface="+mn-ea"/>
        <a:cs typeface="+mn-cs"/>
        <a:sym typeface="Century Gothic"/>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12" name="Rectángulo"/>
          <p:cNvSpPr/>
          <p:nvPr/>
        </p:nvSpPr>
        <p:spPr>
          <a:xfrm>
            <a:off x="3186951" y="268288"/>
            <a:ext cx="5669284" cy="390030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3" name="Rectángulo"/>
          <p:cNvSpPr/>
          <p:nvPr/>
        </p:nvSpPr>
        <p:spPr>
          <a:xfrm>
            <a:off x="268940" y="268285"/>
            <a:ext cx="182883" cy="3886858"/>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4" name="Texto del título"/>
          <p:cNvSpPr txBox="1">
            <a:spLocks noGrp="1"/>
          </p:cNvSpPr>
          <p:nvPr>
            <p:ph type="title"/>
          </p:nvPr>
        </p:nvSpPr>
        <p:spPr>
          <a:xfrm>
            <a:off x="3200400" y="4208929"/>
            <a:ext cx="5458968" cy="1048687"/>
          </a:xfrm>
          <a:prstGeom prst="rect">
            <a:avLst/>
          </a:prstGeom>
        </p:spPr>
        <p:txBody>
          <a:bodyPr/>
          <a:lstStyle>
            <a:lvl1pPr>
              <a:defRPr sz="4600"/>
            </a:lvl1pPr>
          </a:lstStyle>
          <a:p>
            <a:r>
              <a:t>Texto del título</a:t>
            </a:r>
          </a:p>
        </p:txBody>
      </p:sp>
      <p:sp>
        <p:nvSpPr>
          <p:cNvPr id="15" name="Nivel de texto 1…"/>
          <p:cNvSpPr txBox="1">
            <a:spLocks noGrp="1"/>
          </p:cNvSpPr>
          <p:nvPr>
            <p:ph type="body" sz="quarter" idx="1"/>
          </p:nvPr>
        </p:nvSpPr>
        <p:spPr>
          <a:xfrm>
            <a:off x="3200400" y="5257800"/>
            <a:ext cx="5458968" cy="621792"/>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6" name="Número de diapositiva"/>
          <p:cNvSpPr txBox="1">
            <a:spLocks noGrp="1"/>
          </p:cNvSpPr>
          <p:nvPr>
            <p:ph type="sldNum" sz="quarter" idx="2"/>
          </p:nvPr>
        </p:nvSpPr>
        <p:spPr>
          <a:xfrm>
            <a:off x="8681678" y="6410644"/>
            <a:ext cx="260618" cy="256537"/>
          </a:xfrm>
          <a:prstGeom prst="rect">
            <a:avLst/>
          </a:prstGeom>
        </p:spPr>
        <p:txBody>
          <a:bodyPr/>
          <a:lstStyle>
            <a:lvl1pPr>
              <a:defRPr sz="1100">
                <a:solidFill>
                  <a:srgbClr val="858585"/>
                </a:solidFill>
              </a:defRPr>
            </a:lvl1p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3 objetos">
    <p:spTree>
      <p:nvGrpSpPr>
        <p:cNvPr id="1" name=""/>
        <p:cNvGrpSpPr/>
        <p:nvPr/>
      </p:nvGrpSpPr>
      <p:grpSpPr>
        <a:xfrm>
          <a:off x="0" y="0"/>
          <a:ext cx="0" cy="0"/>
          <a:chOff x="0" y="0"/>
          <a:chExt cx="0" cy="0"/>
        </a:xfrm>
      </p:grpSpPr>
      <p:sp>
        <p:nvSpPr>
          <p:cNvPr id="105" name="Texto del título"/>
          <p:cNvSpPr txBox="1">
            <a:spLocks noGrp="1"/>
          </p:cNvSpPr>
          <p:nvPr>
            <p:ph type="title"/>
          </p:nvPr>
        </p:nvSpPr>
        <p:spPr>
          <a:prstGeom prst="rect">
            <a:avLst/>
          </a:prstGeom>
        </p:spPr>
        <p:txBody>
          <a:bodyPr/>
          <a:lstStyle/>
          <a:p>
            <a:r>
              <a:t>Texto del título</a:t>
            </a:r>
          </a:p>
        </p:txBody>
      </p:sp>
      <p:sp>
        <p:nvSpPr>
          <p:cNvPr id="106" name="Nivel de texto 1…"/>
          <p:cNvSpPr txBox="1">
            <a:spLocks noGrp="1"/>
          </p:cNvSpPr>
          <p:nvPr>
            <p:ph type="body" sz="quarter" idx="1"/>
          </p:nvPr>
        </p:nvSpPr>
        <p:spPr>
          <a:xfrm>
            <a:off x="4282440" y="2214559"/>
            <a:ext cx="3566160" cy="1920244"/>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4 objetos">
    <p:spTree>
      <p:nvGrpSpPr>
        <p:cNvPr id="1" name=""/>
        <p:cNvGrpSpPr/>
        <p:nvPr/>
      </p:nvGrpSpPr>
      <p:grpSpPr>
        <a:xfrm>
          <a:off x="0" y="0"/>
          <a:ext cx="0" cy="0"/>
          <a:chOff x="0" y="0"/>
          <a:chExt cx="0" cy="0"/>
        </a:xfrm>
      </p:grpSpPr>
      <p:sp>
        <p:nvSpPr>
          <p:cNvPr id="114" name="Texto del título"/>
          <p:cNvSpPr txBox="1">
            <a:spLocks noGrp="1"/>
          </p:cNvSpPr>
          <p:nvPr>
            <p:ph type="title"/>
          </p:nvPr>
        </p:nvSpPr>
        <p:spPr>
          <a:prstGeom prst="rect">
            <a:avLst/>
          </a:prstGeom>
        </p:spPr>
        <p:txBody>
          <a:bodyPr/>
          <a:lstStyle/>
          <a:p>
            <a:r>
              <a:t>Texto del título</a:t>
            </a:r>
          </a:p>
        </p:txBody>
      </p:sp>
      <p:sp>
        <p:nvSpPr>
          <p:cNvPr id="115" name="Nivel de texto 1…"/>
          <p:cNvSpPr txBox="1">
            <a:spLocks noGrp="1"/>
          </p:cNvSpPr>
          <p:nvPr>
            <p:ph type="body" sz="quarter" idx="1"/>
          </p:nvPr>
        </p:nvSpPr>
        <p:spPr>
          <a:xfrm>
            <a:off x="4282440" y="2214559"/>
            <a:ext cx="3566160" cy="1920244"/>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123" name="Texto del título"/>
          <p:cNvSpPr txBox="1">
            <a:spLocks noGrp="1"/>
          </p:cNvSpPr>
          <p:nvPr>
            <p:ph type="title"/>
          </p:nvPr>
        </p:nvSpPr>
        <p:spPr>
          <a:xfrm>
            <a:off x="457198" y="914400"/>
            <a:ext cx="6508379" cy="1143000"/>
          </a:xfrm>
          <a:prstGeom prst="rect">
            <a:avLst/>
          </a:prstGeom>
        </p:spPr>
        <p:txBody>
          <a:bodyPr/>
          <a:lstStyle/>
          <a:p>
            <a:r>
              <a:t>Texto del título</a:t>
            </a:r>
          </a:p>
        </p:txBody>
      </p:sp>
      <p:sp>
        <p:nvSpPr>
          <p:cNvPr id="1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En blanco">
    <p:spTree>
      <p:nvGrpSpPr>
        <p:cNvPr id="1" name=""/>
        <p:cNvGrpSpPr/>
        <p:nvPr/>
      </p:nvGrpSpPr>
      <p:grpSpPr>
        <a:xfrm>
          <a:off x="0" y="0"/>
          <a:ext cx="0" cy="0"/>
          <a:chOff x="0" y="0"/>
          <a:chExt cx="0" cy="0"/>
        </a:xfrm>
      </p:grpSpPr>
      <p:sp>
        <p:nvSpPr>
          <p:cNvPr id="131" name="Rectángulo"/>
          <p:cNvSpPr/>
          <p:nvPr/>
        </p:nvSpPr>
        <p:spPr>
          <a:xfrm>
            <a:off x="8148918" y="268288"/>
            <a:ext cx="718076"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3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139" name="Rectángulo"/>
          <p:cNvSpPr/>
          <p:nvPr/>
        </p:nvSpPr>
        <p:spPr>
          <a:xfrm>
            <a:off x="8148918" y="268288"/>
            <a:ext cx="718076"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40" name="Texto del título"/>
          <p:cNvSpPr txBox="1">
            <a:spLocks noGrp="1"/>
          </p:cNvSpPr>
          <p:nvPr>
            <p:ph type="title"/>
          </p:nvPr>
        </p:nvSpPr>
        <p:spPr>
          <a:xfrm>
            <a:off x="457198" y="995081"/>
            <a:ext cx="3566163" cy="1035428"/>
          </a:xfrm>
          <a:prstGeom prst="rect">
            <a:avLst/>
          </a:prstGeom>
        </p:spPr>
        <p:txBody>
          <a:bodyPr/>
          <a:lstStyle>
            <a:lvl1pPr>
              <a:defRPr sz="2800"/>
            </a:lvl1pPr>
          </a:lstStyle>
          <a:p>
            <a:r>
              <a:t>Texto del título</a:t>
            </a:r>
          </a:p>
        </p:txBody>
      </p:sp>
      <p:sp>
        <p:nvSpPr>
          <p:cNvPr id="141" name="Nivel de texto 1…"/>
          <p:cNvSpPr txBox="1">
            <a:spLocks noGrp="1"/>
          </p:cNvSpPr>
          <p:nvPr>
            <p:ph type="body" sz="half" idx="1"/>
          </p:nvPr>
        </p:nvSpPr>
        <p:spPr>
          <a:xfrm>
            <a:off x="4762051" y="990600"/>
            <a:ext cx="3566163" cy="513556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42" name="Rectángulo"/>
          <p:cNvSpPr>
            <a:spLocks noGrp="1"/>
          </p:cNvSpPr>
          <p:nvPr>
            <p:ph type="body" sz="half" idx="13"/>
          </p:nvPr>
        </p:nvSpPr>
        <p:spPr>
          <a:xfrm>
            <a:off x="457197" y="2057400"/>
            <a:ext cx="3566164" cy="3657602"/>
          </a:xfrm>
          <a:prstGeom prst="rect">
            <a:avLst/>
          </a:prstGeom>
        </p:spPr>
        <p:txBody>
          <a:bodyPr/>
          <a:lstStyle/>
          <a:p>
            <a:endParaRPr/>
          </a:p>
        </p:txBody>
      </p:sp>
      <p:sp>
        <p:nvSpPr>
          <p:cNvPr id="14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sp>
        <p:nvSpPr>
          <p:cNvPr id="150" name="Rectángulo"/>
          <p:cNvSpPr/>
          <p:nvPr/>
        </p:nvSpPr>
        <p:spPr>
          <a:xfrm>
            <a:off x="4746811" y="268288"/>
            <a:ext cx="4114802"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51" name="Texto del título"/>
          <p:cNvSpPr txBox="1">
            <a:spLocks noGrp="1"/>
          </p:cNvSpPr>
          <p:nvPr>
            <p:ph type="title"/>
          </p:nvPr>
        </p:nvSpPr>
        <p:spPr>
          <a:xfrm>
            <a:off x="457198" y="995081"/>
            <a:ext cx="3566163" cy="1035428"/>
          </a:xfrm>
          <a:prstGeom prst="rect">
            <a:avLst/>
          </a:prstGeom>
        </p:spPr>
        <p:txBody>
          <a:bodyPr/>
          <a:lstStyle>
            <a:lvl1pPr>
              <a:defRPr sz="2800"/>
            </a:lvl1pPr>
          </a:lstStyle>
          <a:p>
            <a:r>
              <a:t>Texto del título</a:t>
            </a:r>
          </a:p>
        </p:txBody>
      </p:sp>
      <p:sp>
        <p:nvSpPr>
          <p:cNvPr id="152" name="Nivel de texto 1…"/>
          <p:cNvSpPr txBox="1">
            <a:spLocks noGrp="1"/>
          </p:cNvSpPr>
          <p:nvPr>
            <p:ph type="body" sz="half" idx="1"/>
          </p:nvPr>
        </p:nvSpPr>
        <p:spPr>
          <a:xfrm>
            <a:off x="457198" y="2057400"/>
            <a:ext cx="3566163" cy="3657602"/>
          </a:xfrm>
          <a:prstGeom prst="rect">
            <a:avLst/>
          </a:prstGeom>
        </p:spPr>
        <p:txBody>
          <a:bodyPr/>
          <a:lstStyle>
            <a:lvl1pPr marL="0" indent="0">
              <a:spcBef>
                <a:spcPts val="600"/>
              </a:spcBef>
              <a:buClrTx/>
              <a:buSzTx/>
              <a:buNone/>
              <a:defRPr sz="1600"/>
            </a:lvl1pPr>
            <a:lvl2pPr marL="0" indent="0">
              <a:spcBef>
                <a:spcPts val="600"/>
              </a:spcBef>
              <a:buClrTx/>
              <a:buSzTx/>
              <a:buNone/>
              <a:defRPr sz="1600"/>
            </a:lvl2pPr>
            <a:lvl3pPr marL="0" indent="0">
              <a:spcBef>
                <a:spcPts val="600"/>
              </a:spcBef>
              <a:buClrTx/>
              <a:buSzTx/>
              <a:buNone/>
              <a:defRPr sz="1600"/>
            </a:lvl3pPr>
            <a:lvl4pPr marL="0" indent="0">
              <a:spcBef>
                <a:spcPts val="600"/>
              </a:spcBef>
              <a:buClrTx/>
              <a:buSzTx/>
              <a:buNone/>
              <a:defRPr sz="1600"/>
            </a:lvl4pPr>
            <a:lvl5pPr marL="0" indent="0">
              <a:spcBef>
                <a:spcPts val="60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53" name="Imagen"/>
          <p:cNvSpPr>
            <a:spLocks noGrp="1"/>
          </p:cNvSpPr>
          <p:nvPr>
            <p:ph type="pic" sz="half" idx="13"/>
          </p:nvPr>
        </p:nvSpPr>
        <p:spPr>
          <a:xfrm>
            <a:off x="4760257" y="990600"/>
            <a:ext cx="4096515" cy="5611813"/>
          </a:xfrm>
          <a:prstGeom prst="rect">
            <a:avLst/>
          </a:prstGeom>
        </p:spPr>
        <p:txBody>
          <a:bodyPr lIns="91439" tIns="45719" rIns="91439" bIns="45719">
            <a:noAutofit/>
          </a:bodyPr>
          <a:lstStyle/>
          <a:p>
            <a:endParaRPr/>
          </a:p>
        </p:txBody>
      </p:sp>
      <p:sp>
        <p:nvSpPr>
          <p:cNvPr id="1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Imagen encima del título">
    <p:spTree>
      <p:nvGrpSpPr>
        <p:cNvPr id="1" name=""/>
        <p:cNvGrpSpPr/>
        <p:nvPr/>
      </p:nvGrpSpPr>
      <p:grpSpPr>
        <a:xfrm>
          <a:off x="0" y="0"/>
          <a:ext cx="0" cy="0"/>
          <a:chOff x="0" y="0"/>
          <a:chExt cx="0" cy="0"/>
        </a:xfrm>
      </p:grpSpPr>
      <p:sp>
        <p:nvSpPr>
          <p:cNvPr id="161" name="Rectángulo"/>
          <p:cNvSpPr/>
          <p:nvPr/>
        </p:nvSpPr>
        <p:spPr>
          <a:xfrm>
            <a:off x="7216775" y="268288"/>
            <a:ext cx="1639455" cy="3639313"/>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62" name="Texto del título"/>
          <p:cNvSpPr txBox="1">
            <a:spLocks noGrp="1"/>
          </p:cNvSpPr>
          <p:nvPr>
            <p:ph type="title"/>
          </p:nvPr>
        </p:nvSpPr>
        <p:spPr>
          <a:xfrm>
            <a:off x="458787" y="4267200"/>
            <a:ext cx="6477002" cy="566738"/>
          </a:xfrm>
          <a:prstGeom prst="rect">
            <a:avLst/>
          </a:prstGeom>
        </p:spPr>
        <p:txBody>
          <a:bodyPr/>
          <a:lstStyle>
            <a:lvl1pPr>
              <a:defRPr sz="2800"/>
            </a:lvl1pPr>
          </a:lstStyle>
          <a:p>
            <a:r>
              <a:t>Texto del título</a:t>
            </a:r>
          </a:p>
        </p:txBody>
      </p:sp>
      <p:sp>
        <p:nvSpPr>
          <p:cNvPr id="163" name="Imagen"/>
          <p:cNvSpPr>
            <a:spLocks noGrp="1"/>
          </p:cNvSpPr>
          <p:nvPr>
            <p:ph type="pic" sz="half" idx="13"/>
          </p:nvPr>
        </p:nvSpPr>
        <p:spPr>
          <a:xfrm>
            <a:off x="269874" y="268288"/>
            <a:ext cx="6858001" cy="3639312"/>
          </a:xfrm>
          <a:prstGeom prst="rect">
            <a:avLst/>
          </a:prstGeom>
        </p:spPr>
        <p:txBody>
          <a:bodyPr lIns="91439" tIns="45719" rIns="91439" bIns="45719">
            <a:noAutofit/>
          </a:bodyPr>
          <a:lstStyle/>
          <a:p>
            <a:endParaRPr/>
          </a:p>
        </p:txBody>
      </p:sp>
      <p:sp>
        <p:nvSpPr>
          <p:cNvPr id="164" name="Nivel de texto 1…"/>
          <p:cNvSpPr txBox="1">
            <a:spLocks noGrp="1"/>
          </p:cNvSpPr>
          <p:nvPr>
            <p:ph type="body" sz="quarter" idx="1"/>
          </p:nvPr>
        </p:nvSpPr>
        <p:spPr>
          <a:xfrm>
            <a:off x="458787" y="4840940"/>
            <a:ext cx="6475415" cy="1304274"/>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4 imágenes con título">
    <p:spTree>
      <p:nvGrpSpPr>
        <p:cNvPr id="1" name=""/>
        <p:cNvGrpSpPr/>
        <p:nvPr/>
      </p:nvGrpSpPr>
      <p:grpSpPr>
        <a:xfrm>
          <a:off x="0" y="0"/>
          <a:ext cx="0" cy="0"/>
          <a:chOff x="0" y="0"/>
          <a:chExt cx="0" cy="0"/>
        </a:xfrm>
      </p:grpSpPr>
      <p:sp>
        <p:nvSpPr>
          <p:cNvPr id="172" name="Rectángulo"/>
          <p:cNvSpPr/>
          <p:nvPr/>
        </p:nvSpPr>
        <p:spPr>
          <a:xfrm>
            <a:off x="8135470" y="268288"/>
            <a:ext cx="720764" cy="3639313"/>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73" name="Texto del título"/>
          <p:cNvSpPr txBox="1">
            <a:spLocks noGrp="1"/>
          </p:cNvSpPr>
          <p:nvPr>
            <p:ph type="title"/>
          </p:nvPr>
        </p:nvSpPr>
        <p:spPr>
          <a:xfrm>
            <a:off x="458787" y="4267200"/>
            <a:ext cx="6477002" cy="566738"/>
          </a:xfrm>
          <a:prstGeom prst="rect">
            <a:avLst/>
          </a:prstGeom>
        </p:spPr>
        <p:txBody>
          <a:bodyPr/>
          <a:lstStyle>
            <a:lvl1pPr>
              <a:defRPr sz="2800"/>
            </a:lvl1pPr>
          </a:lstStyle>
          <a:p>
            <a:r>
              <a:t>Texto del título</a:t>
            </a:r>
          </a:p>
        </p:txBody>
      </p:sp>
      <p:sp>
        <p:nvSpPr>
          <p:cNvPr id="174" name="Imagen"/>
          <p:cNvSpPr>
            <a:spLocks noGrp="1"/>
          </p:cNvSpPr>
          <p:nvPr>
            <p:ph type="pic" sz="quarter" idx="13"/>
          </p:nvPr>
        </p:nvSpPr>
        <p:spPr>
          <a:xfrm>
            <a:off x="269874" y="268288"/>
            <a:ext cx="3006726" cy="3639312"/>
          </a:xfrm>
          <a:prstGeom prst="rect">
            <a:avLst/>
          </a:prstGeom>
        </p:spPr>
        <p:txBody>
          <a:bodyPr lIns="91439" tIns="45719" rIns="91439" bIns="45719">
            <a:noAutofit/>
          </a:bodyPr>
          <a:lstStyle/>
          <a:p>
            <a:endParaRPr/>
          </a:p>
        </p:txBody>
      </p:sp>
      <p:sp>
        <p:nvSpPr>
          <p:cNvPr id="175" name="Nivel de texto 1…"/>
          <p:cNvSpPr txBox="1">
            <a:spLocks noGrp="1"/>
          </p:cNvSpPr>
          <p:nvPr>
            <p:ph type="body" sz="quarter" idx="1"/>
          </p:nvPr>
        </p:nvSpPr>
        <p:spPr>
          <a:xfrm>
            <a:off x="458787" y="4840940"/>
            <a:ext cx="6475415" cy="1304274"/>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76" name="Imagen"/>
          <p:cNvSpPr>
            <a:spLocks noGrp="1"/>
          </p:cNvSpPr>
          <p:nvPr>
            <p:ph type="pic" sz="quarter" idx="14"/>
          </p:nvPr>
        </p:nvSpPr>
        <p:spPr>
          <a:xfrm>
            <a:off x="3352800" y="268288"/>
            <a:ext cx="4701989" cy="1775668"/>
          </a:xfrm>
          <a:prstGeom prst="rect">
            <a:avLst/>
          </a:prstGeom>
        </p:spPr>
        <p:txBody>
          <a:bodyPr lIns="91439" tIns="45719" rIns="91439" bIns="45719">
            <a:noAutofit/>
          </a:bodyPr>
          <a:lstStyle/>
          <a:p>
            <a:endParaRPr/>
          </a:p>
        </p:txBody>
      </p:sp>
      <p:sp>
        <p:nvSpPr>
          <p:cNvPr id="177" name="Imagen"/>
          <p:cNvSpPr>
            <a:spLocks noGrp="1"/>
          </p:cNvSpPr>
          <p:nvPr>
            <p:ph type="pic" sz="quarter" idx="15"/>
          </p:nvPr>
        </p:nvSpPr>
        <p:spPr>
          <a:xfrm>
            <a:off x="3352800" y="2131934"/>
            <a:ext cx="2304289" cy="1775668"/>
          </a:xfrm>
          <a:prstGeom prst="rect">
            <a:avLst/>
          </a:prstGeom>
        </p:spPr>
        <p:txBody>
          <a:bodyPr lIns="91439" tIns="45719" rIns="91439" bIns="45719">
            <a:noAutofit/>
          </a:bodyPr>
          <a:lstStyle/>
          <a:p>
            <a:endParaRPr/>
          </a:p>
        </p:txBody>
      </p:sp>
      <p:sp>
        <p:nvSpPr>
          <p:cNvPr id="178" name="Imagen"/>
          <p:cNvSpPr>
            <a:spLocks noGrp="1"/>
          </p:cNvSpPr>
          <p:nvPr>
            <p:ph type="pic" sz="quarter" idx="16"/>
          </p:nvPr>
        </p:nvSpPr>
        <p:spPr>
          <a:xfrm>
            <a:off x="5750500" y="2131934"/>
            <a:ext cx="2304291" cy="1775668"/>
          </a:xfrm>
          <a:prstGeom prst="rect">
            <a:avLst/>
          </a:prstGeom>
        </p:spPr>
        <p:txBody>
          <a:bodyPr lIns="91439" tIns="45719" rIns="91439" bIns="45719">
            <a:noAutofit/>
          </a:bodyPr>
          <a:lstStyle/>
          <a:p>
            <a:endParaRPr/>
          </a:p>
        </p:txBody>
      </p:sp>
      <p:sp>
        <p:nvSpPr>
          <p:cNvPr id="1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ítulo y texto vertical">
    <p:spTree>
      <p:nvGrpSpPr>
        <p:cNvPr id="1" name=""/>
        <p:cNvGrpSpPr/>
        <p:nvPr/>
      </p:nvGrpSpPr>
      <p:grpSpPr>
        <a:xfrm>
          <a:off x="0" y="0"/>
          <a:ext cx="0" cy="0"/>
          <a:chOff x="0" y="0"/>
          <a:chExt cx="0" cy="0"/>
        </a:xfrm>
      </p:grpSpPr>
      <p:sp>
        <p:nvSpPr>
          <p:cNvPr id="186" name="Cuadrado"/>
          <p:cNvSpPr/>
          <p:nvPr/>
        </p:nvSpPr>
        <p:spPr>
          <a:xfrm>
            <a:off x="7212106" y="268286"/>
            <a:ext cx="1645923"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87" name="Texto del título"/>
          <p:cNvSpPr txBox="1">
            <a:spLocks noGrp="1"/>
          </p:cNvSpPr>
          <p:nvPr>
            <p:ph type="title"/>
          </p:nvPr>
        </p:nvSpPr>
        <p:spPr>
          <a:xfrm>
            <a:off x="457198" y="914400"/>
            <a:ext cx="6508379" cy="1143000"/>
          </a:xfrm>
          <a:prstGeom prst="rect">
            <a:avLst/>
          </a:prstGeom>
        </p:spPr>
        <p:txBody>
          <a:bodyPr/>
          <a:lstStyle/>
          <a:p>
            <a:r>
              <a:t>Texto del título</a:t>
            </a:r>
          </a:p>
        </p:txBody>
      </p:sp>
      <p:sp>
        <p:nvSpPr>
          <p:cNvPr id="188" name="Nivel de texto 1…"/>
          <p:cNvSpPr txBox="1">
            <a:spLocks noGrp="1"/>
          </p:cNvSpPr>
          <p:nvPr>
            <p:ph type="body" idx="1"/>
          </p:nvPr>
        </p:nvSpPr>
        <p:spPr>
          <a:xfrm>
            <a:off x="457198" y="2209800"/>
            <a:ext cx="6508379" cy="3916363"/>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1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ítulo vertical y texto">
    <p:spTree>
      <p:nvGrpSpPr>
        <p:cNvPr id="1" name=""/>
        <p:cNvGrpSpPr/>
        <p:nvPr/>
      </p:nvGrpSpPr>
      <p:grpSpPr>
        <a:xfrm>
          <a:off x="0" y="0"/>
          <a:ext cx="0" cy="0"/>
          <a:chOff x="0" y="0"/>
          <a:chExt cx="0" cy="0"/>
        </a:xfrm>
      </p:grpSpPr>
      <p:sp>
        <p:nvSpPr>
          <p:cNvPr id="196" name="Rectángulo"/>
          <p:cNvSpPr/>
          <p:nvPr/>
        </p:nvSpPr>
        <p:spPr>
          <a:xfrm>
            <a:off x="8148918" y="268288"/>
            <a:ext cx="718076"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97" name="Texto del título"/>
          <p:cNvSpPr txBox="1">
            <a:spLocks noGrp="1"/>
          </p:cNvSpPr>
          <p:nvPr>
            <p:ph type="title"/>
          </p:nvPr>
        </p:nvSpPr>
        <p:spPr>
          <a:xfrm>
            <a:off x="7543799" y="1035424"/>
            <a:ext cx="1322298" cy="5090739"/>
          </a:xfrm>
          <a:prstGeom prst="rect">
            <a:avLst/>
          </a:prstGeom>
        </p:spPr>
        <p:txBody>
          <a:bodyPr anchor="t"/>
          <a:lstStyle/>
          <a:p>
            <a:r>
              <a:t>Texto del título</a:t>
            </a:r>
          </a:p>
        </p:txBody>
      </p:sp>
      <p:sp>
        <p:nvSpPr>
          <p:cNvPr id="198" name="Nivel de texto 1…"/>
          <p:cNvSpPr txBox="1">
            <a:spLocks noGrp="1"/>
          </p:cNvSpPr>
          <p:nvPr>
            <p:ph type="body" idx="1"/>
          </p:nvPr>
        </p:nvSpPr>
        <p:spPr>
          <a:xfrm>
            <a:off x="457200" y="1035424"/>
            <a:ext cx="6019800" cy="5109789"/>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1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ítulo y objetos">
    <p:spTree>
      <p:nvGrpSpPr>
        <p:cNvPr id="1" name=""/>
        <p:cNvGrpSpPr/>
        <p:nvPr/>
      </p:nvGrpSpPr>
      <p:grpSpPr>
        <a:xfrm>
          <a:off x="0" y="0"/>
          <a:ext cx="0" cy="0"/>
          <a:chOff x="0" y="0"/>
          <a:chExt cx="0" cy="0"/>
        </a:xfrm>
      </p:grpSpPr>
      <p:sp>
        <p:nvSpPr>
          <p:cNvPr id="23" name="Cuadrado"/>
          <p:cNvSpPr/>
          <p:nvPr/>
        </p:nvSpPr>
        <p:spPr>
          <a:xfrm>
            <a:off x="7212106" y="268286"/>
            <a:ext cx="1645923"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24" name="Texto del título"/>
          <p:cNvSpPr txBox="1">
            <a:spLocks noGrp="1"/>
          </p:cNvSpPr>
          <p:nvPr>
            <p:ph type="title"/>
          </p:nvPr>
        </p:nvSpPr>
        <p:spPr>
          <a:xfrm>
            <a:off x="457198" y="914400"/>
            <a:ext cx="6508379" cy="1143000"/>
          </a:xfrm>
          <a:prstGeom prst="rect">
            <a:avLst/>
          </a:prstGeom>
        </p:spPr>
        <p:txBody>
          <a:bodyPr/>
          <a:lstStyle/>
          <a:p>
            <a:r>
              <a:t>Texto del título</a:t>
            </a:r>
          </a:p>
        </p:txBody>
      </p:sp>
      <p:sp>
        <p:nvSpPr>
          <p:cNvPr id="25" name="Nivel de texto 1…"/>
          <p:cNvSpPr txBox="1">
            <a:spLocks noGrp="1"/>
          </p:cNvSpPr>
          <p:nvPr>
            <p:ph type="body" idx="1"/>
          </p:nvPr>
        </p:nvSpPr>
        <p:spPr>
          <a:xfrm>
            <a:off x="457198" y="2209800"/>
            <a:ext cx="6508379" cy="3916363"/>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iapositiva de título con imagen">
    <p:spTree>
      <p:nvGrpSpPr>
        <p:cNvPr id="1" name=""/>
        <p:cNvGrpSpPr/>
        <p:nvPr/>
      </p:nvGrpSpPr>
      <p:grpSpPr>
        <a:xfrm>
          <a:off x="0" y="0"/>
          <a:ext cx="0" cy="0"/>
          <a:chOff x="0" y="0"/>
          <a:chExt cx="0" cy="0"/>
        </a:xfrm>
      </p:grpSpPr>
      <p:sp>
        <p:nvSpPr>
          <p:cNvPr id="33" name="Rectángulo"/>
          <p:cNvSpPr/>
          <p:nvPr/>
        </p:nvSpPr>
        <p:spPr>
          <a:xfrm>
            <a:off x="3186951" y="268286"/>
            <a:ext cx="5669284" cy="25603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4" name="Texto del título"/>
          <p:cNvSpPr txBox="1">
            <a:spLocks noGrp="1"/>
          </p:cNvSpPr>
          <p:nvPr>
            <p:ph type="title"/>
          </p:nvPr>
        </p:nvSpPr>
        <p:spPr>
          <a:xfrm>
            <a:off x="3200399" y="4171950"/>
            <a:ext cx="5457920" cy="1085850"/>
          </a:xfrm>
          <a:prstGeom prst="rect">
            <a:avLst/>
          </a:prstGeom>
        </p:spPr>
        <p:txBody>
          <a:bodyPr/>
          <a:lstStyle>
            <a:lvl1pPr>
              <a:defRPr sz="4600"/>
            </a:lvl1pPr>
          </a:lstStyle>
          <a:p>
            <a:r>
              <a:t>Texto del título</a:t>
            </a:r>
          </a:p>
        </p:txBody>
      </p:sp>
      <p:sp>
        <p:nvSpPr>
          <p:cNvPr id="35" name="Nivel de texto 1…"/>
          <p:cNvSpPr txBox="1">
            <a:spLocks noGrp="1"/>
          </p:cNvSpPr>
          <p:nvPr>
            <p:ph type="body" sz="quarter" idx="1"/>
          </p:nvPr>
        </p:nvSpPr>
        <p:spPr>
          <a:xfrm>
            <a:off x="3200400" y="5257798"/>
            <a:ext cx="5457920" cy="618568"/>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36" name="Imagen"/>
          <p:cNvSpPr>
            <a:spLocks noGrp="1"/>
          </p:cNvSpPr>
          <p:nvPr>
            <p:ph type="pic" sz="quarter" idx="13"/>
          </p:nvPr>
        </p:nvSpPr>
        <p:spPr>
          <a:xfrm>
            <a:off x="3200400" y="2877671"/>
            <a:ext cx="5646867" cy="1280163"/>
          </a:xfrm>
          <a:prstGeom prst="rect">
            <a:avLst/>
          </a:prstGeom>
        </p:spPr>
        <p:txBody>
          <a:bodyPr lIns="91439" tIns="45719" rIns="91439" bIns="45719">
            <a:noAutofit/>
          </a:bodyPr>
          <a:lstStyle/>
          <a:p>
            <a:endParaRPr/>
          </a:p>
        </p:txBody>
      </p:sp>
      <p:sp>
        <p:nvSpPr>
          <p:cNvPr id="37" name="Rectángulo"/>
          <p:cNvSpPr/>
          <p:nvPr/>
        </p:nvSpPr>
        <p:spPr>
          <a:xfrm>
            <a:off x="268940" y="268285"/>
            <a:ext cx="182883" cy="3886858"/>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8" name="Número de diapositiva"/>
          <p:cNvSpPr txBox="1">
            <a:spLocks noGrp="1"/>
          </p:cNvSpPr>
          <p:nvPr>
            <p:ph type="sldNum" sz="quarter" idx="2"/>
          </p:nvPr>
        </p:nvSpPr>
        <p:spPr>
          <a:xfrm>
            <a:off x="8690643" y="6410644"/>
            <a:ext cx="260617" cy="256537"/>
          </a:xfrm>
          <a:prstGeom prst="rect">
            <a:avLst/>
          </a:prstGeom>
        </p:spPr>
        <p:txBody>
          <a:bodyPr/>
          <a:lstStyle>
            <a:lvl1pPr>
              <a:defRPr sz="1100">
                <a:solidFill>
                  <a:srgbClr val="858585"/>
                </a:solidFill>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ítulo, objetos e imagen">
    <p:spTree>
      <p:nvGrpSpPr>
        <p:cNvPr id="1" name=""/>
        <p:cNvGrpSpPr/>
        <p:nvPr/>
      </p:nvGrpSpPr>
      <p:grpSpPr>
        <a:xfrm>
          <a:off x="0" y="0"/>
          <a:ext cx="0" cy="0"/>
          <a:chOff x="0" y="0"/>
          <a:chExt cx="0" cy="0"/>
        </a:xfrm>
      </p:grpSpPr>
      <p:sp>
        <p:nvSpPr>
          <p:cNvPr id="45" name="Cuadrado"/>
          <p:cNvSpPr/>
          <p:nvPr/>
        </p:nvSpPr>
        <p:spPr>
          <a:xfrm>
            <a:off x="269874" y="268286"/>
            <a:ext cx="1645923"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46" name="Texto del título"/>
          <p:cNvSpPr txBox="1">
            <a:spLocks noGrp="1"/>
          </p:cNvSpPr>
          <p:nvPr>
            <p:ph type="title"/>
          </p:nvPr>
        </p:nvSpPr>
        <p:spPr>
          <a:xfrm>
            <a:off x="2178423" y="914400"/>
            <a:ext cx="6508378" cy="1143000"/>
          </a:xfrm>
          <a:prstGeom prst="rect">
            <a:avLst/>
          </a:prstGeom>
        </p:spPr>
        <p:txBody>
          <a:bodyPr/>
          <a:lstStyle/>
          <a:p>
            <a:r>
              <a:t>Texto del título</a:t>
            </a:r>
          </a:p>
        </p:txBody>
      </p:sp>
      <p:sp>
        <p:nvSpPr>
          <p:cNvPr id="47" name="Nivel de texto 1…"/>
          <p:cNvSpPr txBox="1">
            <a:spLocks noGrp="1"/>
          </p:cNvSpPr>
          <p:nvPr>
            <p:ph type="body" idx="1"/>
          </p:nvPr>
        </p:nvSpPr>
        <p:spPr>
          <a:xfrm>
            <a:off x="2178423" y="2209800"/>
            <a:ext cx="6508378" cy="3916363"/>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48" name="Imagen"/>
          <p:cNvSpPr>
            <a:spLocks noGrp="1"/>
          </p:cNvSpPr>
          <p:nvPr>
            <p:ph type="pic" sz="quarter" idx="13"/>
          </p:nvPr>
        </p:nvSpPr>
        <p:spPr>
          <a:xfrm>
            <a:off x="269875" y="1976715"/>
            <a:ext cx="1645923" cy="4625794"/>
          </a:xfrm>
          <a:prstGeom prst="rect">
            <a:avLst/>
          </a:prstGeom>
        </p:spPr>
        <p:txBody>
          <a:bodyPr lIns="91439" tIns="45719" rIns="91439" bIns="45719">
            <a:noAutofit/>
          </a:bodyPr>
          <a:lstStyle/>
          <a:p>
            <a:endParaRPr/>
          </a:p>
        </p:txBody>
      </p:sp>
      <p:sp>
        <p:nvSpPr>
          <p:cNvPr id="49" name="Número de diapositiva"/>
          <p:cNvSpPr txBox="1">
            <a:spLocks noGrp="1"/>
          </p:cNvSpPr>
          <p:nvPr>
            <p:ph type="sldNum" sz="quarter" idx="2"/>
          </p:nvPr>
        </p:nvSpPr>
        <p:spPr>
          <a:xfrm>
            <a:off x="421104" y="326410"/>
            <a:ext cx="417097" cy="434337"/>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sp>
        <p:nvSpPr>
          <p:cNvPr id="56" name="Rectángulo"/>
          <p:cNvSpPr/>
          <p:nvPr/>
        </p:nvSpPr>
        <p:spPr>
          <a:xfrm>
            <a:off x="7758951" y="268286"/>
            <a:ext cx="1099077" cy="6350005"/>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57" name="Texto del título"/>
          <p:cNvSpPr txBox="1">
            <a:spLocks noGrp="1"/>
          </p:cNvSpPr>
          <p:nvPr>
            <p:ph type="title"/>
          </p:nvPr>
        </p:nvSpPr>
        <p:spPr>
          <a:xfrm>
            <a:off x="2209800" y="3429000"/>
            <a:ext cx="4966450" cy="1398494"/>
          </a:xfrm>
          <a:prstGeom prst="rect">
            <a:avLst/>
          </a:prstGeom>
        </p:spPr>
        <p:txBody>
          <a:bodyPr/>
          <a:lstStyle>
            <a:lvl1pPr algn="r">
              <a:defRPr sz="4600"/>
            </a:lvl1pPr>
          </a:lstStyle>
          <a:p>
            <a:r>
              <a:t>Texto del título</a:t>
            </a:r>
          </a:p>
        </p:txBody>
      </p:sp>
      <p:sp>
        <p:nvSpPr>
          <p:cNvPr id="58" name="Nivel de texto 1…"/>
          <p:cNvSpPr txBox="1">
            <a:spLocks noGrp="1"/>
          </p:cNvSpPr>
          <p:nvPr>
            <p:ph type="body" sz="quarter" idx="1"/>
          </p:nvPr>
        </p:nvSpPr>
        <p:spPr>
          <a:xfrm>
            <a:off x="2209800" y="4824414"/>
            <a:ext cx="4966450" cy="1320803"/>
          </a:xfrm>
          <a:prstGeom prst="rect">
            <a:avLst/>
          </a:prstGeom>
        </p:spPr>
        <p:txBody>
          <a:bodyPr/>
          <a:lstStyle>
            <a:lvl1pPr marL="0" indent="0" algn="r">
              <a:spcBef>
                <a:spcPts val="0"/>
              </a:spcBef>
              <a:buClrTx/>
              <a:buSzTx/>
              <a:buNone/>
              <a:defRPr sz="1600"/>
            </a:lvl1pPr>
            <a:lvl2pPr marL="0" indent="0" algn="r">
              <a:spcBef>
                <a:spcPts val="0"/>
              </a:spcBef>
              <a:buClrTx/>
              <a:buSzTx/>
              <a:buNone/>
              <a:defRPr sz="1600"/>
            </a:lvl2pPr>
            <a:lvl3pPr marL="0" indent="0" algn="r">
              <a:spcBef>
                <a:spcPts val="0"/>
              </a:spcBef>
              <a:buClrTx/>
              <a:buSzTx/>
              <a:buNone/>
              <a:defRPr sz="1600"/>
            </a:lvl3pPr>
            <a:lvl4pPr marL="0" indent="0" algn="r">
              <a:spcBef>
                <a:spcPts val="0"/>
              </a:spcBef>
              <a:buClrTx/>
              <a:buSzTx/>
              <a:buNone/>
              <a:defRPr sz="1600"/>
            </a:lvl4pPr>
            <a:lvl5pPr marL="0" indent="0" algn="r">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ción con imagen">
    <p:spTree>
      <p:nvGrpSpPr>
        <p:cNvPr id="1" name=""/>
        <p:cNvGrpSpPr/>
        <p:nvPr/>
      </p:nvGrpSpPr>
      <p:grpSpPr>
        <a:xfrm>
          <a:off x="0" y="0"/>
          <a:ext cx="0" cy="0"/>
          <a:chOff x="0" y="0"/>
          <a:chExt cx="0" cy="0"/>
        </a:xfrm>
      </p:grpSpPr>
      <p:sp>
        <p:nvSpPr>
          <p:cNvPr id="66" name="Rectángulo"/>
          <p:cNvSpPr/>
          <p:nvPr/>
        </p:nvSpPr>
        <p:spPr>
          <a:xfrm>
            <a:off x="269875" y="4773705"/>
            <a:ext cx="2971800" cy="184458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67" name="Texto del título"/>
          <p:cNvSpPr txBox="1">
            <a:spLocks noGrp="1"/>
          </p:cNvSpPr>
          <p:nvPr>
            <p:ph type="title"/>
          </p:nvPr>
        </p:nvSpPr>
        <p:spPr>
          <a:xfrm>
            <a:off x="3720353" y="3429001"/>
            <a:ext cx="4966447" cy="1398497"/>
          </a:xfrm>
          <a:prstGeom prst="rect">
            <a:avLst/>
          </a:prstGeom>
        </p:spPr>
        <p:txBody>
          <a:bodyPr/>
          <a:lstStyle>
            <a:lvl1pPr algn="r">
              <a:defRPr sz="4600"/>
            </a:lvl1pPr>
          </a:lstStyle>
          <a:p>
            <a:r>
              <a:t>Texto del título</a:t>
            </a:r>
          </a:p>
        </p:txBody>
      </p:sp>
      <p:sp>
        <p:nvSpPr>
          <p:cNvPr id="68" name="Nivel de texto 1…"/>
          <p:cNvSpPr txBox="1">
            <a:spLocks noGrp="1"/>
          </p:cNvSpPr>
          <p:nvPr>
            <p:ph type="body" sz="quarter" idx="1"/>
          </p:nvPr>
        </p:nvSpPr>
        <p:spPr>
          <a:xfrm>
            <a:off x="3720353" y="4824414"/>
            <a:ext cx="4966447" cy="1320803"/>
          </a:xfrm>
          <a:prstGeom prst="rect">
            <a:avLst/>
          </a:prstGeom>
        </p:spPr>
        <p:txBody>
          <a:bodyPr/>
          <a:lstStyle>
            <a:lvl1pPr marL="0" indent="0" algn="r">
              <a:spcBef>
                <a:spcPts val="0"/>
              </a:spcBef>
              <a:buClrTx/>
              <a:buSzTx/>
              <a:buNone/>
              <a:defRPr sz="1600"/>
            </a:lvl1pPr>
            <a:lvl2pPr marL="0" indent="0" algn="r">
              <a:spcBef>
                <a:spcPts val="0"/>
              </a:spcBef>
              <a:buClrTx/>
              <a:buSzTx/>
              <a:buNone/>
              <a:defRPr sz="1600"/>
            </a:lvl2pPr>
            <a:lvl3pPr marL="0" indent="0" algn="r">
              <a:spcBef>
                <a:spcPts val="0"/>
              </a:spcBef>
              <a:buClrTx/>
              <a:buSzTx/>
              <a:buNone/>
              <a:defRPr sz="1600"/>
            </a:lvl3pPr>
            <a:lvl4pPr marL="0" indent="0" algn="r">
              <a:spcBef>
                <a:spcPts val="0"/>
              </a:spcBef>
              <a:buClrTx/>
              <a:buSzTx/>
              <a:buNone/>
              <a:defRPr sz="1600"/>
            </a:lvl4pPr>
            <a:lvl5pPr marL="0" indent="0" algn="r">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69" name="Imagen"/>
          <p:cNvSpPr>
            <a:spLocks noGrp="1"/>
          </p:cNvSpPr>
          <p:nvPr>
            <p:ph type="pic" sz="half" idx="13"/>
          </p:nvPr>
        </p:nvSpPr>
        <p:spPr>
          <a:xfrm>
            <a:off x="269874" y="268288"/>
            <a:ext cx="2971801" cy="4438652"/>
          </a:xfrm>
          <a:prstGeom prst="rect">
            <a:avLst/>
          </a:prstGeom>
        </p:spPr>
        <p:txBody>
          <a:bodyPr lIns="91439" tIns="45719" rIns="91439" bIns="45719">
            <a:noAutofit/>
          </a:bodyPr>
          <a:lstStyle/>
          <a:p>
            <a:endParaRPr/>
          </a:p>
        </p:txBody>
      </p:sp>
      <p:sp>
        <p:nvSpPr>
          <p:cNvPr id="70" name="Número de diapositiva"/>
          <p:cNvSpPr txBox="1">
            <a:spLocks noGrp="1"/>
          </p:cNvSpPr>
          <p:nvPr>
            <p:ph type="sldNum" sz="quarter" idx="2"/>
          </p:nvPr>
        </p:nvSpPr>
        <p:spPr>
          <a:xfrm>
            <a:off x="440622" y="6070359"/>
            <a:ext cx="417097" cy="434337"/>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77" name="Texto del título"/>
          <p:cNvSpPr txBox="1">
            <a:spLocks noGrp="1"/>
          </p:cNvSpPr>
          <p:nvPr>
            <p:ph type="title"/>
          </p:nvPr>
        </p:nvSpPr>
        <p:spPr>
          <a:prstGeom prst="rect">
            <a:avLst/>
          </a:prstGeom>
        </p:spPr>
        <p:txBody>
          <a:bodyPr/>
          <a:lstStyle/>
          <a:p>
            <a:r>
              <a:t>Texto del título</a:t>
            </a:r>
          </a:p>
        </p:txBody>
      </p:sp>
      <p:sp>
        <p:nvSpPr>
          <p:cNvPr id="78" name="Nivel de texto 1…"/>
          <p:cNvSpPr txBox="1">
            <a:spLocks noGrp="1"/>
          </p:cNvSpPr>
          <p:nvPr>
            <p:ph type="body" sz="half" idx="1"/>
          </p:nvPr>
        </p:nvSpPr>
        <p:spPr>
          <a:xfrm>
            <a:off x="457200" y="2214563"/>
            <a:ext cx="3566160" cy="391160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86" name="Texto del título"/>
          <p:cNvSpPr txBox="1">
            <a:spLocks noGrp="1"/>
          </p:cNvSpPr>
          <p:nvPr>
            <p:ph type="title"/>
          </p:nvPr>
        </p:nvSpPr>
        <p:spPr>
          <a:xfrm>
            <a:off x="457198" y="914400"/>
            <a:ext cx="7388354" cy="1143000"/>
          </a:xfrm>
          <a:prstGeom prst="rect">
            <a:avLst/>
          </a:prstGeom>
        </p:spPr>
        <p:txBody>
          <a:bodyPr/>
          <a:lstStyle/>
          <a:p>
            <a:r>
              <a:t>Texto del título</a:t>
            </a:r>
          </a:p>
        </p:txBody>
      </p:sp>
      <p:sp>
        <p:nvSpPr>
          <p:cNvPr id="87" name="Nivel de texto 1…"/>
          <p:cNvSpPr txBox="1">
            <a:spLocks noGrp="1"/>
          </p:cNvSpPr>
          <p:nvPr>
            <p:ph type="body" sz="quarter" idx="1"/>
          </p:nvPr>
        </p:nvSpPr>
        <p:spPr>
          <a:xfrm>
            <a:off x="457200" y="2054131"/>
            <a:ext cx="3566160" cy="639763"/>
          </a:xfrm>
          <a:prstGeom prst="rect">
            <a:avLst/>
          </a:prstGeom>
        </p:spPr>
        <p:txBody>
          <a:bodyPr anchor="b"/>
          <a:lstStyle>
            <a:lvl1pPr marL="0" indent="0" algn="ctr">
              <a:spcBef>
                <a:spcPts val="0"/>
              </a:spcBef>
              <a:buClrTx/>
              <a:buSzTx/>
              <a:buNone/>
              <a:defRPr sz="2000" b="1">
                <a:solidFill>
                  <a:schemeClr val="accent1"/>
                </a:solidFill>
              </a:defRPr>
            </a:lvl1pPr>
            <a:lvl2pPr marL="0" indent="0" algn="ctr">
              <a:spcBef>
                <a:spcPts val="0"/>
              </a:spcBef>
              <a:buClrTx/>
              <a:buSzTx/>
              <a:buNone/>
              <a:defRPr sz="2000" b="1">
                <a:solidFill>
                  <a:schemeClr val="accent1"/>
                </a:solidFill>
              </a:defRPr>
            </a:lvl2pPr>
            <a:lvl3pPr marL="0" indent="0" algn="ctr">
              <a:spcBef>
                <a:spcPts val="0"/>
              </a:spcBef>
              <a:buClrTx/>
              <a:buSzTx/>
              <a:buNone/>
              <a:defRPr sz="2000" b="1">
                <a:solidFill>
                  <a:schemeClr val="accent1"/>
                </a:solidFill>
              </a:defRPr>
            </a:lvl3pPr>
            <a:lvl4pPr marL="0" indent="0" algn="ctr">
              <a:spcBef>
                <a:spcPts val="0"/>
              </a:spcBef>
              <a:buClrTx/>
              <a:buSzTx/>
              <a:buNone/>
              <a:defRPr sz="2000" b="1">
                <a:solidFill>
                  <a:schemeClr val="accent1"/>
                </a:solidFill>
              </a:defRPr>
            </a:lvl4pPr>
            <a:lvl5pPr marL="0" indent="0" algn="ctr">
              <a:spcBef>
                <a:spcPts val="0"/>
              </a:spcBef>
              <a:buClrTx/>
              <a:buSzTx/>
              <a:buNone/>
              <a:defRPr sz="2000" b="1">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88" name="Rectángulo"/>
          <p:cNvSpPr>
            <a:spLocks noGrp="1"/>
          </p:cNvSpPr>
          <p:nvPr>
            <p:ph type="body" sz="quarter" idx="13"/>
          </p:nvPr>
        </p:nvSpPr>
        <p:spPr>
          <a:xfrm>
            <a:off x="4279391" y="2054131"/>
            <a:ext cx="3566160" cy="639765"/>
          </a:xfrm>
          <a:prstGeom prst="rect">
            <a:avLst/>
          </a:prstGeom>
        </p:spPr>
        <p:txBody>
          <a:bodyPr anchor="b"/>
          <a:lstStyle/>
          <a:p>
            <a:endParaRPr/>
          </a:p>
        </p:txBody>
      </p:sp>
      <p:sp>
        <p:nvSpPr>
          <p:cNvPr id="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 objetos, superior e inferior">
    <p:spTree>
      <p:nvGrpSpPr>
        <p:cNvPr id="1" name=""/>
        <p:cNvGrpSpPr/>
        <p:nvPr/>
      </p:nvGrpSpPr>
      <p:grpSpPr>
        <a:xfrm>
          <a:off x="0" y="0"/>
          <a:ext cx="0" cy="0"/>
          <a:chOff x="0" y="0"/>
          <a:chExt cx="0" cy="0"/>
        </a:xfrm>
      </p:grpSpPr>
      <p:sp>
        <p:nvSpPr>
          <p:cNvPr id="96" name="Texto del título"/>
          <p:cNvSpPr txBox="1">
            <a:spLocks noGrp="1"/>
          </p:cNvSpPr>
          <p:nvPr>
            <p:ph type="title"/>
          </p:nvPr>
        </p:nvSpPr>
        <p:spPr>
          <a:prstGeom prst="rect">
            <a:avLst/>
          </a:prstGeom>
        </p:spPr>
        <p:txBody>
          <a:bodyPr/>
          <a:lstStyle/>
          <a:p>
            <a:r>
              <a:t>Texto del título</a:t>
            </a:r>
          </a:p>
        </p:txBody>
      </p:sp>
      <p:sp>
        <p:nvSpPr>
          <p:cNvPr id="97" name="Nivel de texto 1…"/>
          <p:cNvSpPr txBox="1">
            <a:spLocks noGrp="1"/>
          </p:cNvSpPr>
          <p:nvPr>
            <p:ph type="body" sz="half"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ángulo"/>
          <p:cNvSpPr/>
          <p:nvPr/>
        </p:nvSpPr>
        <p:spPr>
          <a:xfrm>
            <a:off x="8148918" y="268286"/>
            <a:ext cx="718076"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 name="Texto del título"/>
          <p:cNvSpPr txBox="1">
            <a:spLocks noGrp="1"/>
          </p:cNvSpPr>
          <p:nvPr>
            <p:ph type="title"/>
          </p:nvPr>
        </p:nvSpPr>
        <p:spPr>
          <a:xfrm>
            <a:off x="457198" y="914400"/>
            <a:ext cx="7391404"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Texto del título</a:t>
            </a:r>
          </a:p>
        </p:txBody>
      </p:sp>
      <p:sp>
        <p:nvSpPr>
          <p:cNvPr id="4" name="Nivel de texto 1…"/>
          <p:cNvSpPr txBox="1">
            <a:spLocks noGrp="1"/>
          </p:cNvSpPr>
          <p:nvPr>
            <p:ph type="body" idx="1"/>
          </p:nvPr>
        </p:nvSpPr>
        <p:spPr>
          <a:xfrm>
            <a:off x="457198" y="2214559"/>
            <a:ext cx="7396165" cy="192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2"/>
          </p:nvPr>
        </p:nvSpPr>
        <p:spPr>
          <a:xfrm>
            <a:off x="8345904" y="326410"/>
            <a:ext cx="417098" cy="434337"/>
          </a:xfrm>
          <a:prstGeom prst="rect">
            <a:avLst/>
          </a:prstGeom>
          <a:ln w="12700">
            <a:miter lim="400000"/>
          </a:ln>
        </p:spPr>
        <p:txBody>
          <a:bodyPr wrap="none" lIns="45718" tIns="45718" rIns="45718" bIns="45718" anchor="ctr">
            <a:spAutoFit/>
          </a:bodyPr>
          <a:lstStyle>
            <a:lvl1pPr algn="r">
              <a:defRPr sz="2200" b="1">
                <a:solidFill>
                  <a:srgbClr val="FFFFFF"/>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9pPr>
    </p:titleStyle>
    <p:bodyStyle>
      <a:lvl1pPr marL="2286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1pPr>
      <a:lvl2pPr marL="4572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2pPr>
      <a:lvl3pPr marL="6858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3pPr>
      <a:lvl4pPr marL="9144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4pPr>
      <a:lvl5pPr marL="11430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5pPr>
      <a:lvl6pPr marL="137795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6pPr>
      <a:lvl7pPr marL="1603375"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7pPr>
      <a:lvl8pPr marL="1830388"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8pPr>
      <a:lvl9pPr marL="20574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9pPr>
    </p:bodyStyle>
    <p:otherStyle>
      <a:lvl1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1pPr>
      <a:lvl2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2pPr>
      <a:lvl3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3pPr>
      <a:lvl4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4pPr>
      <a:lvl5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5pPr>
      <a:lvl6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6pPr>
      <a:lvl7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7pPr>
      <a:lvl8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8pPr>
      <a:lvl9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ORMA, ESPACIO Y MEDIDA"/>
          <p:cNvSpPr txBox="1">
            <a:spLocks noGrp="1"/>
          </p:cNvSpPr>
          <p:nvPr>
            <p:ph type="ctrTitle"/>
          </p:nvPr>
        </p:nvSpPr>
        <p:spPr>
          <a:xfrm>
            <a:off x="3050875" y="3741354"/>
            <a:ext cx="5458970" cy="1048687"/>
          </a:xfrm>
          <a:prstGeom prst="rect">
            <a:avLst/>
          </a:prstGeom>
        </p:spPr>
        <p:txBody>
          <a:bodyPr/>
          <a:lstStyle>
            <a:lvl1pPr>
              <a:defRPr sz="2800"/>
            </a:lvl1pPr>
          </a:lstStyle>
          <a:p>
            <a:r>
              <a:t>FORMA, ESPACIO Y MEDIDA</a:t>
            </a:r>
          </a:p>
        </p:txBody>
      </p:sp>
      <p:sp>
        <p:nvSpPr>
          <p:cNvPr id="209" name="PREPARACIÓN PARA LA ENSEÑANZA Y EL APRENDIZAJE…"/>
          <p:cNvSpPr txBox="1">
            <a:spLocks noGrp="1"/>
          </p:cNvSpPr>
          <p:nvPr>
            <p:ph type="subTitle" sz="quarter" idx="1"/>
          </p:nvPr>
        </p:nvSpPr>
        <p:spPr>
          <a:xfrm>
            <a:off x="1601464" y="4757037"/>
            <a:ext cx="7271023" cy="1021996"/>
          </a:xfrm>
          <a:prstGeom prst="rect">
            <a:avLst/>
          </a:prstGeom>
        </p:spPr>
        <p:txBody>
          <a:bodyPr/>
          <a:lstStyle/>
          <a:p>
            <a:pPr defTabSz="877823">
              <a:lnSpc>
                <a:spcPct val="80000"/>
              </a:lnSpc>
              <a:defRPr sz="1727" b="1"/>
            </a:pPr>
            <a:endParaRPr/>
          </a:p>
          <a:p>
            <a:pPr defTabSz="877823">
              <a:lnSpc>
                <a:spcPct val="80000"/>
              </a:lnSpc>
              <a:defRPr sz="1727"/>
            </a:pPr>
            <a:r>
              <a:t> MAESTRA MARIA TERESA CERDA OROCIO</a:t>
            </a:r>
          </a:p>
          <a:p>
            <a:pPr defTabSz="877823">
              <a:lnSpc>
                <a:spcPct val="80000"/>
              </a:lnSpc>
              <a:defRPr sz="1727"/>
            </a:pPr>
            <a:endParaRPr/>
          </a:p>
          <a:p>
            <a:pPr defTabSz="877823">
              <a:lnSpc>
                <a:spcPct val="80000"/>
              </a:lnSpc>
              <a:defRPr sz="1727" b="1"/>
            </a:pPr>
            <a:r>
              <a:t>PRIMER GRADO            2º SEMESTRE</a:t>
            </a:r>
          </a:p>
        </p:txBody>
      </p:sp>
      <p:pic>
        <p:nvPicPr>
          <p:cNvPr id="210" name="image1.tif" descr="image1.tif"/>
          <p:cNvPicPr>
            <a:picLocks noChangeAspect="1"/>
          </p:cNvPicPr>
          <p:nvPr/>
        </p:nvPicPr>
        <p:blipFill>
          <a:blip r:embed="rId2">
            <a:extLst/>
          </a:blip>
          <a:srcRect l="20852" r="16070"/>
          <a:stretch>
            <a:fillRect/>
          </a:stretch>
        </p:blipFill>
        <p:spPr>
          <a:xfrm>
            <a:off x="538388" y="869762"/>
            <a:ext cx="2512490" cy="2871593"/>
          </a:xfrm>
          <a:prstGeom prst="rect">
            <a:avLst/>
          </a:prstGeom>
          <a:ln w="12700">
            <a:miter lim="400000"/>
          </a:ln>
        </p:spPr>
      </p:pic>
      <p:pic>
        <p:nvPicPr>
          <p:cNvPr id="211" name="logo chiquito" descr="logo chiquito"/>
          <p:cNvPicPr>
            <a:picLocks noChangeAspect="1"/>
          </p:cNvPicPr>
          <p:nvPr/>
        </p:nvPicPr>
        <p:blipFill>
          <a:blip r:embed="rId3">
            <a:extLst/>
          </a:blip>
          <a:stretch>
            <a:fillRect/>
          </a:stretch>
        </p:blipFill>
        <p:spPr>
          <a:xfrm>
            <a:off x="7659930" y="5464023"/>
            <a:ext cx="645872" cy="676013"/>
          </a:xfrm>
          <a:prstGeom prst="rect">
            <a:avLst/>
          </a:prstGeom>
          <a:ln w="12700">
            <a:miter lim="400000"/>
          </a:ln>
        </p:spPr>
      </p:pic>
      <p:sp>
        <p:nvSpPr>
          <p:cNvPr id="212"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UNIDAD 2 MEDIDA Y CÁLCULO GEOMÉTRICO"/>
          <p:cNvSpPr txBox="1">
            <a:spLocks noGrp="1"/>
          </p:cNvSpPr>
          <p:nvPr>
            <p:ph type="title"/>
          </p:nvPr>
        </p:nvSpPr>
        <p:spPr>
          <a:xfrm>
            <a:off x="457198" y="501650"/>
            <a:ext cx="6508378" cy="1143000"/>
          </a:xfrm>
          <a:prstGeom prst="rect">
            <a:avLst/>
          </a:prstGeom>
        </p:spPr>
        <p:txBody>
          <a:bodyPr/>
          <a:lstStyle>
            <a:lvl1pPr algn="ctr" defTabSz="859536">
              <a:defRPr sz="3300"/>
            </a:lvl1pPr>
          </a:lstStyle>
          <a:p>
            <a:r>
              <a:t>UNIDAD 2 MEDIDA Y CÁLCULO GEOMÉTRICO</a:t>
            </a:r>
          </a:p>
        </p:txBody>
      </p:sp>
      <p:sp>
        <p:nvSpPr>
          <p:cNvPr id="260" name="2.1. Longitud y perímetro.…"/>
          <p:cNvSpPr txBox="1">
            <a:spLocks noGrp="1"/>
          </p:cNvSpPr>
          <p:nvPr>
            <p:ph type="body" sz="half" idx="1"/>
          </p:nvPr>
        </p:nvSpPr>
        <p:spPr>
          <a:xfrm>
            <a:off x="457198" y="2209800"/>
            <a:ext cx="6508378" cy="3053908"/>
          </a:xfrm>
          <a:prstGeom prst="rect">
            <a:avLst/>
          </a:prstGeom>
        </p:spPr>
        <p:txBody>
          <a:bodyPr/>
          <a:lstStyle/>
          <a:p>
            <a:pPr marL="0" indent="0">
              <a:lnSpc>
                <a:spcPct val="150000"/>
              </a:lnSpc>
              <a:buSzTx/>
              <a:buNone/>
              <a:defRPr b="1"/>
            </a:pPr>
            <a:r>
              <a:t>2.1. </a:t>
            </a:r>
            <a:r>
              <a:rPr b="0"/>
              <a:t>Longitud y perímetro.</a:t>
            </a:r>
          </a:p>
          <a:p>
            <a:pPr marL="0" indent="0">
              <a:lnSpc>
                <a:spcPct val="150000"/>
              </a:lnSpc>
              <a:buSzTx/>
              <a:buNone/>
              <a:defRPr b="1"/>
            </a:pPr>
            <a:r>
              <a:t>2.2. </a:t>
            </a:r>
            <a:r>
              <a:rPr b="0"/>
              <a:t>Área.</a:t>
            </a:r>
          </a:p>
          <a:p>
            <a:pPr marL="0" indent="0">
              <a:lnSpc>
                <a:spcPct val="150000"/>
              </a:lnSpc>
              <a:buSzTx/>
              <a:buNone/>
              <a:defRPr b="1"/>
            </a:pPr>
            <a:r>
              <a:t>2.3. </a:t>
            </a:r>
            <a:r>
              <a:rPr b="0"/>
              <a:t>Volumen.</a:t>
            </a:r>
          </a:p>
          <a:p>
            <a:pPr marL="0" indent="0">
              <a:lnSpc>
                <a:spcPct val="150000"/>
              </a:lnSpc>
              <a:buSzTx/>
              <a:buNone/>
              <a:defRPr b="1"/>
            </a:pPr>
            <a:r>
              <a:t>2.4. </a:t>
            </a:r>
            <a:r>
              <a:rPr b="0"/>
              <a:t>Tiempo, peso y otras magnitudes medibles. </a:t>
            </a:r>
          </a:p>
        </p:txBody>
      </p:sp>
      <p:pic>
        <p:nvPicPr>
          <p:cNvPr id="261"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262" name="logo chiquito" descr="logo chiquito"/>
          <p:cNvPicPr>
            <a:picLocks noChangeAspect="1"/>
          </p:cNvPicPr>
          <p:nvPr/>
        </p:nvPicPr>
        <p:blipFill>
          <a:blip r:embed="rId3">
            <a:extLst/>
          </a:blip>
          <a:stretch>
            <a:fillRect/>
          </a:stretch>
        </p:blipFill>
        <p:spPr>
          <a:xfrm>
            <a:off x="7659930" y="5464023"/>
            <a:ext cx="645872" cy="676013"/>
          </a:xfrm>
          <a:prstGeom prst="rect">
            <a:avLst/>
          </a:prstGeom>
          <a:ln w="12700">
            <a:miter lim="400000"/>
          </a:ln>
        </p:spPr>
      </p:pic>
      <p:sp>
        <p:nvSpPr>
          <p:cNvPr id="263" name="ENEP-F-ST-19…"/>
          <p:cNvSpPr txBox="1"/>
          <p:nvPr/>
        </p:nvSpPr>
        <p:spPr>
          <a:xfrm>
            <a:off x="206043" y="5412701"/>
            <a:ext cx="8100247" cy="778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UNIDAD 3 LA GEOMETRÍA COMO OBJETO DE ENSEÑANZA EN EL NIVEL PREESCOLAR"/>
          <p:cNvSpPr txBox="1">
            <a:spLocks noGrp="1"/>
          </p:cNvSpPr>
          <p:nvPr>
            <p:ph type="title"/>
          </p:nvPr>
        </p:nvSpPr>
        <p:spPr>
          <a:xfrm>
            <a:off x="457198" y="563074"/>
            <a:ext cx="6508378" cy="1143001"/>
          </a:xfrm>
          <a:prstGeom prst="rect">
            <a:avLst/>
          </a:prstGeom>
        </p:spPr>
        <p:txBody>
          <a:bodyPr/>
          <a:lstStyle>
            <a:lvl1pPr defTabSz="722376">
              <a:defRPr sz="2500"/>
            </a:lvl1pPr>
          </a:lstStyle>
          <a:p>
            <a:r>
              <a:t>UNIDAD 3 LA GEOMETRÍA COMO OBJETO DE ENSEÑANZA EN EL NIVEL PREESCOLAR</a:t>
            </a:r>
          </a:p>
        </p:txBody>
      </p:sp>
      <p:sp>
        <p:nvSpPr>
          <p:cNvPr id="266" name="3.1. El eje forma, espacio y medida.…"/>
          <p:cNvSpPr txBox="1">
            <a:spLocks noGrp="1"/>
          </p:cNvSpPr>
          <p:nvPr>
            <p:ph type="body" idx="1"/>
          </p:nvPr>
        </p:nvSpPr>
        <p:spPr>
          <a:xfrm>
            <a:off x="441493" y="1907501"/>
            <a:ext cx="7218437" cy="4307403"/>
          </a:xfrm>
          <a:prstGeom prst="rect">
            <a:avLst/>
          </a:prstGeom>
        </p:spPr>
        <p:txBody>
          <a:bodyPr/>
          <a:lstStyle/>
          <a:p>
            <a:pPr marL="0" indent="0">
              <a:buSzTx/>
              <a:buNone/>
              <a:defRPr sz="1600" b="1"/>
            </a:pPr>
            <a:r>
              <a:t>3.1. </a:t>
            </a:r>
            <a:r>
              <a:rPr b="0"/>
              <a:t>El </a:t>
            </a:r>
            <a:r>
              <a:rPr b="0" i="1"/>
              <a:t>eje forma, espacio y medida</a:t>
            </a:r>
            <a:r>
              <a:rPr b="0"/>
              <a:t>.</a:t>
            </a:r>
          </a:p>
          <a:p>
            <a:pPr marL="0" indent="0">
              <a:buSzTx/>
              <a:buNone/>
              <a:defRPr sz="1600" b="1"/>
            </a:pPr>
            <a:r>
              <a:t>3.2. </a:t>
            </a:r>
            <a:r>
              <a:rPr b="0"/>
              <a:t>Conocimiento del espacio y de la geometría: la perspectiva del niño. </a:t>
            </a:r>
          </a:p>
          <a:p>
            <a:pPr marL="0" indent="0">
              <a:buSzTx/>
              <a:buNone/>
              <a:defRPr sz="1600" b="1"/>
            </a:pPr>
            <a:r>
              <a:t>3.3. </a:t>
            </a:r>
            <a:r>
              <a:rPr b="0"/>
              <a:t>Desarrollo de los procesos de medida en niños de 3 a 6 años de edad. </a:t>
            </a:r>
          </a:p>
          <a:p>
            <a:pPr marL="0" indent="0">
              <a:buSzTx/>
              <a:buNone/>
              <a:defRPr sz="1600" b="1"/>
            </a:pPr>
            <a:r>
              <a:t>3.4. </a:t>
            </a:r>
            <a:r>
              <a:rPr b="0"/>
              <a:t>Diseño de secuencias didácticas y material de apoyo para la enseñanza de la geometría. </a:t>
            </a:r>
          </a:p>
          <a:p>
            <a:pPr marL="0" indent="0">
              <a:buSzTx/>
              <a:buNone/>
              <a:defRPr sz="1600" b="1"/>
            </a:pPr>
            <a:r>
              <a:t>3.5. </a:t>
            </a:r>
            <a:r>
              <a:rPr b="0"/>
              <a:t>Construcción de estrategias para la promoción de los procesos de medida dedicadas a los niños. </a:t>
            </a:r>
          </a:p>
          <a:p>
            <a:pPr marL="0" indent="0">
              <a:buSzTx/>
              <a:buNone/>
              <a:defRPr sz="1600" b="1"/>
            </a:pPr>
            <a:r>
              <a:t>3.6. </a:t>
            </a:r>
            <a:r>
              <a:rPr b="0"/>
              <a:t>Diseño de recursos para evaluar los avances en la construcción del pensamiento geométrico de los preescolares. </a:t>
            </a:r>
          </a:p>
        </p:txBody>
      </p:sp>
      <p:pic>
        <p:nvPicPr>
          <p:cNvPr id="267"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268" name="logo chiquito" descr="logo chiquito"/>
          <p:cNvPicPr>
            <a:picLocks noChangeAspect="1"/>
          </p:cNvPicPr>
          <p:nvPr/>
        </p:nvPicPr>
        <p:blipFill>
          <a:blip r:embed="rId3">
            <a:extLst/>
          </a:blip>
          <a:stretch>
            <a:fillRect/>
          </a:stretch>
        </p:blipFill>
        <p:spPr>
          <a:xfrm>
            <a:off x="7659930" y="5802028"/>
            <a:ext cx="645872" cy="676013"/>
          </a:xfrm>
          <a:prstGeom prst="rect">
            <a:avLst/>
          </a:prstGeom>
          <a:ln w="12700">
            <a:miter lim="400000"/>
          </a:ln>
        </p:spPr>
      </p:pic>
      <p:sp>
        <p:nvSpPr>
          <p:cNvPr id="269"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1 Título"/>
          <p:cNvSpPr txBox="1">
            <a:spLocks noGrp="1"/>
          </p:cNvSpPr>
          <p:nvPr>
            <p:ph type="title"/>
          </p:nvPr>
        </p:nvSpPr>
        <p:spPr>
          <a:xfrm>
            <a:off x="323528" y="260647"/>
            <a:ext cx="6508378" cy="1143001"/>
          </a:xfrm>
          <a:prstGeom prst="rect">
            <a:avLst/>
          </a:prstGeom>
        </p:spPr>
        <p:txBody>
          <a:bodyPr/>
          <a:lstStyle/>
          <a:p>
            <a:r>
              <a:t>EVIDENCIAS DE UNIDADES</a:t>
            </a:r>
          </a:p>
        </p:txBody>
      </p:sp>
      <p:sp>
        <p:nvSpPr>
          <p:cNvPr id="272" name="2 Marcador de texto"/>
          <p:cNvSpPr txBox="1">
            <a:spLocks noGrp="1"/>
          </p:cNvSpPr>
          <p:nvPr>
            <p:ph type="body" idx="1"/>
          </p:nvPr>
        </p:nvSpPr>
        <p:spPr>
          <a:xfrm>
            <a:off x="607777" y="2067272"/>
            <a:ext cx="6508379" cy="3916363"/>
          </a:xfrm>
          <a:prstGeom prst="rect">
            <a:avLst/>
          </a:prstGeom>
        </p:spPr>
        <p:txBody>
          <a:bodyPr/>
          <a:lstStyle/>
          <a:p>
            <a:endParaRPr/>
          </a:p>
        </p:txBody>
      </p:sp>
      <p:pic>
        <p:nvPicPr>
          <p:cNvPr id="273" name="logo chiquito" descr="logo chiquito"/>
          <p:cNvPicPr>
            <a:picLocks noChangeAspect="1"/>
          </p:cNvPicPr>
          <p:nvPr/>
        </p:nvPicPr>
        <p:blipFill>
          <a:blip r:embed="rId2">
            <a:extLst/>
          </a:blip>
          <a:stretch>
            <a:fillRect/>
          </a:stretch>
        </p:blipFill>
        <p:spPr>
          <a:xfrm>
            <a:off x="7659930" y="5802028"/>
            <a:ext cx="645872" cy="676013"/>
          </a:xfrm>
          <a:prstGeom prst="rect">
            <a:avLst/>
          </a:prstGeom>
          <a:ln w="12700">
            <a:miter lim="400000"/>
          </a:ln>
        </p:spPr>
      </p:pic>
      <p:pic>
        <p:nvPicPr>
          <p:cNvPr id="274" name="image1.tif" descr="image1.tif"/>
          <p:cNvPicPr>
            <a:picLocks noChangeAspect="1"/>
          </p:cNvPicPr>
          <p:nvPr/>
        </p:nvPicPr>
        <p:blipFill>
          <a:blip r:embed="rId3">
            <a:extLst/>
          </a:blip>
          <a:stretch>
            <a:fillRect/>
          </a:stretch>
        </p:blipFill>
        <p:spPr>
          <a:xfrm>
            <a:off x="7440824" y="501650"/>
            <a:ext cx="1184820" cy="1155039"/>
          </a:xfrm>
          <a:prstGeom prst="rect">
            <a:avLst/>
          </a:prstGeom>
          <a:ln w="12700">
            <a:miter lim="400000"/>
          </a:ln>
        </p:spPr>
      </p:pic>
      <p:grpSp>
        <p:nvGrpSpPr>
          <p:cNvPr id="286" name="6 Diagrama"/>
          <p:cNvGrpSpPr/>
          <p:nvPr/>
        </p:nvGrpSpPr>
        <p:grpSpPr>
          <a:xfrm>
            <a:off x="586582" y="203832"/>
            <a:ext cx="5708227" cy="7017422"/>
            <a:chOff x="0" y="0"/>
            <a:chExt cx="5708226" cy="7017421"/>
          </a:xfrm>
        </p:grpSpPr>
        <p:grpSp>
          <p:nvGrpSpPr>
            <p:cNvPr id="277" name="Grupo"/>
            <p:cNvGrpSpPr/>
            <p:nvPr/>
          </p:nvGrpSpPr>
          <p:grpSpPr>
            <a:xfrm>
              <a:off x="0" y="0"/>
              <a:ext cx="1471193" cy="7017422"/>
              <a:chOff x="0" y="0"/>
              <a:chExt cx="1471192" cy="7017421"/>
            </a:xfrm>
          </p:grpSpPr>
          <p:sp>
            <p:nvSpPr>
              <p:cNvPr id="275" name="Rectángulo redondeado"/>
              <p:cNvSpPr/>
              <p:nvPr/>
            </p:nvSpPr>
            <p:spPr>
              <a:xfrm>
                <a:off x="0" y="0"/>
                <a:ext cx="1471193" cy="1103395"/>
              </a:xfrm>
              <a:prstGeom prst="roundRect">
                <a:avLst>
                  <a:gd name="adj" fmla="val 7500"/>
                </a:avLst>
              </a:prstGeom>
              <a:solidFill>
                <a:schemeClr val="accent1"/>
              </a:solidFill>
              <a:ln w="25400" cap="flat">
                <a:solidFill>
                  <a:schemeClr val="accent1"/>
                </a:solidFill>
                <a:prstDash val="solid"/>
                <a:round/>
              </a:ln>
              <a:effectLst/>
            </p:spPr>
            <p:txBody>
              <a:bodyPr wrap="square" lIns="45718" tIns="45718" rIns="45718" bIns="45718" numCol="1" anchor="t">
                <a:noAutofit/>
              </a:bodyPr>
              <a:lstStyle/>
              <a:p>
                <a:pPr>
                  <a:defRPr sz="2237">
                    <a:solidFill>
                      <a:srgbClr val="FFFFFF"/>
                    </a:solidFill>
                  </a:defRPr>
                </a:pPr>
                <a:endParaRPr/>
              </a:p>
            </p:txBody>
          </p:sp>
          <p:sp>
            <p:nvSpPr>
              <p:cNvPr id="276" name="1…"/>
              <p:cNvSpPr txBox="1"/>
              <p:nvPr/>
            </p:nvSpPr>
            <p:spPr>
              <a:xfrm>
                <a:off x="24213" y="24213"/>
                <a:ext cx="1422766" cy="6993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defRPr sz="2237">
                    <a:solidFill>
                      <a:srgbClr val="FFFFFF"/>
                    </a:solidFill>
                  </a:defRPr>
                </a:pPr>
                <a:r>
                  <a:t>1</a:t>
                </a:r>
              </a:p>
              <a:p>
                <a:pPr marL="284221" indent="-284221">
                  <a:buSzPct val="100000"/>
                  <a:buChar char="•"/>
                  <a:defRPr sz="2237">
                    <a:solidFill>
                      <a:srgbClr val="FFFFFF"/>
                    </a:solidFill>
                  </a:defRPr>
                </a:pPr>
                <a:endParaRPr/>
              </a:p>
              <a:p>
                <a:pPr marL="284221" indent="-284221">
                  <a:buSzPct val="100000"/>
                  <a:buChar char="•"/>
                  <a:defRPr sz="2237">
                    <a:solidFill>
                      <a:srgbClr val="FFFFFF"/>
                    </a:solidFill>
                  </a:defRPr>
                </a:pPr>
                <a:r>
                  <a:t>Presentación de una secuencia didáctica que trate la clasificación de cuadriláteros con base a sus propiedades</a:t>
                </a:r>
              </a:p>
              <a:p>
                <a:pPr marL="284221" indent="-284221">
                  <a:buSzPct val="100000"/>
                  <a:buChar char="•"/>
                  <a:defRPr sz="2237">
                    <a:solidFill>
                      <a:srgbClr val="FFFFFF"/>
                    </a:solidFill>
                  </a:defRPr>
                </a:pPr>
                <a:r>
                  <a:t>Ensayo “El uso de recursos didácticos para desarrollar aprendizajes en el preescolar¨ para el nivel preescolar</a:t>
                </a:r>
              </a:p>
            </p:txBody>
          </p:sp>
        </p:grpSp>
        <p:sp>
          <p:nvSpPr>
            <p:cNvPr id="278" name="Flecha"/>
            <p:cNvSpPr/>
            <p:nvPr/>
          </p:nvSpPr>
          <p:spPr>
            <a:xfrm>
              <a:off x="1633023" y="389865"/>
              <a:ext cx="323663" cy="323664"/>
            </a:xfrm>
            <a:prstGeom prst="rightArrow">
              <a:avLst>
                <a:gd name="adj1" fmla="val 64000"/>
                <a:gd name="adj2" fmla="val 50000"/>
              </a:avLst>
            </a:prstGeom>
            <a:solidFill>
              <a:srgbClr val="C9A8A8"/>
            </a:solidFill>
            <a:ln w="12700" cap="flat">
              <a:noFill/>
              <a:miter lim="400000"/>
            </a:ln>
            <a:effectLst/>
          </p:spPr>
          <p:txBody>
            <a:bodyPr wrap="square" lIns="45718" tIns="45718" rIns="45718" bIns="45718" numCol="1" anchor="ctr">
              <a:noAutofit/>
            </a:bodyPr>
            <a:lstStyle/>
            <a:p>
              <a:endParaRPr/>
            </a:p>
          </p:txBody>
        </p:sp>
        <p:grpSp>
          <p:nvGrpSpPr>
            <p:cNvPr id="281" name="Grupo"/>
            <p:cNvGrpSpPr/>
            <p:nvPr/>
          </p:nvGrpSpPr>
          <p:grpSpPr>
            <a:xfrm>
              <a:off x="2118517" y="0"/>
              <a:ext cx="1471193" cy="4197262"/>
              <a:chOff x="0" y="0"/>
              <a:chExt cx="1471192" cy="4197261"/>
            </a:xfrm>
          </p:grpSpPr>
          <p:sp>
            <p:nvSpPr>
              <p:cNvPr id="279" name="Rectángulo redondeado"/>
              <p:cNvSpPr/>
              <p:nvPr/>
            </p:nvSpPr>
            <p:spPr>
              <a:xfrm>
                <a:off x="0" y="0"/>
                <a:ext cx="1471193" cy="1103395"/>
              </a:xfrm>
              <a:prstGeom prst="roundRect">
                <a:avLst>
                  <a:gd name="adj" fmla="val 7500"/>
                </a:avLst>
              </a:prstGeom>
              <a:solidFill>
                <a:schemeClr val="accent1"/>
              </a:solidFill>
              <a:ln w="25400" cap="flat">
                <a:solidFill>
                  <a:schemeClr val="accent1"/>
                </a:solidFill>
                <a:prstDash val="solid"/>
                <a:round/>
              </a:ln>
              <a:effectLst/>
            </p:spPr>
            <p:txBody>
              <a:bodyPr wrap="square" lIns="45718" tIns="45718" rIns="45718" bIns="45718" numCol="1" anchor="t">
                <a:noAutofit/>
              </a:bodyPr>
              <a:lstStyle/>
              <a:p>
                <a:pPr>
                  <a:defRPr sz="1000">
                    <a:solidFill>
                      <a:srgbClr val="FFFFFF"/>
                    </a:solidFill>
                  </a:defRPr>
                </a:pPr>
                <a:endParaRPr/>
              </a:p>
            </p:txBody>
          </p:sp>
          <p:sp>
            <p:nvSpPr>
              <p:cNvPr id="280" name="2…"/>
              <p:cNvSpPr txBox="1"/>
              <p:nvPr/>
            </p:nvSpPr>
            <p:spPr>
              <a:xfrm>
                <a:off x="24213" y="24213"/>
                <a:ext cx="1422766" cy="41730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defRPr sz="2237">
                    <a:solidFill>
                      <a:srgbClr val="FFFFFF"/>
                    </a:solidFill>
                  </a:defRPr>
                </a:pPr>
                <a:r>
                  <a:t>2</a:t>
                </a:r>
              </a:p>
              <a:p>
                <a:pPr marL="284221" indent="-284221">
                  <a:buSzPct val="100000"/>
                  <a:buChar char="•"/>
                  <a:defRPr sz="1100">
                    <a:solidFill>
                      <a:srgbClr val="FFFFFF"/>
                    </a:solidFill>
                  </a:defRPr>
                </a:pPr>
                <a:r>
                  <a:t>Secuencia didáctica Diseña una secuencia didáctica y considera todos los aspectos que esta debe llevar además de plantear situaciones de interés y del contexto de los niños en la que favorece competencias y aprendizajes geométricos  acordes a su edad.</a:t>
                </a:r>
              </a:p>
              <a:p>
                <a:pPr marL="284221" indent="-284221">
                  <a:buSzPct val="100000"/>
                  <a:buChar char="•"/>
                  <a:defRPr sz="1100">
                    <a:solidFill>
                      <a:srgbClr val="FFFFFF"/>
                    </a:solidFill>
                  </a:defRPr>
                </a:pPr>
                <a:r>
                  <a:t>Experimento Investiga o diseña un experimento en el que se promueva la reflexión y construcción de aprendizajes sobre alguna de las magnitudes en niños de preescolar, justifica la importancia de aplicar estas actividades en esta etapa y como su experimento es apropiado para la edad</a:t>
                </a:r>
                <a:r>
                  <a:rPr sz="1000"/>
                  <a:t>.</a:t>
                </a:r>
              </a:p>
            </p:txBody>
          </p:sp>
        </p:grpSp>
        <p:sp>
          <p:nvSpPr>
            <p:cNvPr id="282" name="Flecha"/>
            <p:cNvSpPr/>
            <p:nvPr/>
          </p:nvSpPr>
          <p:spPr>
            <a:xfrm>
              <a:off x="3751540" y="389865"/>
              <a:ext cx="323663" cy="323664"/>
            </a:xfrm>
            <a:prstGeom prst="rightArrow">
              <a:avLst>
                <a:gd name="adj1" fmla="val 64000"/>
                <a:gd name="adj2" fmla="val 50000"/>
              </a:avLst>
            </a:prstGeom>
            <a:solidFill>
              <a:srgbClr val="C9A8A8"/>
            </a:solidFill>
            <a:ln w="12700" cap="flat">
              <a:noFill/>
              <a:miter lim="400000"/>
            </a:ln>
            <a:effectLst/>
          </p:spPr>
          <p:txBody>
            <a:bodyPr wrap="square" lIns="45718" tIns="45718" rIns="45718" bIns="45718" numCol="1" anchor="ctr">
              <a:noAutofit/>
            </a:bodyPr>
            <a:lstStyle/>
            <a:p>
              <a:endParaRPr/>
            </a:p>
          </p:txBody>
        </p:sp>
        <p:grpSp>
          <p:nvGrpSpPr>
            <p:cNvPr id="285" name="Grupo"/>
            <p:cNvGrpSpPr/>
            <p:nvPr/>
          </p:nvGrpSpPr>
          <p:grpSpPr>
            <a:xfrm>
              <a:off x="4237034" y="0"/>
              <a:ext cx="1471193" cy="4710018"/>
              <a:chOff x="0" y="0"/>
              <a:chExt cx="1471192" cy="4710017"/>
            </a:xfrm>
          </p:grpSpPr>
          <p:sp>
            <p:nvSpPr>
              <p:cNvPr id="283" name="Rectángulo redondeado"/>
              <p:cNvSpPr/>
              <p:nvPr/>
            </p:nvSpPr>
            <p:spPr>
              <a:xfrm>
                <a:off x="0" y="0"/>
                <a:ext cx="1471193" cy="1103395"/>
              </a:xfrm>
              <a:prstGeom prst="roundRect">
                <a:avLst>
                  <a:gd name="adj" fmla="val 7500"/>
                </a:avLst>
              </a:prstGeom>
              <a:solidFill>
                <a:schemeClr val="accent1"/>
              </a:solidFill>
              <a:ln w="25400" cap="flat">
                <a:solidFill>
                  <a:schemeClr val="accent1"/>
                </a:solidFill>
                <a:prstDash val="solid"/>
                <a:round/>
              </a:ln>
              <a:effectLst/>
            </p:spPr>
            <p:txBody>
              <a:bodyPr wrap="square" lIns="45718" tIns="45718" rIns="45718" bIns="45718" numCol="1" anchor="t">
                <a:noAutofit/>
              </a:bodyPr>
              <a:lstStyle/>
              <a:p>
                <a:pPr>
                  <a:defRPr sz="2237">
                    <a:solidFill>
                      <a:srgbClr val="FFFFFF"/>
                    </a:solidFill>
                  </a:defRPr>
                </a:pPr>
                <a:endParaRPr/>
              </a:p>
            </p:txBody>
          </p:sp>
          <p:sp>
            <p:nvSpPr>
              <p:cNvPr id="284" name="3…"/>
              <p:cNvSpPr txBox="1"/>
              <p:nvPr/>
            </p:nvSpPr>
            <p:spPr>
              <a:xfrm>
                <a:off x="24213" y="24213"/>
                <a:ext cx="1422766" cy="4685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defRPr sz="2237">
                    <a:solidFill>
                      <a:srgbClr val="FFFFFF"/>
                    </a:solidFill>
                  </a:defRPr>
                </a:pPr>
                <a:r>
                  <a:t>3</a:t>
                </a:r>
              </a:p>
              <a:p>
                <a:pPr marL="284221" indent="-284221">
                  <a:buSzPct val="100000"/>
                  <a:buChar char="•"/>
                  <a:defRPr sz="2237">
                    <a:solidFill>
                      <a:srgbClr val="FFFFFF"/>
                    </a:solidFill>
                  </a:defRPr>
                </a:pPr>
                <a:r>
                  <a:t>Recopilación fotográfica o elaboración de un video sobre las estrategias que utilizan los niños al involucrarse con los conceptos geométricos.</a:t>
                </a:r>
              </a:p>
            </p:txBody>
          </p:sp>
        </p:grpSp>
      </p:grpSp>
      <p:sp>
        <p:nvSpPr>
          <p:cNvPr id="287"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ORIENTACIONES DIDÁCTICAS"/>
          <p:cNvSpPr txBox="1">
            <a:spLocks noGrp="1"/>
          </p:cNvSpPr>
          <p:nvPr>
            <p:ph type="title"/>
          </p:nvPr>
        </p:nvSpPr>
        <p:spPr>
          <a:xfrm>
            <a:off x="457198" y="342900"/>
            <a:ext cx="6508378" cy="1143000"/>
          </a:xfrm>
          <a:prstGeom prst="rect">
            <a:avLst/>
          </a:prstGeom>
        </p:spPr>
        <p:txBody>
          <a:bodyPr/>
          <a:lstStyle>
            <a:lvl1pPr algn="ctr">
              <a:defRPr sz="3200"/>
            </a:lvl1pPr>
          </a:lstStyle>
          <a:p>
            <a:r>
              <a:t>ORIENTACIONES DIDÁCTICAS</a:t>
            </a:r>
          </a:p>
        </p:txBody>
      </p:sp>
      <p:sp>
        <p:nvSpPr>
          <p:cNvPr id="290" name="Para promover el desarrollo de las competencias que se proponen en este curso, y el de las compe- tencias profesionales correspondientes al plan de estudios en que éste se enmarca, es indispensable que los estudiantes realicen una gran cantidad de trabajo autónomo extra clase y que ese trabajo se refleje en producciones que respondan al nivel de desempeño que se sugiere para cada una de las actividades propuestas en el programa. De otra manera, el tiempo asignado al curso difícilmente será suficiente para cubrir sus contenidos."/>
          <p:cNvSpPr txBox="1">
            <a:spLocks noGrp="1"/>
          </p:cNvSpPr>
          <p:nvPr>
            <p:ph type="body" sz="half" idx="1"/>
          </p:nvPr>
        </p:nvSpPr>
        <p:spPr>
          <a:xfrm>
            <a:off x="457199" y="1656688"/>
            <a:ext cx="6751550" cy="3553339"/>
          </a:xfrm>
          <a:prstGeom prst="rect">
            <a:avLst/>
          </a:prstGeom>
        </p:spPr>
        <p:txBody>
          <a:bodyPr/>
          <a:lstStyle>
            <a:lvl1pPr marL="0" indent="0">
              <a:buSzTx/>
              <a:buNone/>
            </a:lvl1pPr>
          </a:lstStyle>
          <a:p>
            <a:r>
              <a:t>Para promover el desarrollo de las competencias que se proponen en este curso, y el de las compe- tencias profesionales correspondientes al plan de estudios en que éste se enmarca, es indispensable que los estudiantes realicen una gran cantidad de trabajo autónomo extra clase y que ese trabajo se refleje en producciones que respondan al nivel de desempeño que se sugiere para cada una de las actividades propuestas en el programa. De otra manera, el tiempo asignado al curso difícilmente será suficiente para cubrir sus contenidos. </a:t>
            </a:r>
          </a:p>
        </p:txBody>
      </p:sp>
      <p:pic>
        <p:nvPicPr>
          <p:cNvPr id="291"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292" name="logo chiquito" descr="logo chiquito"/>
          <p:cNvPicPr>
            <a:picLocks noChangeAspect="1"/>
          </p:cNvPicPr>
          <p:nvPr/>
        </p:nvPicPr>
        <p:blipFill>
          <a:blip r:embed="rId3">
            <a:extLst/>
          </a:blip>
          <a:stretch>
            <a:fillRect/>
          </a:stretch>
        </p:blipFill>
        <p:spPr>
          <a:xfrm>
            <a:off x="7659930" y="5464023"/>
            <a:ext cx="645872" cy="676013"/>
          </a:xfrm>
          <a:prstGeom prst="rect">
            <a:avLst/>
          </a:prstGeom>
          <a:ln w="12700">
            <a:miter lim="400000"/>
          </a:ln>
        </p:spPr>
      </p:pic>
      <p:sp>
        <p:nvSpPr>
          <p:cNvPr id="293"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e sugiere que este curso se desarrolle en espacios de reflexión que propicien la producción de conocimiento por parte de cada uno de los participantes como resultado de la interacción social y de las aportaciones individuales.…"/>
          <p:cNvSpPr txBox="1">
            <a:spLocks noGrp="1"/>
          </p:cNvSpPr>
          <p:nvPr>
            <p:ph type="body" idx="1"/>
          </p:nvPr>
        </p:nvSpPr>
        <p:spPr>
          <a:xfrm>
            <a:off x="457200" y="501650"/>
            <a:ext cx="6721784" cy="5472577"/>
          </a:xfrm>
          <a:prstGeom prst="rect">
            <a:avLst/>
          </a:prstGeom>
        </p:spPr>
        <p:txBody>
          <a:bodyPr/>
          <a:lstStyle/>
          <a:p>
            <a:pPr marL="0" indent="0" algn="just">
              <a:buSzTx/>
              <a:buNone/>
              <a:defRPr>
                <a:latin typeface="Arial"/>
                <a:ea typeface="Arial"/>
                <a:cs typeface="Arial"/>
                <a:sym typeface="Arial"/>
              </a:defRPr>
            </a:pPr>
            <a:r>
              <a:t>Se sugiere que este curso se desarrolle en espacios de reflexión que propicien la producción de conocimiento por parte de cada uno de los participantes como resultado de la interacción social y de las aportaciones individuales. </a:t>
            </a:r>
          </a:p>
          <a:p>
            <a:pPr marL="0" indent="0" algn="just">
              <a:buSzTx/>
              <a:buNone/>
              <a:defRPr>
                <a:latin typeface="Arial"/>
                <a:ea typeface="Arial"/>
                <a:cs typeface="Arial"/>
                <a:sym typeface="Arial"/>
              </a:defRPr>
            </a:pPr>
            <a:r>
              <a:t>La resolución de problemas en torno al conocimiento de la geometría y la medida, cuya finalidad es que los estudiantes profundicen y amplíen sus conocimientos matemáticos y el análisis de problemas de orden didáctico relativos a la enseñanza y aprendizaje de los contenidos. </a:t>
            </a:r>
          </a:p>
          <a:p>
            <a:pPr marL="0" indent="0" algn="just">
              <a:buSzTx/>
              <a:buNone/>
              <a:defRPr>
                <a:latin typeface="Arial"/>
                <a:ea typeface="Arial"/>
                <a:cs typeface="Arial"/>
                <a:sym typeface="Arial"/>
              </a:defRPr>
            </a:pPr>
            <a:r>
              <a:t>Y la lectura y análisis de textos especializados que contribuyan a fundamentarlos y al aprovechamiento de recursos que ofrecen las TIC para inducir su formalización y darles sentido. </a:t>
            </a:r>
          </a:p>
        </p:txBody>
      </p:sp>
      <p:pic>
        <p:nvPicPr>
          <p:cNvPr id="296"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297" name="logo chiquito" descr="logo chiquito"/>
          <p:cNvPicPr>
            <a:picLocks noChangeAspect="1"/>
          </p:cNvPicPr>
          <p:nvPr/>
        </p:nvPicPr>
        <p:blipFill>
          <a:blip r:embed="rId3">
            <a:extLst/>
          </a:blip>
          <a:stretch>
            <a:fillRect/>
          </a:stretch>
        </p:blipFill>
        <p:spPr>
          <a:xfrm>
            <a:off x="7659930" y="5802028"/>
            <a:ext cx="645872" cy="676013"/>
          </a:xfrm>
          <a:prstGeom prst="rect">
            <a:avLst/>
          </a:prstGeom>
          <a:ln w="12700">
            <a:miter lim="400000"/>
          </a:ln>
        </p:spPr>
      </p:pic>
      <p:sp>
        <p:nvSpPr>
          <p:cNvPr id="298"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ASGOS DEL PERFIL DE EGRESO"/>
          <p:cNvSpPr txBox="1">
            <a:spLocks noGrp="1"/>
          </p:cNvSpPr>
          <p:nvPr>
            <p:ph type="title"/>
          </p:nvPr>
        </p:nvSpPr>
        <p:spPr>
          <a:xfrm>
            <a:off x="457198" y="495822"/>
            <a:ext cx="6508378" cy="1143001"/>
          </a:xfrm>
          <a:prstGeom prst="rect">
            <a:avLst/>
          </a:prstGeom>
        </p:spPr>
        <p:txBody>
          <a:bodyPr/>
          <a:lstStyle>
            <a:lvl1pPr algn="ctr" defTabSz="859536">
              <a:defRPr sz="3300"/>
            </a:lvl1pPr>
          </a:lstStyle>
          <a:p>
            <a:r>
              <a:t>RASGOS DEL PERFIL DE EGRESO</a:t>
            </a:r>
          </a:p>
        </p:txBody>
      </p:sp>
      <p:sp>
        <p:nvSpPr>
          <p:cNvPr id="301" name="Diseña planeaciones didácticas, aplicando sus conocimientos pedagógicos y disciplinares para responder a las necesidades del contexto en el marco de los planes y pro- gramas de educación básica.…"/>
          <p:cNvSpPr txBox="1">
            <a:spLocks noGrp="1"/>
          </p:cNvSpPr>
          <p:nvPr>
            <p:ph type="body" idx="1"/>
          </p:nvPr>
        </p:nvSpPr>
        <p:spPr>
          <a:xfrm>
            <a:off x="457199" y="1929826"/>
            <a:ext cx="7493083" cy="4210209"/>
          </a:xfrm>
          <a:prstGeom prst="rect">
            <a:avLst/>
          </a:prstGeom>
        </p:spPr>
        <p:txBody>
          <a:bodyPr/>
          <a:lstStyle/>
          <a:p>
            <a:r>
              <a:t>Diseña planeaciones didácticas, aplicando sus conocimientos pedagógicos y disciplinares para responder a las necesidades del contexto en el marco de los planes y pro- gramas de educación básica. </a:t>
            </a:r>
          </a:p>
          <a:p>
            <a:r>
              <a:t>Aplica críticamente el plan y programas de estudios de la educación básica para alcanzar los propósitos educativos y contribuir al pleno desenvolvimiento de las capacidades de los alumnos del nivel escolar. </a:t>
            </a:r>
          </a:p>
          <a:p>
            <a:r>
              <a:t>Emplea la evaluación para intervenir en los diferentes ámbitos y momentos de la tarea educativa. </a:t>
            </a:r>
          </a:p>
        </p:txBody>
      </p:sp>
      <p:pic>
        <p:nvPicPr>
          <p:cNvPr id="302"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303" name="logo chiquito" descr="logo chiquito"/>
          <p:cNvPicPr>
            <a:picLocks noChangeAspect="1"/>
          </p:cNvPicPr>
          <p:nvPr/>
        </p:nvPicPr>
        <p:blipFill>
          <a:blip r:embed="rId3">
            <a:extLst/>
          </a:blip>
          <a:stretch>
            <a:fillRect/>
          </a:stretch>
        </p:blipFill>
        <p:spPr>
          <a:xfrm>
            <a:off x="7676515" y="5802028"/>
            <a:ext cx="645872" cy="676013"/>
          </a:xfrm>
          <a:prstGeom prst="rect">
            <a:avLst/>
          </a:prstGeom>
          <a:ln w="12700">
            <a:miter lim="400000"/>
          </a:ln>
        </p:spPr>
      </p:pic>
      <p:sp>
        <p:nvSpPr>
          <p:cNvPr id="304"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RSOS QUE LA ANTECEDEN"/>
          <p:cNvSpPr txBox="1">
            <a:spLocks noGrp="1"/>
          </p:cNvSpPr>
          <p:nvPr>
            <p:ph type="title"/>
          </p:nvPr>
        </p:nvSpPr>
        <p:spPr>
          <a:xfrm>
            <a:off x="457198" y="513687"/>
            <a:ext cx="6508378" cy="1143001"/>
          </a:xfrm>
          <a:prstGeom prst="rect">
            <a:avLst/>
          </a:prstGeom>
        </p:spPr>
        <p:txBody>
          <a:bodyPr/>
          <a:lstStyle>
            <a:lvl1pPr algn="ctr"/>
          </a:lstStyle>
          <a:p>
            <a:r>
              <a:t>CURSOS QUE LA ANTECEDEN</a:t>
            </a:r>
          </a:p>
        </p:txBody>
      </p:sp>
      <p:sp>
        <p:nvSpPr>
          <p:cNvPr id="307" name="Pensamiento cuantitativo…"/>
          <p:cNvSpPr txBox="1">
            <a:spLocks noGrp="1"/>
          </p:cNvSpPr>
          <p:nvPr>
            <p:ph type="body" sz="half" idx="1"/>
          </p:nvPr>
        </p:nvSpPr>
        <p:spPr>
          <a:xfrm>
            <a:off x="457197" y="2044873"/>
            <a:ext cx="7834732" cy="2085204"/>
          </a:xfrm>
          <a:prstGeom prst="rect">
            <a:avLst/>
          </a:prstGeom>
        </p:spPr>
        <p:txBody>
          <a:bodyPr/>
          <a:lstStyle/>
          <a:p>
            <a:pPr>
              <a:defRPr sz="2400"/>
            </a:pPr>
            <a:r>
              <a:t>Pensamiento cuantitativo</a:t>
            </a:r>
          </a:p>
          <a:p>
            <a:pPr>
              <a:defRPr sz="2400"/>
            </a:pPr>
            <a:r>
              <a:t>Observación y análisis de la práctica educativa</a:t>
            </a:r>
          </a:p>
        </p:txBody>
      </p:sp>
      <p:pic>
        <p:nvPicPr>
          <p:cNvPr id="308"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309" name="logo chiquito" descr="logo chiquito"/>
          <p:cNvPicPr>
            <a:picLocks noChangeAspect="1"/>
          </p:cNvPicPr>
          <p:nvPr/>
        </p:nvPicPr>
        <p:blipFill>
          <a:blip r:embed="rId3">
            <a:extLst/>
          </a:blip>
          <a:stretch>
            <a:fillRect/>
          </a:stretch>
        </p:blipFill>
        <p:spPr>
          <a:xfrm>
            <a:off x="7982863" y="5802028"/>
            <a:ext cx="645872" cy="676013"/>
          </a:xfrm>
          <a:prstGeom prst="rect">
            <a:avLst/>
          </a:prstGeom>
          <a:ln w="12700">
            <a:miter lim="400000"/>
          </a:ln>
        </p:spPr>
      </p:pic>
      <p:sp>
        <p:nvSpPr>
          <p:cNvPr id="310"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RSOS SUBSECUENTES"/>
          <p:cNvSpPr txBox="1">
            <a:spLocks noGrp="1"/>
          </p:cNvSpPr>
          <p:nvPr>
            <p:ph type="title"/>
          </p:nvPr>
        </p:nvSpPr>
        <p:spPr>
          <a:xfrm>
            <a:off x="457198" y="563074"/>
            <a:ext cx="6508378" cy="1143001"/>
          </a:xfrm>
          <a:prstGeom prst="rect">
            <a:avLst/>
          </a:prstGeom>
        </p:spPr>
        <p:txBody>
          <a:bodyPr/>
          <a:lstStyle>
            <a:lvl1pPr algn="ctr"/>
          </a:lstStyle>
          <a:p>
            <a:r>
              <a:t>CURSOS SUBSECUENTES</a:t>
            </a:r>
          </a:p>
        </p:txBody>
      </p:sp>
      <p:sp>
        <p:nvSpPr>
          <p:cNvPr id="313" name="Iniciación al trabajo docente…"/>
          <p:cNvSpPr txBox="1">
            <a:spLocks noGrp="1"/>
          </p:cNvSpPr>
          <p:nvPr>
            <p:ph type="body" idx="1"/>
          </p:nvPr>
        </p:nvSpPr>
        <p:spPr>
          <a:xfrm>
            <a:off x="457198" y="1780944"/>
            <a:ext cx="6508378" cy="3916365"/>
          </a:xfrm>
          <a:prstGeom prst="rect">
            <a:avLst/>
          </a:prstGeom>
        </p:spPr>
        <p:txBody>
          <a:bodyPr/>
          <a:lstStyle/>
          <a:p>
            <a:endParaRPr/>
          </a:p>
          <a:p>
            <a:r>
              <a:t>Iniciación al trabajo docente</a:t>
            </a:r>
          </a:p>
          <a:p>
            <a:r>
              <a:t>Procesamiento de información estadística</a:t>
            </a:r>
          </a:p>
          <a:p>
            <a:r>
              <a:t>Ambientes de aprendizaje</a:t>
            </a:r>
          </a:p>
        </p:txBody>
      </p:sp>
      <p:pic>
        <p:nvPicPr>
          <p:cNvPr id="314"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315" name="logo chiquito" descr="logo chiquito"/>
          <p:cNvPicPr>
            <a:picLocks noChangeAspect="1"/>
          </p:cNvPicPr>
          <p:nvPr/>
        </p:nvPicPr>
        <p:blipFill>
          <a:blip r:embed="rId3">
            <a:extLst/>
          </a:blip>
          <a:stretch>
            <a:fillRect/>
          </a:stretch>
        </p:blipFill>
        <p:spPr>
          <a:xfrm>
            <a:off x="7844008" y="5697308"/>
            <a:ext cx="645872" cy="676013"/>
          </a:xfrm>
          <a:prstGeom prst="rect">
            <a:avLst/>
          </a:prstGeom>
          <a:ln w="12700">
            <a:miter lim="400000"/>
          </a:ln>
        </p:spPr>
      </p:pic>
      <p:sp>
        <p:nvSpPr>
          <p:cNvPr id="316"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LACIÓN CON LOS CURSOS DEL SEMESTRE"/>
          <p:cNvSpPr txBox="1">
            <a:spLocks noGrp="1"/>
          </p:cNvSpPr>
          <p:nvPr>
            <p:ph type="title"/>
          </p:nvPr>
        </p:nvSpPr>
        <p:spPr>
          <a:xfrm>
            <a:off x="457198" y="544668"/>
            <a:ext cx="6508378" cy="1143001"/>
          </a:xfrm>
          <a:prstGeom prst="rect">
            <a:avLst/>
          </a:prstGeom>
        </p:spPr>
        <p:txBody>
          <a:bodyPr/>
          <a:lstStyle>
            <a:lvl1pPr defTabSz="859536">
              <a:defRPr sz="3300"/>
            </a:lvl1pPr>
          </a:lstStyle>
          <a:p>
            <a:r>
              <a:t>RELACIÓN CON LOS CURSOS DEL SEMESTRE</a:t>
            </a:r>
          </a:p>
        </p:txBody>
      </p:sp>
      <p:sp>
        <p:nvSpPr>
          <p:cNvPr id="319" name="Planeación educativa…"/>
          <p:cNvSpPr txBox="1">
            <a:spLocks noGrp="1"/>
          </p:cNvSpPr>
          <p:nvPr>
            <p:ph type="body" idx="1"/>
          </p:nvPr>
        </p:nvSpPr>
        <p:spPr>
          <a:xfrm>
            <a:off x="457198" y="1744135"/>
            <a:ext cx="6508378" cy="3916363"/>
          </a:xfrm>
          <a:prstGeom prst="rect">
            <a:avLst/>
          </a:prstGeom>
        </p:spPr>
        <p:txBody>
          <a:bodyPr/>
          <a:lstStyle/>
          <a:p>
            <a:pPr marL="0" indent="0">
              <a:buSzTx/>
              <a:buNone/>
            </a:pPr>
            <a:r>
              <a:t>Planeación educativa</a:t>
            </a:r>
          </a:p>
          <a:p>
            <a:pPr marL="0" indent="0">
              <a:buSzTx/>
              <a:buNone/>
            </a:pPr>
            <a:r>
              <a:t>Bases psicológicas del aprendizaje</a:t>
            </a:r>
          </a:p>
          <a:p>
            <a:pPr marL="0" indent="0">
              <a:buSzTx/>
              <a:buNone/>
            </a:pPr>
            <a:r>
              <a:t>Prácticas sociales del lenguaje</a:t>
            </a:r>
          </a:p>
          <a:p>
            <a:pPr marL="0" indent="0">
              <a:buSzTx/>
              <a:buNone/>
            </a:pPr>
            <a:r>
              <a:t>Observación y análisis de la práctica educativa</a:t>
            </a:r>
          </a:p>
          <a:p>
            <a:pPr marL="0" indent="0">
              <a:buSzTx/>
              <a:buNone/>
            </a:pPr>
            <a:r>
              <a:t>Exploración del medio natural</a:t>
            </a:r>
          </a:p>
          <a:p>
            <a:pPr marL="0" indent="0">
              <a:buSzTx/>
              <a:buNone/>
            </a:pPr>
            <a:r>
              <a:t>Las TIC en la educación</a:t>
            </a:r>
          </a:p>
        </p:txBody>
      </p:sp>
      <p:pic>
        <p:nvPicPr>
          <p:cNvPr id="320"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321" name="logo chiquito" descr="logo chiquito"/>
          <p:cNvPicPr>
            <a:picLocks noChangeAspect="1"/>
          </p:cNvPicPr>
          <p:nvPr/>
        </p:nvPicPr>
        <p:blipFill>
          <a:blip r:embed="rId3">
            <a:extLst/>
          </a:blip>
          <a:stretch>
            <a:fillRect/>
          </a:stretch>
        </p:blipFill>
        <p:spPr>
          <a:xfrm>
            <a:off x="7659930" y="5597176"/>
            <a:ext cx="645872" cy="676013"/>
          </a:xfrm>
          <a:prstGeom prst="rect">
            <a:avLst/>
          </a:prstGeom>
          <a:ln w="12700">
            <a:miter lim="400000"/>
          </a:ln>
        </p:spPr>
      </p:pic>
      <p:sp>
        <p:nvSpPr>
          <p:cNvPr id="322"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BIBLIOGRAFIA"/>
          <p:cNvSpPr txBox="1">
            <a:spLocks noGrp="1"/>
          </p:cNvSpPr>
          <p:nvPr>
            <p:ph type="title"/>
          </p:nvPr>
        </p:nvSpPr>
        <p:spPr>
          <a:xfrm>
            <a:off x="457198" y="501650"/>
            <a:ext cx="6508378" cy="620886"/>
          </a:xfrm>
          <a:prstGeom prst="rect">
            <a:avLst/>
          </a:prstGeom>
        </p:spPr>
        <p:txBody>
          <a:bodyPr/>
          <a:lstStyle>
            <a:lvl1pPr defTabSz="868680">
              <a:defRPr sz="3400"/>
            </a:lvl1pPr>
          </a:lstStyle>
          <a:p>
            <a:r>
              <a:t>BIBLIOGRAFIA</a:t>
            </a:r>
          </a:p>
        </p:txBody>
      </p:sp>
      <p:sp>
        <p:nvSpPr>
          <p:cNvPr id="325" name="Alsina, C., Burgués, C. y Fortuny, J. Ma. (1999). Invitación a la didáctica de la geometría. España: Síntesis.…"/>
          <p:cNvSpPr txBox="1">
            <a:spLocks noGrp="1"/>
          </p:cNvSpPr>
          <p:nvPr>
            <p:ph type="body" idx="1"/>
          </p:nvPr>
        </p:nvSpPr>
        <p:spPr>
          <a:xfrm>
            <a:off x="428440" y="1485900"/>
            <a:ext cx="6508379" cy="3916363"/>
          </a:xfrm>
          <a:prstGeom prst="rect">
            <a:avLst/>
          </a:prstGeom>
        </p:spPr>
        <p:txBody>
          <a:bodyPr/>
          <a:lstStyle/>
          <a:p>
            <a:pPr>
              <a:lnSpc>
                <a:spcPct val="80000"/>
              </a:lnSpc>
              <a:defRPr sz="1400"/>
            </a:pPr>
            <a:r>
              <a:t>Alsina, C., Burgués, C. y Fortuny, J. Ma. (1999). </a:t>
            </a:r>
            <a:r>
              <a:rPr i="1"/>
              <a:t>Invitación a la didáctica de la geometría</a:t>
            </a:r>
            <a:r>
              <a:t>. España: Síntesis. </a:t>
            </a:r>
          </a:p>
          <a:p>
            <a:pPr>
              <a:lnSpc>
                <a:spcPct val="80000"/>
              </a:lnSpc>
              <a:defRPr sz="1400"/>
            </a:pPr>
            <a:r>
              <a:t>Alsina, C., Pérez, R. y Ruiz, C. (1999). </a:t>
            </a:r>
            <a:r>
              <a:rPr i="1"/>
              <a:t>Simetría dinámica</a:t>
            </a:r>
            <a:r>
              <a:t>. España: Síntesis. </a:t>
            </a:r>
          </a:p>
          <a:p>
            <a:pPr>
              <a:lnSpc>
                <a:spcPct val="80000"/>
              </a:lnSpc>
              <a:defRPr sz="1400"/>
            </a:pPr>
            <a:r>
              <a:t>Cedillo, T., Isoda, M., Chalini, A., Cruz, V. y Vega, E. (2012). </a:t>
            </a:r>
          </a:p>
          <a:p>
            <a:pPr>
              <a:lnSpc>
                <a:spcPct val="80000"/>
              </a:lnSpc>
              <a:defRPr sz="1400" i="1"/>
            </a:pPr>
            <a:r>
              <a:t>Matemáticas para la Educación Normal. Guía para el aprendizaje y enseñanza de la geometría y la medición</a:t>
            </a:r>
            <a:r>
              <a:rPr i="0"/>
              <a:t>. México: SEP, Pearson. </a:t>
            </a:r>
          </a:p>
          <a:p>
            <a:pPr>
              <a:lnSpc>
                <a:spcPct val="80000"/>
              </a:lnSpc>
              <a:defRPr sz="1400"/>
            </a:pPr>
            <a:r>
              <a:t>Chamorro, M.C. y Belmonte, J.M. (1999). </a:t>
            </a:r>
            <a:r>
              <a:rPr i="1"/>
              <a:t>El problema de la medida</a:t>
            </a:r>
            <a:r>
              <a:t>. Didáctica de las magnitudes lineales. España: Síntesis. </a:t>
            </a:r>
          </a:p>
          <a:p>
            <a:pPr>
              <a:lnSpc>
                <a:spcPct val="80000"/>
              </a:lnSpc>
              <a:defRPr sz="1400"/>
            </a:pPr>
            <a:r>
              <a:t>Chamorro, M.C. (2003). </a:t>
            </a:r>
            <a:r>
              <a:rPr i="1"/>
              <a:t>Didáctica de la matemática para educación primaria</a:t>
            </a:r>
            <a:r>
              <a:t>. Madrid: Prentice Hall. </a:t>
            </a:r>
          </a:p>
          <a:p>
            <a:pPr>
              <a:lnSpc>
                <a:spcPct val="80000"/>
              </a:lnSpc>
              <a:defRPr sz="1400"/>
            </a:pPr>
            <a:r>
              <a:t>Clark, D. (2002). </a:t>
            </a:r>
            <a:r>
              <a:rPr i="1"/>
              <a:t>Evaluación constructiva en matemáticas. Pasos prácticos para profesores</a:t>
            </a:r>
            <a:r>
              <a:t>. México: Grupo Editorial Iberoamérica. </a:t>
            </a:r>
          </a:p>
        </p:txBody>
      </p:sp>
      <p:pic>
        <p:nvPicPr>
          <p:cNvPr id="326"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327" name="logo chiquito" descr="logo chiquito"/>
          <p:cNvPicPr>
            <a:picLocks noChangeAspect="1"/>
          </p:cNvPicPr>
          <p:nvPr/>
        </p:nvPicPr>
        <p:blipFill>
          <a:blip r:embed="rId3">
            <a:extLst/>
          </a:blip>
          <a:stretch>
            <a:fillRect/>
          </a:stretch>
        </p:blipFill>
        <p:spPr>
          <a:xfrm>
            <a:off x="7659930" y="5648068"/>
            <a:ext cx="645872" cy="676013"/>
          </a:xfrm>
          <a:prstGeom prst="rect">
            <a:avLst/>
          </a:prstGeom>
          <a:ln w="12700">
            <a:miter lim="400000"/>
          </a:ln>
        </p:spPr>
      </p:pic>
      <p:sp>
        <p:nvSpPr>
          <p:cNvPr id="328" name="ENEP-F-ST-19…"/>
          <p:cNvSpPr txBox="1"/>
          <p:nvPr/>
        </p:nvSpPr>
        <p:spPr>
          <a:xfrm>
            <a:off x="615313" y="5264600"/>
            <a:ext cx="8100247" cy="683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2 Marcador de texto"/>
          <p:cNvSpPr txBox="1">
            <a:spLocks noGrp="1"/>
          </p:cNvSpPr>
          <p:nvPr>
            <p:ph type="body" idx="1"/>
          </p:nvPr>
        </p:nvSpPr>
        <p:spPr>
          <a:xfrm>
            <a:off x="539552" y="1484784"/>
            <a:ext cx="6508378" cy="3916363"/>
          </a:xfrm>
          <a:prstGeom prst="rect">
            <a:avLst/>
          </a:prstGeom>
        </p:spPr>
        <p:txBody>
          <a:bodyPr/>
          <a:lstStyle/>
          <a:p>
            <a:pPr>
              <a:defRPr sz="3200">
                <a:solidFill>
                  <a:srgbClr val="C00202"/>
                </a:solidFill>
              </a:defRPr>
            </a:pPr>
            <a:r>
              <a:t>Trayecto Formativo: </a:t>
            </a:r>
            <a:r>
              <a:rPr>
                <a:solidFill>
                  <a:srgbClr val="000000"/>
                </a:solidFill>
              </a:rPr>
              <a:t>Preparación para la enseñanza y aprendizaje</a:t>
            </a:r>
            <a:r>
              <a:rPr sz="2000">
                <a:solidFill>
                  <a:srgbClr val="000000"/>
                </a:solidFill>
              </a:rPr>
              <a:t>.</a:t>
            </a:r>
          </a:p>
          <a:p>
            <a:pPr>
              <a:defRPr sz="3200">
                <a:solidFill>
                  <a:srgbClr val="C00202"/>
                </a:solidFill>
              </a:defRPr>
            </a:pPr>
            <a:r>
              <a:t>Horas por semana: </a:t>
            </a:r>
            <a:r>
              <a:rPr>
                <a:solidFill>
                  <a:srgbClr val="000000"/>
                </a:solidFill>
              </a:rPr>
              <a:t>6</a:t>
            </a:r>
          </a:p>
          <a:p>
            <a:pPr>
              <a:defRPr sz="3200">
                <a:solidFill>
                  <a:srgbClr val="C00202"/>
                </a:solidFill>
              </a:defRPr>
            </a:pPr>
            <a:r>
              <a:t>Créditos: </a:t>
            </a:r>
            <a:r>
              <a:rPr>
                <a:solidFill>
                  <a:srgbClr val="000000"/>
                </a:solidFill>
              </a:rPr>
              <a:t>7.5%</a:t>
            </a:r>
          </a:p>
        </p:txBody>
      </p:sp>
      <p:pic>
        <p:nvPicPr>
          <p:cNvPr id="215"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sp>
        <p:nvSpPr>
          <p:cNvPr id="216"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pic>
        <p:nvPicPr>
          <p:cNvPr id="217" name="logo chiquito" descr="logo chiquito"/>
          <p:cNvPicPr>
            <a:picLocks noChangeAspect="1"/>
          </p:cNvPicPr>
          <p:nvPr/>
        </p:nvPicPr>
        <p:blipFill>
          <a:blip r:embed="rId3">
            <a:extLst/>
          </a:blip>
          <a:stretch>
            <a:fillRect/>
          </a:stretch>
        </p:blipFill>
        <p:spPr>
          <a:xfrm>
            <a:off x="7659930" y="5464023"/>
            <a:ext cx="645872" cy="676013"/>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Isoda, M. et al (2007a). Japanese Lesson Study in Mathematics. Its impact, diversity and potential for educational improvement. Singapure: World scientific publishing.…"/>
          <p:cNvSpPr txBox="1">
            <a:spLocks noGrp="1"/>
          </p:cNvSpPr>
          <p:nvPr>
            <p:ph type="body" idx="1"/>
          </p:nvPr>
        </p:nvSpPr>
        <p:spPr>
          <a:xfrm>
            <a:off x="457198" y="608826"/>
            <a:ext cx="6508378" cy="5517340"/>
          </a:xfrm>
          <a:prstGeom prst="rect">
            <a:avLst/>
          </a:prstGeom>
        </p:spPr>
        <p:txBody>
          <a:bodyPr/>
          <a:lstStyle/>
          <a:p>
            <a:pPr>
              <a:lnSpc>
                <a:spcPct val="80000"/>
              </a:lnSpc>
              <a:defRPr sz="1400"/>
            </a:pPr>
            <a:r>
              <a:t>Isoda, M. et al (2007a). </a:t>
            </a:r>
            <a:r>
              <a:rPr i="1"/>
              <a:t>Japanese Lesson Study in Mathematics</a:t>
            </a:r>
            <a:r>
              <a:t>. Its impact, diversity and potential for educational improvement. Singapure: World scientific publishing. </a:t>
            </a:r>
          </a:p>
          <a:p>
            <a:pPr>
              <a:lnSpc>
                <a:spcPct val="80000"/>
              </a:lnSpc>
              <a:defRPr sz="1400"/>
            </a:pPr>
            <a:r>
              <a:t>Isoda, M. y Olfos, R. (2009). </a:t>
            </a:r>
            <a:r>
              <a:rPr i="1"/>
              <a:t>El enfoque de resolución de problemas en la enseñanza de la matemática a partir del estudio de clase</a:t>
            </a:r>
            <a:r>
              <a:t>. Chile: Ediciones Universitarias de Valparaíso. </a:t>
            </a:r>
          </a:p>
          <a:p>
            <a:pPr>
              <a:lnSpc>
                <a:spcPct val="80000"/>
              </a:lnSpc>
              <a:defRPr sz="1400"/>
            </a:pPr>
            <a:r>
              <a:t>Gutiérrez, A. (1990). Una propuesta de fundamentación para</a:t>
            </a:r>
            <a:br/>
            <a:r>
              <a:t>la enseñanza de la geometría: El modelo de Van Hiele. En Llinares, S.; Sánchez, M.V. (Eds.). </a:t>
            </a:r>
            <a:r>
              <a:rPr i="1"/>
              <a:t>Teoría y práctica en educación matemática </a:t>
            </a:r>
            <a:r>
              <a:t>(colección Ciencias de la Educación n° 4) (pp. 295- 384) Sevilla: Alfar. </a:t>
            </a:r>
          </a:p>
          <a:p>
            <a:pPr>
              <a:lnSpc>
                <a:spcPct val="80000"/>
              </a:lnSpc>
              <a:defRPr sz="1400"/>
            </a:pPr>
            <a:r>
              <a:t>Lovell, K. (1977). </a:t>
            </a:r>
            <a:r>
              <a:rPr i="1"/>
              <a:t>Desarrollo de los conceptos básicos matemáticos y científicos en los niños</a:t>
            </a:r>
            <a:r>
              <a:t>. Madrid: Editorial Morata. </a:t>
            </a:r>
          </a:p>
          <a:p>
            <a:pPr>
              <a:lnSpc>
                <a:spcPct val="80000"/>
              </a:lnSpc>
              <a:defRPr sz="1400"/>
            </a:pPr>
            <a:r>
              <a:t>Lucio, G. et al (1990). </a:t>
            </a:r>
            <a:r>
              <a:rPr i="1"/>
              <a:t>Un poco de geometría</a:t>
            </a:r>
            <a:r>
              <a:t>. México: Facultad de Ciencias. UNAM. </a:t>
            </a:r>
          </a:p>
          <a:p>
            <a:pPr>
              <a:lnSpc>
                <a:spcPct val="80000"/>
              </a:lnSpc>
              <a:defRPr sz="1400"/>
            </a:pPr>
            <a:r>
              <a:t>Sadovsky, P. (2005). La teoría de situaciones didácticas: un marco para pensar y actuar la enseñanza de la matemática. En </a:t>
            </a:r>
            <a:r>
              <a:rPr i="1"/>
              <a:t>Reflexiones teóricas para la educación matemática</a:t>
            </a:r>
            <a:r>
              <a:t>. Buenos Aires: Libros Del Zorzal. </a:t>
            </a:r>
          </a:p>
          <a:p>
            <a:pPr>
              <a:lnSpc>
                <a:spcPct val="80000"/>
              </a:lnSpc>
              <a:defRPr sz="1400"/>
            </a:pPr>
            <a:r>
              <a:t>Secretaría de Educación Pública (SEP). Acuerdo 348.</a:t>
            </a:r>
            <a:br/>
            <a:endParaRPr/>
          </a:p>
        </p:txBody>
      </p:sp>
      <p:pic>
        <p:nvPicPr>
          <p:cNvPr id="331"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332" name="logo chiquito" descr="logo chiquito"/>
          <p:cNvPicPr>
            <a:picLocks noChangeAspect="1"/>
          </p:cNvPicPr>
          <p:nvPr/>
        </p:nvPicPr>
        <p:blipFill>
          <a:blip r:embed="rId3">
            <a:extLst/>
          </a:blip>
          <a:stretch>
            <a:fillRect/>
          </a:stretch>
        </p:blipFill>
        <p:spPr>
          <a:xfrm>
            <a:off x="7659930" y="5464023"/>
            <a:ext cx="645872" cy="676013"/>
          </a:xfrm>
          <a:prstGeom prst="rect">
            <a:avLst/>
          </a:prstGeom>
          <a:ln w="12700">
            <a:miter lim="400000"/>
          </a:ln>
        </p:spPr>
      </p:pic>
      <p:sp>
        <p:nvSpPr>
          <p:cNvPr id="333" name="ENEP-F-ST-19…"/>
          <p:cNvSpPr txBox="1"/>
          <p:nvPr/>
        </p:nvSpPr>
        <p:spPr>
          <a:xfrm>
            <a:off x="631005" y="5356068"/>
            <a:ext cx="8100246" cy="1097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a:p>
          <a:p>
            <a:pPr>
              <a:lnSpc>
                <a:spcPct val="81000"/>
              </a:lnSpc>
              <a:spcBef>
                <a:spcPts val="1800"/>
              </a:spcBef>
              <a:defRPr sz="1100" b="1">
                <a:solidFill>
                  <a:srgbClr val="333333"/>
                </a:solidFill>
                <a:latin typeface="Arial"/>
                <a:ea typeface="Arial"/>
                <a:cs typeface="Arial"/>
                <a:sym typeface="Arial"/>
              </a:defRPr>
            </a:pPr>
            <a:r>
              <a:t>ENEP-F-ST-19</a:t>
            </a:r>
            <a:endParaRPr sz="2000"/>
          </a:p>
          <a:p>
            <a:pPr>
              <a:lnSpc>
                <a:spcPct val="81000"/>
              </a:lnSpc>
              <a:spcBef>
                <a:spcPts val="1800"/>
              </a:spcBef>
              <a:defRPr sz="1100" b="1">
                <a:solidFill>
                  <a:srgbClr val="333333"/>
                </a:solidFill>
                <a:latin typeface="Arial"/>
                <a:ea typeface="Arial"/>
                <a:cs typeface="Arial"/>
                <a:sym typeface="Arial"/>
              </a:defRPr>
            </a:pPr>
            <a:r>
              <a:t>V01/122012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RITERIOS DE EVALUACIÓN"/>
          <p:cNvSpPr txBox="1">
            <a:spLocks noGrp="1"/>
          </p:cNvSpPr>
          <p:nvPr>
            <p:ph type="title"/>
          </p:nvPr>
        </p:nvSpPr>
        <p:spPr>
          <a:xfrm>
            <a:off x="457198" y="9856"/>
            <a:ext cx="6508378" cy="1143001"/>
          </a:xfrm>
          <a:prstGeom prst="rect">
            <a:avLst/>
          </a:prstGeom>
        </p:spPr>
        <p:txBody>
          <a:bodyPr/>
          <a:lstStyle/>
          <a:p>
            <a:r>
              <a:t>CRITERIOS DE EVALUACIÓN</a:t>
            </a:r>
          </a:p>
        </p:txBody>
      </p:sp>
      <p:pic>
        <p:nvPicPr>
          <p:cNvPr id="336"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337" name="logo chiquito" descr="logo chiquito"/>
          <p:cNvPicPr>
            <a:picLocks noChangeAspect="1"/>
          </p:cNvPicPr>
          <p:nvPr/>
        </p:nvPicPr>
        <p:blipFill>
          <a:blip r:embed="rId3">
            <a:extLst/>
          </a:blip>
          <a:stretch>
            <a:fillRect/>
          </a:stretch>
        </p:blipFill>
        <p:spPr>
          <a:xfrm>
            <a:off x="7979771" y="6043967"/>
            <a:ext cx="645872" cy="676013"/>
          </a:xfrm>
          <a:prstGeom prst="rect">
            <a:avLst/>
          </a:prstGeom>
          <a:ln w="12700">
            <a:miter lim="400000"/>
          </a:ln>
        </p:spPr>
      </p:pic>
      <p:sp>
        <p:nvSpPr>
          <p:cNvPr id="338" name="ENEP-F-ST-19…"/>
          <p:cNvSpPr txBox="1"/>
          <p:nvPr/>
        </p:nvSpPr>
        <p:spPr>
          <a:xfrm>
            <a:off x="525396" y="5546609"/>
            <a:ext cx="8100246" cy="1097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a:p>
          <a:p>
            <a:pPr>
              <a:lnSpc>
                <a:spcPct val="81000"/>
              </a:lnSpc>
              <a:spcBef>
                <a:spcPts val="1800"/>
              </a:spcBef>
              <a:defRPr sz="1100" b="1">
                <a:solidFill>
                  <a:srgbClr val="333333"/>
                </a:solidFill>
                <a:latin typeface="Arial"/>
                <a:ea typeface="Arial"/>
                <a:cs typeface="Arial"/>
                <a:sym typeface="Arial"/>
              </a:defRPr>
            </a:pPr>
            <a:r>
              <a:t>ENEP-F-ST-19</a:t>
            </a:r>
            <a:endParaRPr sz="2000"/>
          </a:p>
          <a:p>
            <a:pPr>
              <a:lnSpc>
                <a:spcPct val="81000"/>
              </a:lnSpc>
              <a:spcBef>
                <a:spcPts val="1800"/>
              </a:spcBef>
              <a:defRPr sz="1100" b="1">
                <a:solidFill>
                  <a:srgbClr val="333333"/>
                </a:solidFill>
                <a:latin typeface="Arial"/>
                <a:ea typeface="Arial"/>
                <a:cs typeface="Arial"/>
                <a:sym typeface="Arial"/>
              </a:defRPr>
            </a:pPr>
            <a:r>
              <a:t>V01/122012                  </a:t>
            </a:r>
          </a:p>
        </p:txBody>
      </p:sp>
      <p:graphicFrame>
        <p:nvGraphicFramePr>
          <p:cNvPr id="339" name="2 Tabla"/>
          <p:cNvGraphicFramePr/>
          <p:nvPr/>
        </p:nvGraphicFramePr>
        <p:xfrm>
          <a:off x="277364" y="1401696"/>
          <a:ext cx="7823029" cy="1483361"/>
        </p:xfrm>
        <a:graphic>
          <a:graphicData uri="http://schemas.openxmlformats.org/drawingml/2006/table">
            <a:tbl>
              <a:tblPr>
                <a:tableStyleId>{4C3C2611-4C71-4FC5-86AE-919BDF0F9419}</a:tableStyleId>
              </a:tblPr>
              <a:tblGrid>
                <a:gridCol w="2566443"/>
                <a:gridCol w="2560989"/>
                <a:gridCol w="2695595"/>
              </a:tblGrid>
              <a:tr h="370840">
                <a:tc>
                  <a:txBody>
                    <a:bodyPr/>
                    <a:lstStyle/>
                    <a:p>
                      <a:pPr algn="l">
                        <a:defRPr sz="1800" b="0"/>
                      </a:pPr>
                      <a:r>
                        <a:rPr sz="2200" b="1">
                          <a:solidFill>
                            <a:srgbClr val="FD2F2F"/>
                          </a:solidFill>
                        </a:rPr>
                        <a:t>Criterios de evaluación por unidad </a:t>
                      </a:r>
                    </a:p>
                  </a:txBody>
                  <a:tcPr marL="45720" marR="45720" horzOverflow="overflow"/>
                </a:tc>
                <a:tc>
                  <a:txBody>
                    <a:bodyPr/>
                    <a:lstStyle/>
                    <a:p>
                      <a:pPr algn="ctr">
                        <a:defRPr>
                          <a:solidFill>
                            <a:srgbClr val="FD2F2F"/>
                          </a:solidFill>
                        </a:defRPr>
                      </a:pPr>
                      <a:endParaRPr/>
                    </a:p>
                    <a:p>
                      <a:pPr algn="ctr">
                        <a:defRPr>
                          <a:solidFill>
                            <a:srgbClr val="FD2F2F"/>
                          </a:solidFill>
                        </a:defRPr>
                      </a:pPr>
                      <a:r>
                        <a:t>Formativa</a:t>
                      </a:r>
                    </a:p>
                  </a:txBody>
                  <a:tcPr marL="45720" marR="45720" horzOverflow="overflow"/>
                </a:tc>
                <a:tc>
                  <a:txBody>
                    <a:bodyPr/>
                    <a:lstStyle/>
                    <a:p>
                      <a:pPr algn="ctr">
                        <a:defRPr>
                          <a:solidFill>
                            <a:srgbClr val="FD2F2F"/>
                          </a:solidFill>
                        </a:defRPr>
                      </a:pPr>
                      <a:endParaRPr/>
                    </a:p>
                    <a:p>
                      <a:pPr algn="ctr">
                        <a:defRPr>
                          <a:solidFill>
                            <a:srgbClr val="FD2F2F"/>
                          </a:solidFill>
                        </a:defRPr>
                      </a:pPr>
                      <a:r>
                        <a:t>sumativa</a:t>
                      </a:r>
                    </a:p>
                  </a:txBody>
                  <a:tcPr marL="45720" marR="45720" horzOverflow="overflow"/>
                </a:tc>
              </a:tr>
              <a:tr h="370840">
                <a:tc>
                  <a:txBody>
                    <a:bodyPr/>
                    <a:lstStyle/>
                    <a:p>
                      <a:pPr marL="342900" indent="-342900" algn="l">
                        <a:buSzPct val="100000"/>
                        <a:buFont typeface="Arial"/>
                        <a:buChar char="•"/>
                        <a:defRPr sz="1600"/>
                      </a:pPr>
                      <a:r>
                        <a:t>Observaciones de práctica</a:t>
                      </a:r>
                    </a:p>
                    <a:p>
                      <a:pPr marL="342900" indent="-342900" algn="l">
                        <a:buSzPct val="100000"/>
                        <a:buFont typeface="Arial"/>
                        <a:buChar char="•"/>
                        <a:defRPr sz="1600"/>
                      </a:pPr>
                      <a:r>
                        <a:t>Ensayos</a:t>
                      </a:r>
                    </a:p>
                    <a:p>
                      <a:pPr marL="342900" indent="-342900" algn="l">
                        <a:buSzPct val="100000"/>
                        <a:buFont typeface="Arial"/>
                        <a:buChar char="•"/>
                        <a:defRPr sz="1600"/>
                      </a:pPr>
                      <a:r>
                        <a:t>Videos</a:t>
                      </a:r>
                    </a:p>
                    <a:p>
                      <a:pPr marL="342900" indent="-342900" algn="l">
                        <a:buSzPct val="100000"/>
                        <a:buFont typeface="Arial"/>
                        <a:buChar char="•"/>
                        <a:defRPr sz="1600"/>
                      </a:pPr>
                      <a:r>
                        <a:t>Cuadros comparativos</a:t>
                      </a:r>
                    </a:p>
                    <a:p>
                      <a:pPr marL="342900" indent="-342900" algn="l">
                        <a:buSzPct val="100000"/>
                        <a:buFont typeface="Arial"/>
                        <a:buChar char="•"/>
                        <a:defRPr sz="1600"/>
                      </a:pPr>
                      <a:r>
                        <a:t>Mapas conceptuales</a:t>
                      </a:r>
                    </a:p>
                    <a:p>
                      <a:pPr marL="342900" indent="-342900" algn="l">
                        <a:buSzPct val="100000"/>
                        <a:buFont typeface="Arial"/>
                        <a:buChar char="•"/>
                        <a:defRPr sz="1600"/>
                      </a:pPr>
                      <a:r>
                        <a:t>Mapas mentales</a:t>
                      </a:r>
                    </a:p>
                    <a:p>
                      <a:pPr algn="l">
                        <a:defRPr sz="1600"/>
                      </a:pPr>
                      <a:r>
                        <a:t>´planeaciones</a:t>
                      </a:r>
                    </a:p>
                  </a:txBody>
                  <a:tcPr marL="45720" marR="45720" horzOverflow="overflow"/>
                </a:tc>
                <a:tc>
                  <a:txBody>
                    <a:bodyPr/>
                    <a:lstStyle/>
                    <a:p>
                      <a:endParaRPr/>
                    </a:p>
                    <a:p>
                      <a:pPr algn="ctr"/>
                      <a:endParaRPr/>
                    </a:p>
                    <a:p>
                      <a:pPr algn="ctr"/>
                      <a:endParaRPr/>
                    </a:p>
                    <a:p>
                      <a:pPr algn="ctr"/>
                      <a:r>
                        <a:t>60%</a:t>
                      </a:r>
                    </a:p>
                  </a:txBody>
                  <a:tcPr marL="45720" marR="45720" horzOverflow="overflow"/>
                </a:tc>
                <a:tc>
                  <a:txBody>
                    <a:bodyPr/>
                    <a:lstStyle/>
                    <a:p>
                      <a:endParaRPr/>
                    </a:p>
                  </a:txBody>
                  <a:tcPr marL="45720" marR="45720" horzOverflow="overflow"/>
                </a:tc>
              </a:tr>
              <a:tr h="370840">
                <a:tc>
                  <a:txBody>
                    <a:bodyPr/>
                    <a:lstStyle/>
                    <a:p>
                      <a:pPr>
                        <a:defRPr sz="1800" b="0"/>
                      </a:pPr>
                      <a:r>
                        <a:rPr sz="1600" b="1"/>
                        <a:t>Examen escrito</a:t>
                      </a:r>
                    </a:p>
                  </a:txBody>
                  <a:tcPr marL="45720" marR="45720" horzOverflow="overflow"/>
                </a:tc>
                <a:tc>
                  <a:txBody>
                    <a:bodyPr/>
                    <a:lstStyle/>
                    <a:p>
                      <a:endParaRPr/>
                    </a:p>
                  </a:txBody>
                  <a:tcPr marL="45720" marR="45720" horzOverflow="overflow"/>
                </a:tc>
                <a:tc>
                  <a:txBody>
                    <a:bodyPr/>
                    <a:lstStyle/>
                    <a:p>
                      <a:pPr algn="ctr">
                        <a:defRPr sz="1800" b="0"/>
                      </a:pPr>
                      <a:r>
                        <a:rPr sz="2200" b="1"/>
                        <a:t>20%</a:t>
                      </a:r>
                    </a:p>
                  </a:txBody>
                  <a:tcPr marL="45720" marR="45720" horzOverflow="overflow"/>
                </a:tc>
              </a:tr>
              <a:tr h="370840">
                <a:tc>
                  <a:txBody>
                    <a:bodyPr/>
                    <a:lstStyle/>
                    <a:p>
                      <a:pPr>
                        <a:defRPr sz="1800" b="0"/>
                      </a:pPr>
                      <a:r>
                        <a:rPr sz="1600" b="1"/>
                        <a:t>Portafolio de evidencias</a:t>
                      </a:r>
                    </a:p>
                  </a:txBody>
                  <a:tcPr marL="45720" marR="45720" horzOverflow="overflow"/>
                </a:tc>
                <a:tc>
                  <a:txBody>
                    <a:bodyPr/>
                    <a:lstStyle/>
                    <a:p>
                      <a:endParaRPr/>
                    </a:p>
                  </a:txBody>
                  <a:tcPr marL="45720" marR="45720" horzOverflow="overflow"/>
                </a:tc>
                <a:tc>
                  <a:txBody>
                    <a:bodyPr/>
                    <a:lstStyle/>
                    <a:p>
                      <a:pPr algn="ctr">
                        <a:defRPr sz="1800" b="0"/>
                      </a:pPr>
                      <a:r>
                        <a:rPr sz="2200" b="1"/>
                        <a:t>20%</a:t>
                      </a:r>
                    </a:p>
                  </a:txBody>
                  <a:tcPr marL="45720" marR="45720" horzOverflow="overflow"/>
                </a:tc>
              </a:tr>
            </a:tbl>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sp>
        <p:nvSpPr>
          <p:cNvPr id="342" name="ENEP-F-ST-19…"/>
          <p:cNvSpPr txBox="1"/>
          <p:nvPr/>
        </p:nvSpPr>
        <p:spPr>
          <a:xfrm>
            <a:off x="525396" y="5546609"/>
            <a:ext cx="8100246" cy="1097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a:p>
          <a:p>
            <a:pPr>
              <a:lnSpc>
                <a:spcPct val="81000"/>
              </a:lnSpc>
              <a:spcBef>
                <a:spcPts val="1800"/>
              </a:spcBef>
              <a:defRPr sz="1100" b="1">
                <a:solidFill>
                  <a:srgbClr val="333333"/>
                </a:solidFill>
                <a:latin typeface="Arial"/>
                <a:ea typeface="Arial"/>
                <a:cs typeface="Arial"/>
                <a:sym typeface="Arial"/>
              </a:defRPr>
            </a:pPr>
            <a:r>
              <a:t>ENEP-F-ST-19</a:t>
            </a:r>
            <a:endParaRPr sz="2000"/>
          </a:p>
          <a:p>
            <a:pPr>
              <a:lnSpc>
                <a:spcPct val="81000"/>
              </a:lnSpc>
              <a:spcBef>
                <a:spcPts val="1800"/>
              </a:spcBef>
              <a:defRPr sz="1100" b="1">
                <a:solidFill>
                  <a:srgbClr val="333333"/>
                </a:solidFill>
                <a:latin typeface="Arial"/>
                <a:ea typeface="Arial"/>
                <a:cs typeface="Arial"/>
                <a:sym typeface="Arial"/>
              </a:defRPr>
            </a:pPr>
            <a:r>
              <a:t>V01/122012                  </a:t>
            </a:r>
          </a:p>
        </p:txBody>
      </p:sp>
      <p:pic>
        <p:nvPicPr>
          <p:cNvPr id="343" name="logo chiquito" descr="logo chiquito"/>
          <p:cNvPicPr>
            <a:picLocks noChangeAspect="1"/>
          </p:cNvPicPr>
          <p:nvPr/>
        </p:nvPicPr>
        <p:blipFill>
          <a:blip r:embed="rId3">
            <a:extLst/>
          </a:blip>
          <a:stretch>
            <a:fillRect/>
          </a:stretch>
        </p:blipFill>
        <p:spPr>
          <a:xfrm>
            <a:off x="7979771" y="6043967"/>
            <a:ext cx="645872" cy="676013"/>
          </a:xfrm>
          <a:prstGeom prst="rect">
            <a:avLst/>
          </a:prstGeom>
          <a:ln w="12700">
            <a:miter lim="400000"/>
          </a:ln>
        </p:spPr>
      </p:pic>
      <p:graphicFrame>
        <p:nvGraphicFramePr>
          <p:cNvPr id="344" name="7 Tabla"/>
          <p:cNvGraphicFramePr/>
          <p:nvPr/>
        </p:nvGraphicFramePr>
        <p:xfrm>
          <a:off x="395536" y="1844823"/>
          <a:ext cx="7454377" cy="3701785"/>
        </p:xfrm>
        <a:graphic>
          <a:graphicData uri="http://schemas.openxmlformats.org/drawingml/2006/table">
            <a:tbl>
              <a:tblPr>
                <a:tableStyleId>{4C3C2611-4C71-4FC5-86AE-919BDF0F9419}</a:tableStyleId>
              </a:tblPr>
              <a:tblGrid>
                <a:gridCol w="2484792"/>
                <a:gridCol w="2484792"/>
                <a:gridCol w="2484792"/>
              </a:tblGrid>
              <a:tr h="879173">
                <a:tc>
                  <a:txBody>
                    <a:bodyPr/>
                    <a:lstStyle/>
                    <a:p>
                      <a:pPr algn="l">
                        <a:defRPr sz="1800" b="0"/>
                      </a:pPr>
                      <a:r>
                        <a:rPr sz="2000" b="1">
                          <a:solidFill>
                            <a:srgbClr val="FD2F2F"/>
                          </a:solidFill>
                        </a:rPr>
                        <a:t>Criterios de evaluación semestral por curso </a:t>
                      </a:r>
                    </a:p>
                  </a:txBody>
                  <a:tcPr marL="45720" marR="45720" horzOverflow="overflow"/>
                </a:tc>
                <a:tc>
                  <a:txBody>
                    <a:bodyPr/>
                    <a:lstStyle/>
                    <a:p>
                      <a:pPr algn="l">
                        <a:defRPr sz="1800" b="0"/>
                      </a:pPr>
                      <a:r>
                        <a:rPr sz="2200" b="1">
                          <a:solidFill>
                            <a:srgbClr val="FD2F2F"/>
                          </a:solidFill>
                        </a:rPr>
                        <a:t>Porcentajes de </a:t>
                      </a:r>
                    </a:p>
                  </a:txBody>
                  <a:tcPr marL="45720" marR="45720" horzOverflow="overflow"/>
                </a:tc>
                <a:tc>
                  <a:txBody>
                    <a:bodyPr/>
                    <a:lstStyle/>
                    <a:p>
                      <a:pPr algn="ctr">
                        <a:defRPr sz="1800" b="0"/>
                      </a:pPr>
                      <a:r>
                        <a:rPr sz="2200" b="1">
                          <a:solidFill>
                            <a:srgbClr val="FD2F2F"/>
                          </a:solidFill>
                        </a:rPr>
                        <a:t>evaluación </a:t>
                      </a:r>
                    </a:p>
                  </a:txBody>
                  <a:tcPr marL="45720" marR="45720" horzOverflow="overflow"/>
                </a:tc>
              </a:tr>
              <a:tr h="1156808">
                <a:tc>
                  <a:txBody>
                    <a:bodyPr/>
                    <a:lstStyle/>
                    <a:p>
                      <a:pPr algn="l">
                        <a:defRPr sz="1800" b="0"/>
                      </a:pPr>
                      <a:r>
                        <a:rPr sz="2200" b="1"/>
                        <a:t>Portafolio de evidencias </a:t>
                      </a:r>
                    </a:p>
                  </a:txBody>
                  <a:tcPr marL="45720" marR="45720" horzOverflow="overflow"/>
                </a:tc>
                <a:tc>
                  <a:txBody>
                    <a:bodyPr/>
                    <a:lstStyle/>
                    <a:p>
                      <a:pPr algn="ctr">
                        <a:defRPr sz="1800" b="0"/>
                      </a:pPr>
                      <a:r>
                        <a:rPr sz="2200" b="1"/>
                        <a:t>50%</a:t>
                      </a:r>
                    </a:p>
                  </a:txBody>
                  <a:tcPr marL="45720" marR="45720" horzOverflow="overflow"/>
                </a:tc>
                <a:tc>
                  <a:txBody>
                    <a:bodyPr/>
                    <a:lstStyle/>
                    <a:p>
                      <a:endParaRPr/>
                    </a:p>
                  </a:txBody>
                  <a:tcPr marL="45720" marR="45720" horzOverflow="overflow"/>
                </a:tc>
              </a:tr>
              <a:tr h="1665803">
                <a:tc>
                  <a:txBody>
                    <a:bodyPr/>
                    <a:lstStyle/>
                    <a:p>
                      <a:pPr algn="l"/>
                      <a:r>
                        <a:t>Argumentación </a:t>
                      </a:r>
                    </a:p>
                    <a:p>
                      <a:pPr algn="l"/>
                      <a:r>
                        <a:t>Vestuario</a:t>
                      </a:r>
                    </a:p>
                    <a:p>
                      <a:pPr algn="l"/>
                      <a:r>
                        <a:t>contenidos</a:t>
                      </a:r>
                    </a:p>
                  </a:txBody>
                  <a:tcPr marL="45720" marR="45720" horzOverflow="overflow"/>
                </a:tc>
                <a:tc>
                  <a:txBody>
                    <a:bodyPr/>
                    <a:lstStyle/>
                    <a:p>
                      <a:endParaRPr/>
                    </a:p>
                  </a:txBody>
                  <a:tcPr marL="45720" marR="45720" horzOverflow="overflow"/>
                </a:tc>
                <a:tc>
                  <a:txBody>
                    <a:bodyPr/>
                    <a:lstStyle/>
                    <a:p>
                      <a:pPr algn="ctr">
                        <a:defRPr sz="1800" b="0"/>
                      </a:pPr>
                      <a:r>
                        <a:rPr sz="2200" b="1"/>
                        <a:t>50%</a:t>
                      </a:r>
                    </a:p>
                  </a:txBody>
                  <a:tcPr marL="45720" marR="45720" horzOverflow="overflow"/>
                </a:tc>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FECHAS DE OBSERVACION Y EVALUACION"/>
          <p:cNvSpPr txBox="1">
            <a:spLocks noGrp="1"/>
          </p:cNvSpPr>
          <p:nvPr>
            <p:ph type="title"/>
          </p:nvPr>
        </p:nvSpPr>
        <p:spPr>
          <a:xfrm>
            <a:off x="457198" y="532631"/>
            <a:ext cx="6508378" cy="1143001"/>
          </a:xfrm>
          <a:prstGeom prst="rect">
            <a:avLst/>
          </a:prstGeom>
        </p:spPr>
        <p:txBody>
          <a:bodyPr/>
          <a:lstStyle/>
          <a:p>
            <a:pPr algn="ctr" defTabSz="859536">
              <a:defRPr sz="3300"/>
            </a:pPr>
            <a:r>
              <a:t>FECHAS DE OBSERVACIÓN Y EVALUACIÓN</a:t>
            </a:r>
          </a:p>
        </p:txBody>
      </p:sp>
      <p:pic>
        <p:nvPicPr>
          <p:cNvPr id="347"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sp>
        <p:nvSpPr>
          <p:cNvPr id="348" name="JORNADA DE OBSERVACIÓN:…"/>
          <p:cNvSpPr txBox="1">
            <a:spLocks noGrp="1"/>
          </p:cNvSpPr>
          <p:nvPr>
            <p:ph type="body" idx="1"/>
          </p:nvPr>
        </p:nvSpPr>
        <p:spPr>
          <a:xfrm>
            <a:off x="761998" y="2106694"/>
            <a:ext cx="6950806" cy="4390026"/>
          </a:xfrm>
          <a:prstGeom prst="rect">
            <a:avLst/>
          </a:prstGeom>
        </p:spPr>
        <p:txBody>
          <a:bodyPr/>
          <a:lstStyle/>
          <a:p>
            <a:pPr marL="0" indent="0">
              <a:buSzTx/>
              <a:buNone/>
            </a:pPr>
            <a:r>
              <a:t>JORNADA DE OBSERVACIÓN:</a:t>
            </a:r>
          </a:p>
          <a:p>
            <a:r>
              <a:t>1er Jornada  6, 7 y 8 de Marzo </a:t>
            </a:r>
          </a:p>
          <a:p>
            <a:endParaRPr/>
          </a:p>
          <a:p>
            <a:r>
              <a:t>2a Jornada  2,3 y 4 de Mayo </a:t>
            </a:r>
          </a:p>
          <a:p>
            <a:endParaRPr/>
          </a:p>
          <a:p>
            <a:r>
              <a:t>3era Jornada 18, 19 y 20  de Junio 	</a:t>
            </a:r>
          </a:p>
        </p:txBody>
      </p:sp>
      <p:pic>
        <p:nvPicPr>
          <p:cNvPr id="349" name="logo chiquito" descr="logo chiquito"/>
          <p:cNvPicPr>
            <a:picLocks noChangeAspect="1"/>
          </p:cNvPicPr>
          <p:nvPr/>
        </p:nvPicPr>
        <p:blipFill>
          <a:blip r:embed="rId3">
            <a:extLst/>
          </a:blip>
          <a:stretch>
            <a:fillRect/>
          </a:stretch>
        </p:blipFill>
        <p:spPr>
          <a:xfrm>
            <a:off x="7979771" y="5802028"/>
            <a:ext cx="645872" cy="676013"/>
          </a:xfrm>
          <a:prstGeom prst="rect">
            <a:avLst/>
          </a:prstGeom>
          <a:ln w="12700">
            <a:miter lim="400000"/>
          </a:ln>
        </p:spPr>
      </p:pic>
      <p:sp>
        <p:nvSpPr>
          <p:cNvPr id="350" name="ENEP-F-ST-19…"/>
          <p:cNvSpPr txBox="1"/>
          <p:nvPr/>
        </p:nvSpPr>
        <p:spPr>
          <a:xfrm>
            <a:off x="631005" y="5356068"/>
            <a:ext cx="8100246" cy="1097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a:p>
          <a:p>
            <a:pPr>
              <a:lnSpc>
                <a:spcPct val="81000"/>
              </a:lnSpc>
              <a:spcBef>
                <a:spcPts val="1800"/>
              </a:spcBef>
              <a:defRPr sz="1100" b="1">
                <a:solidFill>
                  <a:srgbClr val="333333"/>
                </a:solidFill>
                <a:latin typeface="Arial"/>
                <a:ea typeface="Arial"/>
                <a:cs typeface="Arial"/>
                <a:sym typeface="Arial"/>
              </a:defRPr>
            </a:pPr>
            <a:r>
              <a:t>ENEP-F-ST-19</a:t>
            </a:r>
            <a:endParaRPr sz="2000"/>
          </a:p>
          <a:p>
            <a:pPr>
              <a:lnSpc>
                <a:spcPct val="81000"/>
              </a:lnSpc>
              <a:spcBef>
                <a:spcPts val="1800"/>
              </a:spcBef>
              <a:defRPr sz="1100" b="1">
                <a:solidFill>
                  <a:srgbClr val="333333"/>
                </a:solidFill>
                <a:latin typeface="Arial"/>
                <a:ea typeface="Arial"/>
                <a:cs typeface="Arial"/>
                <a:sym typeface="Arial"/>
              </a:defRPr>
            </a:pPr>
            <a:r>
              <a:t>V01/122012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EXÁMENES INSTITUCIONALES"/>
          <p:cNvSpPr txBox="1">
            <a:spLocks noGrp="1"/>
          </p:cNvSpPr>
          <p:nvPr>
            <p:ph type="title"/>
          </p:nvPr>
        </p:nvSpPr>
        <p:spPr>
          <a:xfrm>
            <a:off x="467984" y="256449"/>
            <a:ext cx="6508378" cy="1143001"/>
          </a:xfrm>
          <a:prstGeom prst="rect">
            <a:avLst/>
          </a:prstGeom>
        </p:spPr>
        <p:txBody>
          <a:bodyPr/>
          <a:lstStyle/>
          <a:p>
            <a:r>
              <a:t>EXÁMENES INSTITUCIONALES</a:t>
            </a:r>
          </a:p>
        </p:txBody>
      </p:sp>
      <p:sp>
        <p:nvSpPr>
          <p:cNvPr id="353" name="1er bimestre del 13 AL 17  DE MARZO…"/>
          <p:cNvSpPr txBox="1">
            <a:spLocks noGrp="1"/>
          </p:cNvSpPr>
          <p:nvPr>
            <p:ph type="body" idx="1"/>
          </p:nvPr>
        </p:nvSpPr>
        <p:spPr>
          <a:xfrm>
            <a:off x="478771" y="1470817"/>
            <a:ext cx="7339566" cy="3916366"/>
          </a:xfrm>
          <a:prstGeom prst="rect">
            <a:avLst/>
          </a:prstGeom>
        </p:spPr>
        <p:txBody>
          <a:bodyPr/>
          <a:lstStyle/>
          <a:p>
            <a:r>
              <a:t>1er bimestre del</a:t>
            </a:r>
          </a:p>
          <a:p>
            <a:endParaRPr/>
          </a:p>
          <a:p>
            <a:r>
              <a:t>2° bimestre del</a:t>
            </a:r>
          </a:p>
          <a:p>
            <a:endParaRPr/>
          </a:p>
          <a:p>
            <a:r>
              <a:t>3er bimestre del</a:t>
            </a:r>
          </a:p>
          <a:p>
            <a:endParaRPr/>
          </a:p>
          <a:p>
            <a:r>
              <a:t>Entrega de  evaluación global a partir del</a:t>
            </a:r>
          </a:p>
        </p:txBody>
      </p:sp>
      <p:pic>
        <p:nvPicPr>
          <p:cNvPr id="354" name="logo chiquito" descr="logo chiquito"/>
          <p:cNvPicPr>
            <a:picLocks noChangeAspect="1"/>
          </p:cNvPicPr>
          <p:nvPr/>
        </p:nvPicPr>
        <p:blipFill>
          <a:blip r:embed="rId2">
            <a:extLst/>
          </a:blip>
          <a:stretch>
            <a:fillRect/>
          </a:stretch>
        </p:blipFill>
        <p:spPr>
          <a:xfrm>
            <a:off x="7979771" y="5802028"/>
            <a:ext cx="645872" cy="676013"/>
          </a:xfrm>
          <a:prstGeom prst="rect">
            <a:avLst/>
          </a:prstGeom>
          <a:ln w="12700">
            <a:miter lim="400000"/>
          </a:ln>
        </p:spPr>
      </p:pic>
      <p:sp>
        <p:nvSpPr>
          <p:cNvPr id="355" name="ENEP-F-ST-19…"/>
          <p:cNvSpPr txBox="1"/>
          <p:nvPr/>
        </p:nvSpPr>
        <p:spPr>
          <a:xfrm>
            <a:off x="631005" y="5356068"/>
            <a:ext cx="8100246" cy="1097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a:p>
          <a:p>
            <a:pPr>
              <a:lnSpc>
                <a:spcPct val="81000"/>
              </a:lnSpc>
              <a:spcBef>
                <a:spcPts val="1800"/>
              </a:spcBef>
              <a:defRPr sz="1100" b="1">
                <a:solidFill>
                  <a:srgbClr val="333333"/>
                </a:solidFill>
                <a:latin typeface="Arial"/>
                <a:ea typeface="Arial"/>
                <a:cs typeface="Arial"/>
                <a:sym typeface="Arial"/>
              </a:defRPr>
            </a:pPr>
            <a:r>
              <a:t>ENEP-F-ST-19</a:t>
            </a:r>
            <a:endParaRPr sz="2000"/>
          </a:p>
          <a:p>
            <a:pPr>
              <a:lnSpc>
                <a:spcPct val="81000"/>
              </a:lnSpc>
              <a:spcBef>
                <a:spcPts val="1800"/>
              </a:spcBef>
              <a:defRPr sz="1100" b="1">
                <a:solidFill>
                  <a:srgbClr val="333333"/>
                </a:solidFill>
                <a:latin typeface="Arial"/>
                <a:ea typeface="Arial"/>
                <a:cs typeface="Arial"/>
                <a:sym typeface="Arial"/>
              </a:defRPr>
            </a:pPr>
            <a:r>
              <a:t>V01/122012                  </a:t>
            </a:r>
          </a:p>
        </p:txBody>
      </p:sp>
      <p:pic>
        <p:nvPicPr>
          <p:cNvPr id="356" name="image1.tif" descr="image1.tif"/>
          <p:cNvPicPr>
            <a:picLocks noChangeAspect="1"/>
          </p:cNvPicPr>
          <p:nvPr/>
        </p:nvPicPr>
        <p:blipFill>
          <a:blip r:embed="rId3">
            <a:extLst/>
          </a:blip>
          <a:stretch>
            <a:fillRect/>
          </a:stretch>
        </p:blipFill>
        <p:spPr>
          <a:xfrm>
            <a:off x="7440824" y="501650"/>
            <a:ext cx="1184820" cy="1155039"/>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Evaluacion Global"/>
          <p:cNvSpPr txBox="1">
            <a:spLocks noGrp="1"/>
          </p:cNvSpPr>
          <p:nvPr>
            <p:ph type="title"/>
          </p:nvPr>
        </p:nvSpPr>
        <p:spPr>
          <a:xfrm>
            <a:off x="467544" y="404664"/>
            <a:ext cx="6508378" cy="1143001"/>
          </a:xfrm>
          <a:prstGeom prst="rect">
            <a:avLst/>
          </a:prstGeom>
        </p:spPr>
        <p:txBody>
          <a:bodyPr/>
          <a:lstStyle/>
          <a:p>
            <a:r>
              <a:t>Evaluación Global</a:t>
            </a:r>
          </a:p>
        </p:txBody>
      </p:sp>
      <p:sp>
        <p:nvSpPr>
          <p:cNvPr id="359" name="Realizaran dos secuencia didacticas en el transcurso del semestre para ponerse en practica con 3 ninos del jardin, una  en la segunda jornada de observacion y otra en la tercera jornada.…"/>
          <p:cNvSpPr txBox="1">
            <a:spLocks noGrp="1"/>
          </p:cNvSpPr>
          <p:nvPr>
            <p:ph type="body" idx="1"/>
          </p:nvPr>
        </p:nvSpPr>
        <p:spPr>
          <a:xfrm>
            <a:off x="467544" y="1937062"/>
            <a:ext cx="6508378" cy="3916364"/>
          </a:xfrm>
          <a:prstGeom prst="rect">
            <a:avLst/>
          </a:prstGeom>
        </p:spPr>
        <p:txBody>
          <a:bodyPr/>
          <a:lstStyle/>
          <a:p>
            <a:r>
              <a:t>Realizaran dos secuencia didácticas en el transcurso del semestre para ponerse en práctica con 3 niños del jardín, una  en la segunda  jornada de observación y otra en la tercera jornada.</a:t>
            </a:r>
          </a:p>
          <a:p>
            <a:r>
              <a:t>En un escrito analizaran y reflexionaran el proceso realizado con los niños, su intervención y los resultados de la actividad, contrastando la práctica con la teoría  y los aprendizajes alcanzados en el curso de Forma, Espacio y Medida</a:t>
            </a:r>
          </a:p>
        </p:txBody>
      </p:sp>
      <p:pic>
        <p:nvPicPr>
          <p:cNvPr id="360"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361" name="logo chiquito" descr="logo chiquito"/>
          <p:cNvPicPr>
            <a:picLocks noChangeAspect="1"/>
          </p:cNvPicPr>
          <p:nvPr/>
        </p:nvPicPr>
        <p:blipFill>
          <a:blip r:embed="rId3">
            <a:extLst/>
          </a:blip>
          <a:stretch>
            <a:fillRect/>
          </a:stretch>
        </p:blipFill>
        <p:spPr>
          <a:xfrm>
            <a:off x="7982863" y="5853426"/>
            <a:ext cx="645872" cy="676013"/>
          </a:xfrm>
          <a:prstGeom prst="rect">
            <a:avLst/>
          </a:prstGeom>
          <a:ln w="12700">
            <a:miter lim="400000"/>
          </a:ln>
        </p:spPr>
      </p:pic>
      <p:sp>
        <p:nvSpPr>
          <p:cNvPr id="362" name="ENEP-F-ST-19…"/>
          <p:cNvSpPr txBox="1"/>
          <p:nvPr/>
        </p:nvSpPr>
        <p:spPr>
          <a:xfrm>
            <a:off x="631005" y="5356068"/>
            <a:ext cx="8100246" cy="1097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a:p>
          <a:p>
            <a:pPr>
              <a:lnSpc>
                <a:spcPct val="81000"/>
              </a:lnSpc>
              <a:spcBef>
                <a:spcPts val="1800"/>
              </a:spcBef>
              <a:defRPr sz="1100" b="1">
                <a:solidFill>
                  <a:srgbClr val="333333"/>
                </a:solidFill>
                <a:latin typeface="Arial"/>
                <a:ea typeface="Arial"/>
                <a:cs typeface="Arial"/>
                <a:sym typeface="Arial"/>
              </a:defRPr>
            </a:pPr>
            <a:r>
              <a:t>ENEP-F-ST-19</a:t>
            </a:r>
            <a:endParaRPr sz="2000"/>
          </a:p>
          <a:p>
            <a:pPr>
              <a:lnSpc>
                <a:spcPct val="81000"/>
              </a:lnSpc>
              <a:spcBef>
                <a:spcPts val="1800"/>
              </a:spcBef>
              <a:defRPr sz="1100" b="1">
                <a:solidFill>
                  <a:srgbClr val="333333"/>
                </a:solidFill>
                <a:latin typeface="Arial"/>
                <a:ea typeface="Arial"/>
                <a:cs typeface="Arial"/>
                <a:sym typeface="Arial"/>
              </a:defRPr>
            </a:pPr>
            <a:r>
              <a:t>V01/122012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GLAMENTO Y ACUERDOS INTERNOS"/>
          <p:cNvSpPr txBox="1">
            <a:spLocks noGrp="1"/>
          </p:cNvSpPr>
          <p:nvPr>
            <p:ph type="title"/>
          </p:nvPr>
        </p:nvSpPr>
        <p:spPr>
          <a:xfrm>
            <a:off x="457198" y="342900"/>
            <a:ext cx="6508378" cy="1143000"/>
          </a:xfrm>
          <a:prstGeom prst="rect">
            <a:avLst/>
          </a:prstGeom>
        </p:spPr>
        <p:txBody>
          <a:bodyPr/>
          <a:lstStyle>
            <a:lvl1pPr algn="ctr" defTabSz="859536">
              <a:defRPr sz="3300"/>
            </a:lvl1pPr>
          </a:lstStyle>
          <a:p>
            <a:r>
              <a:t>REGLAMENTO Y ACUERDOS INTERNOS</a:t>
            </a:r>
          </a:p>
        </p:txBody>
      </p:sp>
      <p:pic>
        <p:nvPicPr>
          <p:cNvPr id="365"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366" name="logo chiquito" descr="logo chiquito"/>
          <p:cNvPicPr>
            <a:picLocks noChangeAspect="1"/>
          </p:cNvPicPr>
          <p:nvPr/>
        </p:nvPicPr>
        <p:blipFill>
          <a:blip r:embed="rId3">
            <a:extLst/>
          </a:blip>
          <a:stretch>
            <a:fillRect/>
          </a:stretch>
        </p:blipFill>
        <p:spPr>
          <a:xfrm>
            <a:off x="7982863" y="5853426"/>
            <a:ext cx="645872" cy="676013"/>
          </a:xfrm>
          <a:prstGeom prst="rect">
            <a:avLst/>
          </a:prstGeom>
          <a:ln w="12700">
            <a:miter lim="400000"/>
          </a:ln>
        </p:spPr>
      </p:pic>
      <p:sp>
        <p:nvSpPr>
          <p:cNvPr id="367" name="ENEP-F-ST-19…"/>
          <p:cNvSpPr txBox="1"/>
          <p:nvPr/>
        </p:nvSpPr>
        <p:spPr>
          <a:xfrm>
            <a:off x="631005" y="5356068"/>
            <a:ext cx="8100246" cy="1097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a:p>
          <a:p>
            <a:pPr>
              <a:lnSpc>
                <a:spcPct val="81000"/>
              </a:lnSpc>
              <a:spcBef>
                <a:spcPts val="1800"/>
              </a:spcBef>
              <a:defRPr sz="1100" b="1">
                <a:solidFill>
                  <a:srgbClr val="333333"/>
                </a:solidFill>
                <a:latin typeface="Arial"/>
                <a:ea typeface="Arial"/>
                <a:cs typeface="Arial"/>
                <a:sym typeface="Arial"/>
              </a:defRPr>
            </a:pPr>
            <a:r>
              <a:t>ENEP-F-ST-19</a:t>
            </a:r>
            <a:endParaRPr sz="2000"/>
          </a:p>
          <a:p>
            <a:pPr>
              <a:lnSpc>
                <a:spcPct val="81000"/>
              </a:lnSpc>
              <a:spcBef>
                <a:spcPts val="1800"/>
              </a:spcBef>
              <a:defRPr sz="1100" b="1">
                <a:solidFill>
                  <a:srgbClr val="333333"/>
                </a:solidFill>
                <a:latin typeface="Arial"/>
                <a:ea typeface="Arial"/>
                <a:cs typeface="Arial"/>
                <a:sym typeface="Arial"/>
              </a:defRPr>
            </a:pPr>
            <a:r>
              <a:t>V01/122012                  </a:t>
            </a:r>
          </a:p>
        </p:txBody>
      </p:sp>
      <p:sp>
        <p:nvSpPr>
          <p:cNvPr id="368" name="4 Marcador de contenido"/>
          <p:cNvSpPr txBox="1">
            <a:spLocks noGrp="1"/>
          </p:cNvSpPr>
          <p:nvPr>
            <p:ph type="body" idx="1"/>
          </p:nvPr>
        </p:nvSpPr>
        <p:spPr>
          <a:xfrm>
            <a:off x="323528" y="1454455"/>
            <a:ext cx="6983625" cy="4469476"/>
          </a:xfrm>
          <a:prstGeom prst="rect">
            <a:avLst/>
          </a:prstGeom>
        </p:spPr>
        <p:txBody>
          <a:bodyPr/>
          <a:lstStyle/>
          <a:p>
            <a:pPr marL="345757" indent="-345757" algn="just" defTabSz="905255">
              <a:lnSpc>
                <a:spcPct val="80000"/>
              </a:lnSpc>
              <a:spcBef>
                <a:spcPts val="1900"/>
              </a:spcBef>
              <a:buClr>
                <a:srgbClr val="EC714F"/>
              </a:buClr>
              <a:buSzPct val="110000"/>
              <a:buChar char="●"/>
              <a:defRPr sz="1485">
                <a:solidFill>
                  <a:srgbClr val="545454"/>
                </a:solidFill>
                <a:latin typeface="News Gothic MT"/>
                <a:ea typeface="News Gothic MT"/>
                <a:cs typeface="News Gothic MT"/>
                <a:sym typeface="News Gothic MT"/>
              </a:defRPr>
            </a:pPr>
            <a:r>
              <a:t>Traer los materiales necesarios a la clase de lo contrario se aplicará falta (antologías, programas, reportes de lectura, etc.)</a:t>
            </a:r>
            <a:endParaRPr>
              <a:solidFill>
                <a:srgbClr val="000000"/>
              </a:solidFill>
            </a:endParaRPr>
          </a:p>
          <a:p>
            <a:pPr marL="345757" indent="-345757" algn="just" defTabSz="905255">
              <a:lnSpc>
                <a:spcPct val="80000"/>
              </a:lnSpc>
              <a:spcBef>
                <a:spcPts val="1900"/>
              </a:spcBef>
              <a:buClr>
                <a:srgbClr val="EC714F"/>
              </a:buClr>
              <a:buSzPct val="110000"/>
              <a:buChar char="●"/>
              <a:defRPr sz="1485">
                <a:solidFill>
                  <a:srgbClr val="545454"/>
                </a:solidFill>
                <a:latin typeface="News Gothic MT"/>
                <a:ea typeface="News Gothic MT"/>
                <a:cs typeface="News Gothic MT"/>
                <a:sym typeface="News Gothic MT"/>
              </a:defRPr>
            </a:pPr>
            <a:r>
              <a:t>Trabajos duplicados se calificarán con cero.</a:t>
            </a:r>
            <a:endParaRPr>
              <a:solidFill>
                <a:srgbClr val="000000"/>
              </a:solidFill>
            </a:endParaRPr>
          </a:p>
          <a:p>
            <a:pPr marL="345757" indent="-345757" algn="just" defTabSz="905255">
              <a:lnSpc>
                <a:spcPct val="80000"/>
              </a:lnSpc>
              <a:spcBef>
                <a:spcPts val="1900"/>
              </a:spcBef>
              <a:buClr>
                <a:srgbClr val="EC714F"/>
              </a:buClr>
              <a:buSzPct val="110000"/>
              <a:buChar char="●"/>
              <a:defRPr sz="1485">
                <a:solidFill>
                  <a:srgbClr val="545454"/>
                </a:solidFill>
                <a:latin typeface="News Gothic MT"/>
                <a:ea typeface="News Gothic MT"/>
                <a:cs typeface="News Gothic MT"/>
                <a:sym typeface="News Gothic MT"/>
              </a:defRPr>
            </a:pPr>
            <a:r>
              <a:t>Tareas y trabajos se recogerán en la primera hora clase, si no asiste a la primera hora ya no se revisaran los trabajos</a:t>
            </a:r>
            <a:endParaRPr>
              <a:solidFill>
                <a:srgbClr val="000000"/>
              </a:solidFill>
            </a:endParaRPr>
          </a:p>
          <a:p>
            <a:pPr marL="345757" indent="-345757" algn="just" defTabSz="905255">
              <a:lnSpc>
                <a:spcPct val="80000"/>
              </a:lnSpc>
              <a:spcBef>
                <a:spcPts val="1900"/>
              </a:spcBef>
              <a:buClr>
                <a:srgbClr val="EC714F"/>
              </a:buClr>
              <a:buSzPct val="110000"/>
              <a:buChar char="●"/>
              <a:defRPr sz="1485">
                <a:solidFill>
                  <a:srgbClr val="545454"/>
                </a:solidFill>
                <a:latin typeface="News Gothic MT"/>
                <a:ea typeface="News Gothic MT"/>
                <a:cs typeface="News Gothic MT"/>
                <a:sym typeface="News Gothic MT"/>
              </a:defRPr>
            </a:pPr>
            <a:r>
              <a:t>No se aceptaran trabajos fuera de día y hora establecido para la entrega.</a:t>
            </a:r>
          </a:p>
          <a:p>
            <a:pPr marL="345757" indent="-345757" algn="just" defTabSz="905255">
              <a:lnSpc>
                <a:spcPct val="80000"/>
              </a:lnSpc>
              <a:spcBef>
                <a:spcPts val="1900"/>
              </a:spcBef>
              <a:buClr>
                <a:srgbClr val="EC714F"/>
              </a:buClr>
              <a:buSzPct val="110000"/>
              <a:buChar char="●"/>
              <a:defRPr sz="1485">
                <a:solidFill>
                  <a:srgbClr val="545454"/>
                </a:solidFill>
                <a:latin typeface="News Gothic MT"/>
                <a:ea typeface="News Gothic MT"/>
                <a:cs typeface="News Gothic MT"/>
                <a:sym typeface="News Gothic MT"/>
              </a:defRPr>
            </a:pPr>
            <a:r>
              <a:t>Se avanzará con  el programa  aun cuando  haya suspensiones de clase  </a:t>
            </a:r>
          </a:p>
          <a:p>
            <a:pPr marL="345757" indent="-345757" algn="just" defTabSz="905255">
              <a:lnSpc>
                <a:spcPct val="80000"/>
              </a:lnSpc>
              <a:spcBef>
                <a:spcPts val="1900"/>
              </a:spcBef>
              <a:buClr>
                <a:srgbClr val="EC714F"/>
              </a:buClr>
              <a:buSzPct val="110000"/>
              <a:buChar char="●"/>
              <a:defRPr sz="1584">
                <a:solidFill>
                  <a:srgbClr val="545454"/>
                </a:solidFill>
                <a:latin typeface="Comic Sans MS"/>
                <a:ea typeface="Comic Sans MS"/>
                <a:cs typeface="Comic Sans MS"/>
                <a:sym typeface="Comic Sans MS"/>
              </a:defRPr>
            </a:pPr>
            <a:r>
              <a:t>Llegar a tiempo al salón de clases, una vez que entre la maestra se cierra la puerta y el alumno no podrá entrar (10 min de tolerancia, después del timbre). Se le pondrá las faltas correspondientes y los trabajos realizados y tareas por entregar para  esa sesión no se revisarán después.</a:t>
            </a:r>
            <a:endParaRPr>
              <a:solidFill>
                <a:srgbClr val="000000"/>
              </a:solidFill>
              <a:latin typeface="News Gothic MT"/>
              <a:ea typeface="News Gothic MT"/>
              <a:cs typeface="News Gothic MT"/>
              <a:sym typeface="News Gothic MT"/>
            </a:endParaRPr>
          </a:p>
          <a:p>
            <a:pPr marL="345757" indent="-345757" defTabSz="905255">
              <a:lnSpc>
                <a:spcPct val="80000"/>
              </a:lnSpc>
              <a:spcBef>
                <a:spcPts val="1900"/>
              </a:spcBef>
              <a:buClr>
                <a:srgbClr val="EC714F"/>
              </a:buClr>
              <a:buSzPct val="110000"/>
              <a:buChar char="●"/>
              <a:defRPr sz="1584">
                <a:solidFill>
                  <a:srgbClr val="545454"/>
                </a:solidFill>
                <a:latin typeface="Comic Sans MS"/>
                <a:ea typeface="Comic Sans MS"/>
                <a:cs typeface="Comic Sans MS"/>
                <a:sym typeface="Comic Sans MS"/>
              </a:defRPr>
            </a:pPr>
            <a:r>
              <a:t>Ante todo deberá existir un ambiente de respeto y confianza en el salón de clase.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3 Marcador de texto"/>
          <p:cNvSpPr txBox="1">
            <a:spLocks noGrp="1"/>
          </p:cNvSpPr>
          <p:nvPr>
            <p:ph type="body" idx="1"/>
          </p:nvPr>
        </p:nvSpPr>
        <p:spPr>
          <a:xfrm>
            <a:off x="179511" y="737214"/>
            <a:ext cx="7056785" cy="5068050"/>
          </a:xfrm>
          <a:prstGeom prst="rect">
            <a:avLst/>
          </a:prstGeom>
        </p:spPr>
        <p:txBody>
          <a:bodyPr/>
          <a:lstStyle/>
          <a:p>
            <a:pPr marL="226313" indent="-226313" defTabSz="905255">
              <a:lnSpc>
                <a:spcPct val="80000"/>
              </a:lnSpc>
              <a:spcBef>
                <a:spcPts val="1900"/>
              </a:spcBef>
              <a:buClr>
                <a:srgbClr val="EC714F"/>
              </a:buClr>
              <a:buSzPct val="110000"/>
              <a:buChar char="●"/>
              <a:defRPr sz="1979">
                <a:solidFill>
                  <a:srgbClr val="595959"/>
                </a:solidFill>
              </a:defRPr>
            </a:pPr>
            <a:r>
              <a:t> Los trabajos que no sean de la materia se recogerán y se entregan al término del bimestre. </a:t>
            </a:r>
          </a:p>
          <a:p>
            <a:pPr marL="226313" indent="-226313" defTabSz="905255">
              <a:lnSpc>
                <a:spcPct val="80000"/>
              </a:lnSpc>
              <a:spcBef>
                <a:spcPts val="1900"/>
              </a:spcBef>
              <a:buClr>
                <a:srgbClr val="EC714F"/>
              </a:buClr>
              <a:buSzPct val="110000"/>
              <a:buChar char="●"/>
              <a:defRPr sz="1979">
                <a:solidFill>
                  <a:srgbClr val="595959"/>
                </a:solidFill>
              </a:defRPr>
            </a:pPr>
            <a:r>
              <a:t>Alimentos solamente fuera del salón</a:t>
            </a:r>
          </a:p>
          <a:p>
            <a:pPr marL="226313" indent="-226313" defTabSz="905255">
              <a:lnSpc>
                <a:spcPct val="80000"/>
              </a:lnSpc>
              <a:spcBef>
                <a:spcPts val="1900"/>
              </a:spcBef>
              <a:buClr>
                <a:srgbClr val="EC714F"/>
              </a:buClr>
              <a:buSzPct val="110000"/>
              <a:buChar char="●"/>
              <a:defRPr sz="1979">
                <a:solidFill>
                  <a:srgbClr val="595959"/>
                </a:solidFill>
              </a:defRPr>
            </a:pPr>
            <a:r>
              <a:t>Evitar salir del salón durante las horas clases, si permaneces fuera por mas de 6 minutos se aplicara la falta</a:t>
            </a:r>
          </a:p>
          <a:p>
            <a:pPr marL="226313" indent="-226313" defTabSz="905255">
              <a:lnSpc>
                <a:spcPct val="80000"/>
              </a:lnSpc>
              <a:spcBef>
                <a:spcPts val="1900"/>
              </a:spcBef>
              <a:buClr>
                <a:srgbClr val="EC714F"/>
              </a:buClr>
              <a:buSzPct val="110000"/>
              <a:buChar char="●"/>
              <a:defRPr sz="1979">
                <a:solidFill>
                  <a:srgbClr val="595959"/>
                </a:solidFill>
              </a:defRPr>
            </a:pPr>
            <a:r>
              <a:t>a quien se sorprenda utilizando el celular se retirara y quedará a disposición de prefectura y se le aplicará la falta correspondiente además de causar puntos menos </a:t>
            </a:r>
          </a:p>
          <a:p>
            <a:pPr marL="226313" indent="-226313" defTabSz="905255">
              <a:lnSpc>
                <a:spcPct val="80000"/>
              </a:lnSpc>
              <a:spcBef>
                <a:spcPts val="1900"/>
              </a:spcBef>
              <a:buClr>
                <a:srgbClr val="EC714F"/>
              </a:buClr>
              <a:buSzPct val="110000"/>
              <a:buChar char="●"/>
              <a:defRPr sz="1979">
                <a:solidFill>
                  <a:srgbClr val="595959"/>
                </a:solidFill>
              </a:defRPr>
            </a:pPr>
            <a:r>
              <a:t>A quien se le llame la atención por tercera ocasión, saldrá del salón con falta.</a:t>
            </a:r>
          </a:p>
          <a:p>
            <a:pPr marL="226313" indent="-226313" defTabSz="905255">
              <a:lnSpc>
                <a:spcPct val="80000"/>
              </a:lnSpc>
              <a:spcBef>
                <a:spcPts val="1900"/>
              </a:spcBef>
              <a:buClr>
                <a:srgbClr val="EC714F"/>
              </a:buClr>
              <a:buSzPct val="110000"/>
              <a:buChar char="●"/>
              <a:defRPr sz="1979">
                <a:solidFill>
                  <a:srgbClr val="595959"/>
                </a:solidFill>
              </a:defRPr>
            </a:pPr>
            <a:r>
              <a:t>Revisar constantemente la plataforma ENEP digital ya que se encargarán tareas por este medio sin previo aviso</a:t>
            </a:r>
          </a:p>
        </p:txBody>
      </p:sp>
      <p:sp>
        <p:nvSpPr>
          <p:cNvPr id="371" name="ENEP-F-ST-19…"/>
          <p:cNvSpPr txBox="1"/>
          <p:nvPr/>
        </p:nvSpPr>
        <p:spPr>
          <a:xfrm>
            <a:off x="631005" y="5704099"/>
            <a:ext cx="8100246" cy="683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V01/122012                  </a:t>
            </a:r>
          </a:p>
        </p:txBody>
      </p:sp>
      <p:pic>
        <p:nvPicPr>
          <p:cNvPr id="372" name="logo chiquito" descr="logo chiquito"/>
          <p:cNvPicPr>
            <a:picLocks noChangeAspect="1"/>
          </p:cNvPicPr>
          <p:nvPr/>
        </p:nvPicPr>
        <p:blipFill>
          <a:blip r:embed="rId2">
            <a:extLst/>
          </a:blip>
          <a:stretch>
            <a:fillRect/>
          </a:stretch>
        </p:blipFill>
        <p:spPr>
          <a:xfrm>
            <a:off x="7982863" y="5853426"/>
            <a:ext cx="645872" cy="676013"/>
          </a:xfrm>
          <a:prstGeom prst="rect">
            <a:avLst/>
          </a:prstGeom>
          <a:ln w="12700">
            <a:miter lim="400000"/>
          </a:ln>
        </p:spPr>
      </p:pic>
      <p:pic>
        <p:nvPicPr>
          <p:cNvPr id="373" name="image1.tif" descr="image1.tif"/>
          <p:cNvPicPr>
            <a:picLocks noChangeAspect="1"/>
          </p:cNvPicPr>
          <p:nvPr/>
        </p:nvPicPr>
        <p:blipFill>
          <a:blip r:embed="rId3">
            <a:extLst/>
          </a:blip>
          <a:stretch>
            <a:fillRect/>
          </a:stretch>
        </p:blipFill>
        <p:spPr>
          <a:xfrm>
            <a:off x="7440824" y="501650"/>
            <a:ext cx="1184820" cy="115503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ENFOQUE  DEL CURSO"/>
          <p:cNvSpPr txBox="1">
            <a:spLocks noGrp="1"/>
          </p:cNvSpPr>
          <p:nvPr>
            <p:ph type="title"/>
          </p:nvPr>
        </p:nvSpPr>
        <p:spPr>
          <a:xfrm>
            <a:off x="457198" y="501650"/>
            <a:ext cx="6508378" cy="1143000"/>
          </a:xfrm>
          <a:prstGeom prst="rect">
            <a:avLst/>
          </a:prstGeom>
        </p:spPr>
        <p:txBody>
          <a:bodyPr/>
          <a:lstStyle>
            <a:lvl1pPr algn="ctr"/>
          </a:lstStyle>
          <a:p>
            <a:r>
              <a:t>ENFOQUE  DEL CURSO</a:t>
            </a:r>
          </a:p>
        </p:txBody>
      </p:sp>
      <p:sp>
        <p:nvSpPr>
          <p:cNvPr id="220" name="Los futuros profesores abordarán el estudio de la geometría desde la óptica de su aprendizaje y enseñanza en educación preescolar teniendo como referente los contenidos planteados para la escuela primaria (SEP, 2011). El curso va más alla del reconocimiento de figuras y cuerpos geométricos, se hace énfasis en el estudio de las propiedades de las figuras con la finalidad de propiciar un análisis profundo de los conceptos y relaciones geométricas, destacando la distinción entre lo perceptible y el objeto geométrico que se analiza."/>
          <p:cNvSpPr txBox="1">
            <a:spLocks noGrp="1"/>
          </p:cNvSpPr>
          <p:nvPr>
            <p:ph type="body" idx="1"/>
          </p:nvPr>
        </p:nvSpPr>
        <p:spPr>
          <a:xfrm>
            <a:off x="457198" y="1841709"/>
            <a:ext cx="6508378" cy="3916363"/>
          </a:xfrm>
          <a:prstGeom prst="rect">
            <a:avLst/>
          </a:prstGeom>
        </p:spPr>
        <p:txBody>
          <a:bodyPr/>
          <a:lstStyle>
            <a:lvl1pPr algn="just"/>
          </a:lstStyle>
          <a:p>
            <a:r>
              <a:t>Los futuros profesores abordarán el estudio de la geometría desde la óptica de su aprendizaje y enseñanza en educación preescolar teniendo como referente los contenidos planteados para la escuela primaria (SEP, 2011). El curso va más allá del reconocimiento de figuras y cuerpos geométricos, se hace énfasis en el estudio de las propiedades de las figuras con la finalidad de propiciar un análisis profundo de los conceptos y relaciones geométricas, destacando la distinción entre lo perceptible y el objeto geométrico que se analiza. </a:t>
            </a:r>
          </a:p>
        </p:txBody>
      </p:sp>
      <p:pic>
        <p:nvPicPr>
          <p:cNvPr id="221"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222" name="logo chiquito" descr="logo chiquito"/>
          <p:cNvPicPr>
            <a:picLocks noChangeAspect="1"/>
          </p:cNvPicPr>
          <p:nvPr/>
        </p:nvPicPr>
        <p:blipFill>
          <a:blip r:embed="rId3">
            <a:extLst/>
          </a:blip>
          <a:stretch>
            <a:fillRect/>
          </a:stretch>
        </p:blipFill>
        <p:spPr>
          <a:xfrm>
            <a:off x="7659930" y="5464023"/>
            <a:ext cx="645872" cy="676013"/>
          </a:xfrm>
          <a:prstGeom prst="rect">
            <a:avLst/>
          </a:prstGeom>
          <a:ln w="12700">
            <a:miter lim="400000"/>
          </a:ln>
        </p:spPr>
      </p:pic>
      <p:sp>
        <p:nvSpPr>
          <p:cNvPr id="223"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ropósito del curso"/>
          <p:cNvSpPr txBox="1">
            <a:spLocks noGrp="1"/>
          </p:cNvSpPr>
          <p:nvPr>
            <p:ph type="title"/>
          </p:nvPr>
        </p:nvSpPr>
        <p:spPr>
          <a:xfrm>
            <a:off x="457198" y="914400"/>
            <a:ext cx="6508378" cy="1143000"/>
          </a:xfrm>
          <a:prstGeom prst="rect">
            <a:avLst/>
          </a:prstGeom>
        </p:spPr>
        <p:txBody>
          <a:bodyPr/>
          <a:lstStyle/>
          <a:p>
            <a:pPr defTabSz="859536">
              <a:defRPr sz="3300"/>
            </a:pPr>
            <a:r>
              <a:t>Propósito del curso</a:t>
            </a:r>
            <a:br/>
            <a:endParaRPr/>
          </a:p>
        </p:txBody>
      </p:sp>
      <p:sp>
        <p:nvSpPr>
          <p:cNvPr id="226" name="Construir un esquema para la enseñanza de las nociones en educación preescolar acerca de la forma, el espacio y la medida, que sentarán las bases para comprender los conceptos geométricos que se abordan en la escuela primaria, de manera que la articulación entre los conocimientos disciplinarios y los conocimientos didácticos presentes en el curso, al resignificarse desde la práctica docente de nivel preescolar, contribuyan al desarrollo de las competencias profesionales de los futuros docentes de ese nivel."/>
          <p:cNvSpPr txBox="1">
            <a:spLocks noGrp="1"/>
          </p:cNvSpPr>
          <p:nvPr>
            <p:ph type="body" idx="1"/>
          </p:nvPr>
        </p:nvSpPr>
        <p:spPr>
          <a:xfrm>
            <a:off x="457198" y="1694750"/>
            <a:ext cx="6508378" cy="3916363"/>
          </a:xfrm>
          <a:prstGeom prst="rect">
            <a:avLst/>
          </a:prstGeom>
        </p:spPr>
        <p:txBody>
          <a:bodyPr/>
          <a:lstStyle>
            <a:lvl1pPr algn="just"/>
          </a:lstStyle>
          <a:p>
            <a:r>
              <a:t>Construir un esquema para la enseñanza de las nociones en educación preescolar acerca de la forma, el espacio y la medida, que sentarán las bases para comprender los conceptos geométricos que se abordan en la escuela primaria, de manera que la articulación entre los conocimientos disciplinarios y los conocimientos didácticos presentes en el curso, al resignificarse desde la práctica docente de nivel preescolar, contribuyan al desarrollo de las competencias profesionales de los futuros docentes de ese nivel. </a:t>
            </a:r>
          </a:p>
        </p:txBody>
      </p:sp>
      <p:pic>
        <p:nvPicPr>
          <p:cNvPr id="227"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228" name="logo chiquito" descr="logo chiquito"/>
          <p:cNvPicPr>
            <a:picLocks noChangeAspect="1"/>
          </p:cNvPicPr>
          <p:nvPr/>
        </p:nvPicPr>
        <p:blipFill>
          <a:blip r:embed="rId3">
            <a:extLst/>
          </a:blip>
          <a:stretch>
            <a:fillRect/>
          </a:stretch>
        </p:blipFill>
        <p:spPr>
          <a:xfrm>
            <a:off x="7659930" y="5464023"/>
            <a:ext cx="645872" cy="676013"/>
          </a:xfrm>
          <a:prstGeom prst="rect">
            <a:avLst/>
          </a:prstGeom>
          <a:ln w="12700">
            <a:miter lim="400000"/>
          </a:ln>
        </p:spPr>
      </p:pic>
      <p:sp>
        <p:nvSpPr>
          <p:cNvPr id="229"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1 Título"/>
          <p:cNvSpPr txBox="1">
            <a:spLocks noGrp="1"/>
          </p:cNvSpPr>
          <p:nvPr>
            <p:ph type="title"/>
          </p:nvPr>
        </p:nvSpPr>
        <p:spPr>
          <a:xfrm>
            <a:off x="467544" y="476672"/>
            <a:ext cx="6508378" cy="1143001"/>
          </a:xfrm>
          <a:prstGeom prst="rect">
            <a:avLst/>
          </a:prstGeom>
        </p:spPr>
        <p:txBody>
          <a:bodyPr/>
          <a:lstStyle/>
          <a:p>
            <a:r>
              <a:t>COMPETENCIAS DEL CURSO</a:t>
            </a:r>
          </a:p>
        </p:txBody>
      </p:sp>
      <p:sp>
        <p:nvSpPr>
          <p:cNvPr id="232" name="2 Marcador de texto"/>
          <p:cNvSpPr txBox="1">
            <a:spLocks noGrp="1"/>
          </p:cNvSpPr>
          <p:nvPr>
            <p:ph type="body" idx="1"/>
          </p:nvPr>
        </p:nvSpPr>
        <p:spPr>
          <a:xfrm>
            <a:off x="467543" y="1700808"/>
            <a:ext cx="7344818" cy="4320481"/>
          </a:xfrm>
          <a:prstGeom prst="rect">
            <a:avLst/>
          </a:prstGeom>
        </p:spPr>
        <p:txBody>
          <a:bodyPr/>
          <a:lstStyle/>
          <a:p>
            <a:r>
              <a:t>Aplica habilidades de visualización, comunicación, razonamiento y argumentación al trabajar con los contenidos de geometría.</a:t>
            </a:r>
          </a:p>
          <a:p>
            <a:r>
              <a:t>- Plantea y resuelve problemas geométricos con recursos tradicionales y/o el uso de la geometría dinámica en diferentes contextos y aplica estos conocimientos y habilidades en el diseño de ambientes de aprendizaje.</a:t>
            </a:r>
          </a:p>
          <a:p>
            <a:r>
              <a:t>Demuestra comprensión conceptual, procedimental y actitudinal al establecer y fundamentar la interrelación entre contenidos geométricos del nivel básico de forma inter y multidisciplinaria.</a:t>
            </a:r>
          </a:p>
        </p:txBody>
      </p:sp>
      <p:pic>
        <p:nvPicPr>
          <p:cNvPr id="233" name="logo chiquito" descr="logo chiquito"/>
          <p:cNvPicPr>
            <a:picLocks noChangeAspect="1"/>
          </p:cNvPicPr>
          <p:nvPr/>
        </p:nvPicPr>
        <p:blipFill>
          <a:blip r:embed="rId2">
            <a:extLst/>
          </a:blip>
          <a:stretch>
            <a:fillRect/>
          </a:stretch>
        </p:blipFill>
        <p:spPr>
          <a:xfrm>
            <a:off x="7659929" y="6039529"/>
            <a:ext cx="645872" cy="676013"/>
          </a:xfrm>
          <a:prstGeom prst="rect">
            <a:avLst/>
          </a:prstGeom>
          <a:ln w="12700">
            <a:miter lim="400000"/>
          </a:ln>
        </p:spPr>
      </p:pic>
      <p:pic>
        <p:nvPicPr>
          <p:cNvPr id="234" name="image1.tif" descr="image1.tif"/>
          <p:cNvPicPr>
            <a:picLocks noChangeAspect="1"/>
          </p:cNvPicPr>
          <p:nvPr/>
        </p:nvPicPr>
        <p:blipFill>
          <a:blip r:embed="rId3">
            <a:extLst/>
          </a:blip>
          <a:stretch>
            <a:fillRect/>
          </a:stretch>
        </p:blipFill>
        <p:spPr>
          <a:xfrm>
            <a:off x="7440824" y="501650"/>
            <a:ext cx="1184820" cy="1155039"/>
          </a:xfrm>
          <a:prstGeom prst="rect">
            <a:avLst/>
          </a:prstGeom>
          <a:ln w="12700">
            <a:miter lim="400000"/>
          </a:ln>
        </p:spPr>
      </p:pic>
      <p:sp>
        <p:nvSpPr>
          <p:cNvPr id="235"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2 Marcador de texto"/>
          <p:cNvSpPr txBox="1">
            <a:spLocks noGrp="1"/>
          </p:cNvSpPr>
          <p:nvPr>
            <p:ph type="body" idx="1"/>
          </p:nvPr>
        </p:nvSpPr>
        <p:spPr>
          <a:xfrm>
            <a:off x="323527" y="908719"/>
            <a:ext cx="7200802" cy="5184578"/>
          </a:xfrm>
          <a:prstGeom prst="rect">
            <a:avLst/>
          </a:prstGeom>
        </p:spPr>
        <p:txBody>
          <a:bodyPr/>
          <a:lstStyle/>
          <a:p>
            <a:r>
              <a:t>- Usa las Tecnologías de la Información y la Comunicación (TIC) como herramientas para la enseñanza y aprendizaje en ambientes de resolución de problemas cuantitativos.</a:t>
            </a:r>
          </a:p>
          <a:p>
            <a:r>
              <a:t>Identifica problemas de la enseñanza y el aprendizaje de la geometría en la escuela de preescolar y los considera para el diseño de secuencias didácticas.</a:t>
            </a:r>
          </a:p>
          <a:p>
            <a:r>
              <a:t>Analiza los niveles de razonamiento geométrico y los procesos cognitivos de los estudiantes para la comprensión y la enseñanza de la geometría.</a:t>
            </a:r>
          </a:p>
          <a:p>
            <a:r>
              <a:t>- Describe los procesos de construcción del pensamiento geométrico por los que atraviesan los niños preescolares y construye estrategias para apoyar su desarrollo.</a:t>
            </a:r>
          </a:p>
        </p:txBody>
      </p:sp>
      <p:pic>
        <p:nvPicPr>
          <p:cNvPr id="238" name="logo chiquito" descr="logo chiquito"/>
          <p:cNvPicPr>
            <a:picLocks noChangeAspect="1"/>
          </p:cNvPicPr>
          <p:nvPr/>
        </p:nvPicPr>
        <p:blipFill>
          <a:blip r:embed="rId2">
            <a:extLst/>
          </a:blip>
          <a:stretch>
            <a:fillRect/>
          </a:stretch>
        </p:blipFill>
        <p:spPr>
          <a:xfrm>
            <a:off x="7659929" y="5964747"/>
            <a:ext cx="645872" cy="676013"/>
          </a:xfrm>
          <a:prstGeom prst="rect">
            <a:avLst/>
          </a:prstGeom>
          <a:ln w="12700">
            <a:miter lim="400000"/>
          </a:ln>
        </p:spPr>
      </p:pic>
      <p:pic>
        <p:nvPicPr>
          <p:cNvPr id="239" name="image1.tif" descr="image1.tif"/>
          <p:cNvPicPr>
            <a:picLocks noChangeAspect="1"/>
          </p:cNvPicPr>
          <p:nvPr/>
        </p:nvPicPr>
        <p:blipFill>
          <a:blip r:embed="rId3">
            <a:extLst/>
          </a:blip>
          <a:stretch>
            <a:fillRect/>
          </a:stretch>
        </p:blipFill>
        <p:spPr>
          <a:xfrm>
            <a:off x="7440824" y="501650"/>
            <a:ext cx="1184820" cy="1155039"/>
          </a:xfrm>
          <a:prstGeom prst="rect">
            <a:avLst/>
          </a:prstGeom>
          <a:ln w="12700">
            <a:miter lim="400000"/>
          </a:ln>
        </p:spPr>
      </p:pic>
      <p:sp>
        <p:nvSpPr>
          <p:cNvPr id="240"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1 Título"/>
          <p:cNvSpPr txBox="1">
            <a:spLocks noGrp="1"/>
          </p:cNvSpPr>
          <p:nvPr>
            <p:ph type="title"/>
          </p:nvPr>
        </p:nvSpPr>
        <p:spPr>
          <a:xfrm>
            <a:off x="457198" y="914400"/>
            <a:ext cx="6508378" cy="1143000"/>
          </a:xfrm>
          <a:prstGeom prst="rect">
            <a:avLst/>
          </a:prstGeom>
        </p:spPr>
        <p:txBody>
          <a:bodyPr/>
          <a:lstStyle/>
          <a:p>
            <a:endParaRPr/>
          </a:p>
        </p:txBody>
      </p:sp>
      <p:sp>
        <p:nvSpPr>
          <p:cNvPr id="243" name="2 Marcador de texto"/>
          <p:cNvSpPr txBox="1">
            <a:spLocks noGrp="1"/>
          </p:cNvSpPr>
          <p:nvPr>
            <p:ph type="body" idx="1"/>
          </p:nvPr>
        </p:nvSpPr>
        <p:spPr>
          <a:xfrm>
            <a:off x="395536" y="1988840"/>
            <a:ext cx="7084443" cy="4320481"/>
          </a:xfrm>
          <a:prstGeom prst="rect">
            <a:avLst/>
          </a:prstGeom>
        </p:spPr>
        <p:txBody>
          <a:bodyPr/>
          <a:lstStyle/>
          <a:p>
            <a:r>
              <a:t>- Propone secuencias didácticas e instrumentos de evaluación en la enseñanza de los contenidos del eje forma, espacio y medida para su validación.</a:t>
            </a:r>
          </a:p>
          <a:p>
            <a:r>
              <a:t>Usa estrategias de carácter lúdico en el diseño de ambientes para la enseñanza y aprendizaje de contenidos de geometría.</a:t>
            </a:r>
          </a:p>
        </p:txBody>
      </p:sp>
      <p:pic>
        <p:nvPicPr>
          <p:cNvPr id="244" name="logo chiquito" descr="logo chiquito"/>
          <p:cNvPicPr>
            <a:picLocks noChangeAspect="1"/>
          </p:cNvPicPr>
          <p:nvPr/>
        </p:nvPicPr>
        <p:blipFill>
          <a:blip r:embed="rId2">
            <a:extLst/>
          </a:blip>
          <a:stretch>
            <a:fillRect/>
          </a:stretch>
        </p:blipFill>
        <p:spPr>
          <a:xfrm>
            <a:off x="7659930" y="5841041"/>
            <a:ext cx="645872" cy="676013"/>
          </a:xfrm>
          <a:prstGeom prst="rect">
            <a:avLst/>
          </a:prstGeom>
          <a:ln w="12700">
            <a:miter lim="400000"/>
          </a:ln>
        </p:spPr>
      </p:pic>
      <p:pic>
        <p:nvPicPr>
          <p:cNvPr id="245" name="image1.tif" descr="image1.tif"/>
          <p:cNvPicPr>
            <a:picLocks noChangeAspect="1"/>
          </p:cNvPicPr>
          <p:nvPr/>
        </p:nvPicPr>
        <p:blipFill>
          <a:blip r:embed="rId3">
            <a:extLst/>
          </a:blip>
          <a:stretch>
            <a:fillRect/>
          </a:stretch>
        </p:blipFill>
        <p:spPr>
          <a:xfrm>
            <a:off x="7440824" y="501650"/>
            <a:ext cx="1184820" cy="1155039"/>
          </a:xfrm>
          <a:prstGeom prst="rect">
            <a:avLst/>
          </a:prstGeom>
          <a:ln w="12700">
            <a:miter lim="400000"/>
          </a:ln>
        </p:spPr>
      </p:pic>
      <p:sp>
        <p:nvSpPr>
          <p:cNvPr id="246"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UNIDAD 1 FORMA Y  ESPACIO"/>
          <p:cNvSpPr txBox="1">
            <a:spLocks noGrp="1"/>
          </p:cNvSpPr>
          <p:nvPr>
            <p:ph type="title"/>
          </p:nvPr>
        </p:nvSpPr>
        <p:spPr>
          <a:xfrm>
            <a:off x="395536" y="1048226"/>
            <a:ext cx="6508378" cy="535224"/>
          </a:xfrm>
          <a:prstGeom prst="rect">
            <a:avLst/>
          </a:prstGeom>
        </p:spPr>
        <p:txBody>
          <a:bodyPr/>
          <a:lstStyle/>
          <a:p>
            <a:pPr algn="ctr" defTabSz="179221">
              <a:defRPr sz="1029"/>
            </a:pPr>
            <a:r>
              <a:t/>
            </a:r>
            <a:br/>
            <a:r>
              <a:t>UNIDAD 1 </a:t>
            </a:r>
            <a:r>
              <a:rPr sz="931"/>
              <a:t>FORMA Y  ESPACIO </a:t>
            </a:r>
            <a:br>
              <a:rPr sz="931"/>
            </a:br>
            <a:endParaRPr sz="931"/>
          </a:p>
        </p:txBody>
      </p:sp>
      <p:sp>
        <p:nvSpPr>
          <p:cNvPr id="249" name="1.1. Cuerpos y figuras geométricas: triángulos,…"/>
          <p:cNvSpPr txBox="1">
            <a:spLocks noGrp="1"/>
          </p:cNvSpPr>
          <p:nvPr>
            <p:ph type="body" idx="1"/>
          </p:nvPr>
        </p:nvSpPr>
        <p:spPr>
          <a:xfrm>
            <a:off x="663294" y="2005389"/>
            <a:ext cx="6508378" cy="3916363"/>
          </a:xfrm>
          <a:prstGeom prst="rect">
            <a:avLst/>
          </a:prstGeom>
        </p:spPr>
        <p:txBody>
          <a:bodyPr/>
          <a:lstStyle/>
          <a:p>
            <a:pPr marL="0" indent="0">
              <a:lnSpc>
                <a:spcPct val="90000"/>
              </a:lnSpc>
              <a:buSzTx/>
              <a:buNone/>
              <a:defRPr sz="1800" b="1"/>
            </a:pPr>
            <a:r>
              <a:t>1.1. </a:t>
            </a:r>
            <a:r>
              <a:rPr b="0"/>
              <a:t>Cuerpos y figuras geométricas: triángulos, </a:t>
            </a:r>
          </a:p>
          <a:p>
            <a:pPr marL="0" indent="0">
              <a:lnSpc>
                <a:spcPct val="90000"/>
              </a:lnSpc>
              <a:buSzTx/>
              <a:buNone/>
              <a:defRPr sz="1800"/>
            </a:pPr>
            <a:r>
              <a:t>cuadriláteros. </a:t>
            </a:r>
          </a:p>
          <a:p>
            <a:pPr marL="0" indent="0">
              <a:lnSpc>
                <a:spcPct val="90000"/>
              </a:lnSpc>
              <a:buSzTx/>
              <a:buNone/>
              <a:defRPr sz="1800" b="1"/>
            </a:pPr>
            <a:r>
              <a:t>1.2. </a:t>
            </a:r>
            <a:r>
              <a:rPr b="0"/>
              <a:t>Revisión de las propiedades del rectángulo, cuadrado y triángulo rectángulo. </a:t>
            </a:r>
          </a:p>
          <a:p>
            <a:pPr marL="0" indent="0">
              <a:lnSpc>
                <a:spcPct val="90000"/>
              </a:lnSpc>
              <a:buSzTx/>
              <a:buNone/>
              <a:defRPr sz="1800" b="1"/>
            </a:pPr>
            <a:r>
              <a:t>1.3. </a:t>
            </a:r>
            <a:r>
              <a:rPr b="0"/>
              <a:t>Ángulos y su medida: rectos, agudos y obtusos. Trazo con regla y compás. </a:t>
            </a:r>
          </a:p>
          <a:p>
            <a:pPr marL="0" indent="0">
              <a:lnSpc>
                <a:spcPct val="90000"/>
              </a:lnSpc>
              <a:buSzTx/>
              <a:buNone/>
              <a:defRPr sz="1800" b="1"/>
            </a:pPr>
            <a:r>
              <a:t>1.4. </a:t>
            </a:r>
            <a:r>
              <a:rPr b="0"/>
              <a:t>Triángulos: equiláteros, isósceles y escalenos. </a:t>
            </a:r>
          </a:p>
          <a:p>
            <a:pPr marL="0" indent="0">
              <a:lnSpc>
                <a:spcPct val="90000"/>
              </a:lnSpc>
              <a:buSzTx/>
              <a:buNone/>
              <a:defRPr sz="1800" b="1"/>
            </a:pPr>
            <a:r>
              <a:t>1.5. </a:t>
            </a:r>
            <a:r>
              <a:rPr b="0"/>
              <a:t>Construcción de triángulos con regla y </a:t>
            </a:r>
          </a:p>
          <a:p>
            <a:pPr marL="0" indent="0">
              <a:lnSpc>
                <a:spcPct val="90000"/>
              </a:lnSpc>
              <a:buSzTx/>
              <a:buNone/>
              <a:defRPr sz="1800"/>
            </a:pPr>
            <a:r>
              <a:t>compás. Congruencia de triángulos. </a:t>
            </a:r>
          </a:p>
        </p:txBody>
      </p:sp>
      <p:pic>
        <p:nvPicPr>
          <p:cNvPr id="250"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251" name="logo chiquito" descr="logo chiquito"/>
          <p:cNvPicPr>
            <a:picLocks noChangeAspect="1"/>
          </p:cNvPicPr>
          <p:nvPr/>
        </p:nvPicPr>
        <p:blipFill>
          <a:blip r:embed="rId3">
            <a:extLst/>
          </a:blip>
          <a:stretch>
            <a:fillRect/>
          </a:stretch>
        </p:blipFill>
        <p:spPr>
          <a:xfrm>
            <a:off x="7659930" y="5464023"/>
            <a:ext cx="645872" cy="676013"/>
          </a:xfrm>
          <a:prstGeom prst="rect">
            <a:avLst/>
          </a:prstGeom>
          <a:ln w="12700">
            <a:miter lim="400000"/>
          </a:ln>
        </p:spPr>
      </p:pic>
      <p:sp>
        <p:nvSpPr>
          <p:cNvPr id="252"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1.6. Rectas paralelas y perpendiculares en el plano. Construcción con regla y compás.…"/>
          <p:cNvSpPr txBox="1">
            <a:spLocks noGrp="1"/>
          </p:cNvSpPr>
          <p:nvPr>
            <p:ph type="body" idx="1"/>
          </p:nvPr>
        </p:nvSpPr>
        <p:spPr>
          <a:xfrm>
            <a:off x="489358" y="1484783"/>
            <a:ext cx="7202731" cy="4139340"/>
          </a:xfrm>
          <a:prstGeom prst="rect">
            <a:avLst/>
          </a:prstGeom>
        </p:spPr>
        <p:txBody>
          <a:bodyPr/>
          <a:lstStyle/>
          <a:p>
            <a:pPr marL="0" indent="0">
              <a:buSzTx/>
              <a:buNone/>
              <a:defRPr b="1"/>
            </a:pPr>
            <a:r>
              <a:t>1.6. </a:t>
            </a:r>
            <a:r>
              <a:rPr b="0"/>
              <a:t>Rectas paralelas y perpendiculares en el plano. Construcción con regla y compás. </a:t>
            </a:r>
          </a:p>
          <a:p>
            <a:pPr marL="0" indent="0">
              <a:buSzTx/>
              <a:buNone/>
              <a:defRPr b="1"/>
            </a:pPr>
            <a:r>
              <a:t>1.7. </a:t>
            </a:r>
            <a:r>
              <a:rPr b="0"/>
              <a:t>Clasificación de cuadriláteros con base en sus propiedades. </a:t>
            </a:r>
          </a:p>
          <a:p>
            <a:pPr marL="0" indent="0">
              <a:buSzTx/>
              <a:buNone/>
              <a:defRPr b="1"/>
            </a:pPr>
            <a:r>
              <a:t>1.8. </a:t>
            </a:r>
            <a:r>
              <a:rPr b="0"/>
              <a:t>Suma de los ángulos internos y externos de triángulos, cuadriláteros y otros polígonos. </a:t>
            </a:r>
          </a:p>
          <a:p>
            <a:pPr marL="0" indent="0">
              <a:buSzTx/>
              <a:buNone/>
              <a:defRPr b="1"/>
            </a:pPr>
            <a:r>
              <a:t>1.9. </a:t>
            </a:r>
            <a:r>
              <a:rPr b="0"/>
              <a:t>Prismas y pirámides. Desarrollos planos. </a:t>
            </a:r>
          </a:p>
          <a:p>
            <a:pPr marL="0" indent="0">
              <a:buSzTx/>
              <a:buNone/>
              <a:defRPr b="1"/>
            </a:pPr>
            <a:r>
              <a:t>1.10. </a:t>
            </a:r>
            <a:r>
              <a:rPr b="0"/>
              <a:t>Simetría axial y central. Rotación y traslación. </a:t>
            </a:r>
          </a:p>
        </p:txBody>
      </p:sp>
      <p:pic>
        <p:nvPicPr>
          <p:cNvPr id="255" name="image1.tif" descr="image1.tif"/>
          <p:cNvPicPr>
            <a:picLocks noChangeAspect="1"/>
          </p:cNvPicPr>
          <p:nvPr/>
        </p:nvPicPr>
        <p:blipFill>
          <a:blip r:embed="rId2">
            <a:extLst/>
          </a:blip>
          <a:stretch>
            <a:fillRect/>
          </a:stretch>
        </p:blipFill>
        <p:spPr>
          <a:xfrm>
            <a:off x="7440824" y="501650"/>
            <a:ext cx="1184820" cy="1155039"/>
          </a:xfrm>
          <a:prstGeom prst="rect">
            <a:avLst/>
          </a:prstGeom>
          <a:ln w="12700">
            <a:miter lim="400000"/>
          </a:ln>
        </p:spPr>
      </p:pic>
      <p:pic>
        <p:nvPicPr>
          <p:cNvPr id="256" name="logo chiquito" descr="logo chiquito"/>
          <p:cNvPicPr>
            <a:picLocks noChangeAspect="1"/>
          </p:cNvPicPr>
          <p:nvPr/>
        </p:nvPicPr>
        <p:blipFill>
          <a:blip r:embed="rId3">
            <a:extLst/>
          </a:blip>
          <a:stretch>
            <a:fillRect/>
          </a:stretch>
        </p:blipFill>
        <p:spPr>
          <a:xfrm>
            <a:off x="7659930" y="5464023"/>
            <a:ext cx="645872" cy="676013"/>
          </a:xfrm>
          <a:prstGeom prst="rect">
            <a:avLst/>
          </a:prstGeom>
          <a:ln w="12700">
            <a:miter lim="400000"/>
          </a:ln>
        </p:spPr>
      </p:pic>
      <p:sp>
        <p:nvSpPr>
          <p:cNvPr id="257" name="ENEP-F-ST-19…"/>
          <p:cNvSpPr txBox="1"/>
          <p:nvPr/>
        </p:nvSpPr>
        <p:spPr>
          <a:xfrm>
            <a:off x="521877" y="5545921"/>
            <a:ext cx="8100246" cy="778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theme/theme1.xml><?xml version="1.0" encoding="utf-8"?>
<a:theme xmlns:a="http://schemas.openxmlformats.org/drawingml/2006/main" name="Plaza">
  <a:themeElements>
    <a:clrScheme name="Plaza">
      <a:dk1>
        <a:srgbClr val="000000"/>
      </a:dk1>
      <a:lt1>
        <a:srgbClr val="FFFFFF"/>
      </a:lt1>
      <a:dk2>
        <a:srgbClr val="A7A7A7"/>
      </a:dk2>
      <a:lt2>
        <a:srgbClr val="535353"/>
      </a:lt2>
      <a:accent1>
        <a:srgbClr val="990000"/>
      </a:accent1>
      <a:accent2>
        <a:srgbClr val="580101"/>
      </a:accent2>
      <a:accent3>
        <a:srgbClr val="E94A00"/>
      </a:accent3>
      <a:accent4>
        <a:srgbClr val="EB8F00"/>
      </a:accent4>
      <a:accent5>
        <a:srgbClr val="A4A4A4"/>
      </a:accent5>
      <a:accent6>
        <a:srgbClr val="666666"/>
      </a:accent6>
      <a:hlink>
        <a:srgbClr val="0000FF"/>
      </a:hlink>
      <a:folHlink>
        <a:srgbClr val="FF00FF"/>
      </a:folHlink>
    </a:clrScheme>
    <a:fontScheme name="Plaza">
      <a:majorFont>
        <a:latin typeface="Helvetica"/>
        <a:ea typeface="Helvetica"/>
        <a:cs typeface="Helvetica"/>
      </a:majorFont>
      <a:minorFont>
        <a:latin typeface="Century Gothic"/>
        <a:ea typeface="Century Gothic"/>
        <a:cs typeface="Century Gothic"/>
      </a:minorFont>
    </a:fontScheme>
    <a:fmtScheme name="Plaz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laza">
  <a:themeElements>
    <a:clrScheme name="Plaza">
      <a:dk1>
        <a:srgbClr val="000000"/>
      </a:dk1>
      <a:lt1>
        <a:srgbClr val="FFFFFF"/>
      </a:lt1>
      <a:dk2>
        <a:srgbClr val="A7A7A7"/>
      </a:dk2>
      <a:lt2>
        <a:srgbClr val="535353"/>
      </a:lt2>
      <a:accent1>
        <a:srgbClr val="990000"/>
      </a:accent1>
      <a:accent2>
        <a:srgbClr val="580101"/>
      </a:accent2>
      <a:accent3>
        <a:srgbClr val="E94A00"/>
      </a:accent3>
      <a:accent4>
        <a:srgbClr val="EB8F00"/>
      </a:accent4>
      <a:accent5>
        <a:srgbClr val="A4A4A4"/>
      </a:accent5>
      <a:accent6>
        <a:srgbClr val="666666"/>
      </a:accent6>
      <a:hlink>
        <a:srgbClr val="0000FF"/>
      </a:hlink>
      <a:folHlink>
        <a:srgbClr val="FF00FF"/>
      </a:folHlink>
    </a:clrScheme>
    <a:fontScheme name="Plaza">
      <a:majorFont>
        <a:latin typeface="Helvetica"/>
        <a:ea typeface="Helvetica"/>
        <a:cs typeface="Helvetica"/>
      </a:majorFont>
      <a:minorFont>
        <a:latin typeface="Century Gothic"/>
        <a:ea typeface="Century Gothic"/>
        <a:cs typeface="Century Gothic"/>
      </a:minorFont>
    </a:fontScheme>
    <a:fmtScheme name="Plaz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1954</Words>
  <Application>Microsoft Office PowerPoint</Application>
  <PresentationFormat>Presentación en pantalla (4:3)</PresentationFormat>
  <Paragraphs>239</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Century Gothic</vt:lpstr>
      <vt:lpstr>Comic Sans MS</vt:lpstr>
      <vt:lpstr>News Gothic MT</vt:lpstr>
      <vt:lpstr>Plaza</vt:lpstr>
      <vt:lpstr>FORMA, ESPACIO Y MEDIDA</vt:lpstr>
      <vt:lpstr>Presentación de PowerPoint</vt:lpstr>
      <vt:lpstr>ENFOQUE  DEL CURSO</vt:lpstr>
      <vt:lpstr>Propósito del curso </vt:lpstr>
      <vt:lpstr>COMPETENCIAS DEL CURSO</vt:lpstr>
      <vt:lpstr>Presentación de PowerPoint</vt:lpstr>
      <vt:lpstr>Presentación de PowerPoint</vt:lpstr>
      <vt:lpstr> UNIDAD 1 FORMA Y  ESPACIO  </vt:lpstr>
      <vt:lpstr>Presentación de PowerPoint</vt:lpstr>
      <vt:lpstr>UNIDAD 2 MEDIDA Y CÁLCULO GEOMÉTRICO</vt:lpstr>
      <vt:lpstr>UNIDAD 3 LA GEOMETRÍA COMO OBJETO DE ENSEÑANZA EN EL NIVEL PREESCOLAR</vt:lpstr>
      <vt:lpstr>EVIDENCIAS DE UNIDADES</vt:lpstr>
      <vt:lpstr>ORIENTACIONES DIDÁCTICAS</vt:lpstr>
      <vt:lpstr>Presentación de PowerPoint</vt:lpstr>
      <vt:lpstr>RASGOS DEL PERFIL DE EGRESO</vt:lpstr>
      <vt:lpstr>CURSOS QUE LA ANTECEDEN</vt:lpstr>
      <vt:lpstr>CURSOS SUBSECUENTES</vt:lpstr>
      <vt:lpstr>RELACIÓN CON LOS CURSOS DEL SEMESTRE</vt:lpstr>
      <vt:lpstr>BIBLIOGRAFIA</vt:lpstr>
      <vt:lpstr>Presentación de PowerPoint</vt:lpstr>
      <vt:lpstr>CRITERIOS DE EVALUACIÓN</vt:lpstr>
      <vt:lpstr>Presentación de PowerPoint</vt:lpstr>
      <vt:lpstr>FECHAS DE OBSERVACIÓN Y EVALUACIÓN</vt:lpstr>
      <vt:lpstr>EXÁMENES INSTITUCIONALES</vt:lpstr>
      <vt:lpstr>Evaluación Global</vt:lpstr>
      <vt:lpstr>REGLAMENTO Y ACUERDOS INTERNOS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 ESPACIO Y MEDIDA</dc:title>
  <dc:creator>CYV</dc:creator>
  <cp:lastModifiedBy>CYV</cp:lastModifiedBy>
  <cp:revision>1</cp:revision>
  <dcterms:modified xsi:type="dcterms:W3CDTF">2018-06-18T23:57:24Z</dcterms:modified>
</cp:coreProperties>
</file>