
<file path=[Content_Types].xml><?xml version="1.0" encoding="utf-8"?>
<Types xmlns="http://schemas.openxmlformats.org/package/2006/content-types">
  <Default Extension="png" ContentType="image/png"/>
  <Default Extension="jpeg" ContentType="image/jpeg"/>
  <Default Extension="jpe"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handoutMasterIdLst>
    <p:handoutMasterId r:id="rId32"/>
  </p:handoutMasterIdLst>
  <p:sldIdLst>
    <p:sldId id="256" r:id="rId2"/>
    <p:sldId id="257" r:id="rId3"/>
    <p:sldId id="264" r:id="rId4"/>
    <p:sldId id="258" r:id="rId5"/>
    <p:sldId id="266" r:id="rId6"/>
    <p:sldId id="267" r:id="rId7"/>
    <p:sldId id="259" r:id="rId8"/>
    <p:sldId id="268" r:id="rId9"/>
    <p:sldId id="269" r:id="rId10"/>
    <p:sldId id="271" r:id="rId11"/>
    <p:sldId id="272" r:id="rId12"/>
    <p:sldId id="270" r:id="rId13"/>
    <p:sldId id="278" r:id="rId14"/>
    <p:sldId id="260" r:id="rId15"/>
    <p:sldId id="261" r:id="rId16"/>
    <p:sldId id="262" r:id="rId17"/>
    <p:sldId id="263" r:id="rId18"/>
    <p:sldId id="265" r:id="rId19"/>
    <p:sldId id="273" r:id="rId20"/>
    <p:sldId id="274" r:id="rId21"/>
    <p:sldId id="275" r:id="rId22"/>
    <p:sldId id="276" r:id="rId23"/>
    <p:sldId id="279" r:id="rId24"/>
    <p:sldId id="280" r:id="rId25"/>
    <p:sldId id="281" r:id="rId26"/>
    <p:sldId id="282" r:id="rId27"/>
    <p:sldId id="287" r:id="rId28"/>
    <p:sldId id="288" r:id="rId29"/>
    <p:sldId id="285" r:id="rId30"/>
    <p:sldId id="286" r:id="rId3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A2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2" autoAdjust="0"/>
    <p:restoredTop sz="94660"/>
  </p:normalViewPr>
  <p:slideViewPr>
    <p:cSldViewPr>
      <p:cViewPr>
        <p:scale>
          <a:sx n="75" d="100"/>
          <a:sy n="75" d="100"/>
        </p:scale>
        <p:origin x="-1170"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16"/>
    </p:cViewPr>
  </p:sorterViewPr>
  <p:notesViewPr>
    <p:cSldViewPr>
      <p:cViewPr varScale="1">
        <p:scale>
          <a:sx n="55" d="100"/>
          <a:sy n="55" d="100"/>
        </p:scale>
        <p:origin x="-280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8DCE52-A536-49A1-8E75-172BF9ECA4F2}" type="datetimeFigureOut">
              <a:rPr lang="es-MX" smtClean="0"/>
              <a:t>17/06/2018</a:t>
            </a:fld>
            <a:endParaRPr lang="es-MX"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527FD2-E64F-4B8C-A486-86D4A83AD5F3}" type="slidenum">
              <a:rPr lang="es-MX" smtClean="0"/>
              <a:t>‹Nº›</a:t>
            </a:fld>
            <a:endParaRPr lang="es-MX" dirty="0"/>
          </a:p>
        </p:txBody>
      </p:sp>
    </p:spTree>
    <p:extLst>
      <p:ext uri="{BB962C8B-B14F-4D97-AF65-F5344CB8AC3E}">
        <p14:creationId xmlns:p14="http://schemas.microsoft.com/office/powerpoint/2010/main" val="21992333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40117AF-DF9F-4C08-B91E-9E40E6C2CD14}"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06BED2-93FB-4FF1-B419-FA47FBE021E7}" type="datetimeFigureOut">
              <a:rPr lang="es-MX" smtClean="0"/>
              <a:pPr/>
              <a:t>17/06/2018</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40117AF-DF9F-4C08-B91E-9E40E6C2CD14}" type="slidenum">
              <a:rPr lang="es-MX" smtClean="0"/>
              <a:pPr/>
              <a:t>‹Nº›</a:t>
            </a:fld>
            <a:endParaRPr lang="es-MX" dirty="0"/>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s-ES" dirty="0"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D606BED2-93FB-4FF1-B419-FA47FBE021E7}" type="datetimeFigureOut">
              <a:rPr lang="es-MX" smtClean="0"/>
              <a:pPr/>
              <a:t>17/06/2018</a:t>
            </a:fld>
            <a:endParaRPr lang="es-MX"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s-MX"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740117AF-DF9F-4C08-B91E-9E40E6C2CD14}"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mx/url?sa=i&amp;rct=j&amp;q=&amp;esrc=s&amp;source=images&amp;cd=&amp;cad=rja&amp;uact=8&amp;docid=BQZ1110cKekFJM&amp;tbnid=pwqk7PCiIJrS3M:&amp;ved=0CAUQjRw&amp;url=http://www.imagui.com/a/preescolar-ninos-TX8ayLeBy&amp;ei=cNWxU4WdD4jhoATN4oD4Dw&amp;bvm=bv.70138588,d.cGU&amp;psig=AFQjCNGuNBn3M6j8sk7W2nk0SZUlfBbnwg&amp;ust=1404249802549806"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microcursos.inde.com/inde_1.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3"/>
            <a:ext cx="7772400" cy="2016223"/>
          </a:xfrm>
        </p:spPr>
        <p:txBody>
          <a:bodyPr>
            <a:noAutofit/>
          </a:bodyPr>
          <a:lstStyle/>
          <a:p>
            <a:pPr algn="ctr"/>
            <a:r>
              <a:rPr lang="es-ES_tradnl" sz="3200" dirty="0" smtClean="0"/>
              <a:t/>
            </a:r>
            <a:br>
              <a:rPr lang="es-ES_tradnl" sz="3200" dirty="0" smtClean="0"/>
            </a:br>
            <a:r>
              <a:rPr lang="es-ES_tradnl" sz="3200" dirty="0" smtClean="0"/>
              <a:t/>
            </a:r>
            <a:br>
              <a:rPr lang="es-ES_tradnl" sz="3200" dirty="0" smtClean="0"/>
            </a:br>
            <a:r>
              <a:rPr lang="es-ES_tradnl" sz="3200" dirty="0"/>
              <a:t/>
            </a:r>
            <a:br>
              <a:rPr lang="es-ES_tradnl" sz="3200" dirty="0"/>
            </a:br>
            <a:r>
              <a:rPr lang="es-ES_tradnl" sz="3200" dirty="0" smtClean="0"/>
              <a:t/>
            </a:r>
            <a:br>
              <a:rPr lang="es-ES_tradnl" sz="3200" dirty="0" smtClean="0"/>
            </a:br>
            <a:r>
              <a:rPr lang="es-ES_tradnl" sz="3200" dirty="0" smtClean="0"/>
              <a:t>ENCUADRE  </a:t>
            </a:r>
            <a:r>
              <a:rPr lang="es-ES_tradnl" sz="3200" dirty="0" smtClean="0"/>
              <a:t>DE LA ASIGNATURA EDUCACIÓN </a:t>
            </a:r>
            <a:r>
              <a:rPr lang="es-ES_tradnl" sz="3200" dirty="0" smtClean="0"/>
              <a:t>FÍSICA</a:t>
            </a:r>
            <a:br>
              <a:rPr lang="es-ES_tradnl" sz="3200" dirty="0" smtClean="0"/>
            </a:br>
            <a:r>
              <a:rPr lang="es-ES_tradnl" sz="1800" dirty="0">
                <a:solidFill>
                  <a:schemeClr val="tx1"/>
                </a:solidFill>
                <a:latin typeface="Arial" pitchFamily="34" charset="0"/>
                <a:cs typeface="Arial" pitchFamily="34" charset="0"/>
              </a:rPr>
              <a:t>PROFRA. YIXIE KARELIA LAGUNA MONTAÑEZ       </a:t>
            </a:r>
            <a:r>
              <a:rPr lang="es-MX" sz="3200" dirty="0">
                <a:solidFill>
                  <a:schemeClr val="tx1"/>
                </a:solidFill>
                <a:latin typeface="Arial" pitchFamily="34" charset="0"/>
                <a:cs typeface="Arial" pitchFamily="34" charset="0"/>
              </a:rPr>
              <a:t/>
            </a:r>
            <a:br>
              <a:rPr lang="es-MX" sz="3200" dirty="0">
                <a:solidFill>
                  <a:schemeClr val="tx1"/>
                </a:solidFill>
                <a:latin typeface="Arial" pitchFamily="34" charset="0"/>
                <a:cs typeface="Arial" pitchFamily="34" charset="0"/>
              </a:rPr>
            </a:br>
            <a:endParaRPr lang="es-MX" sz="3200" dirty="0"/>
          </a:p>
        </p:txBody>
      </p:sp>
      <p:sp>
        <p:nvSpPr>
          <p:cNvPr id="3" name="2 Subtítulo"/>
          <p:cNvSpPr>
            <a:spLocks noGrp="1"/>
          </p:cNvSpPr>
          <p:nvPr>
            <p:ph type="subTitle" idx="1"/>
          </p:nvPr>
        </p:nvSpPr>
        <p:spPr>
          <a:xfrm>
            <a:off x="683568" y="2428868"/>
            <a:ext cx="8352928" cy="4312500"/>
          </a:xfrm>
        </p:spPr>
        <p:txBody>
          <a:bodyPr>
            <a:normAutofit fontScale="70000" lnSpcReduction="20000"/>
          </a:bodyPr>
          <a:lstStyle/>
          <a:p>
            <a:endParaRPr lang="es-ES_tradnl" dirty="0" smtClean="0">
              <a:solidFill>
                <a:schemeClr val="tx1"/>
              </a:solidFill>
            </a:endParaRPr>
          </a:p>
          <a:p>
            <a:endParaRPr lang="es-ES_tradnl" dirty="0" smtClean="0">
              <a:solidFill>
                <a:schemeClr val="tx1"/>
              </a:solidFill>
            </a:endParaRPr>
          </a:p>
          <a:p>
            <a:endParaRPr lang="es-ES_tradnl" sz="1400" dirty="0" smtClean="0">
              <a:solidFill>
                <a:schemeClr val="bg1"/>
              </a:solidFill>
              <a:latin typeface="Arial" pitchFamily="34" charset="0"/>
              <a:cs typeface="Arial" pitchFamily="34" charset="0"/>
            </a:endParaRPr>
          </a:p>
          <a:p>
            <a:endParaRPr lang="es-ES_tradnl" sz="1400" dirty="0" smtClean="0">
              <a:solidFill>
                <a:schemeClr val="bg1"/>
              </a:solidFill>
              <a:latin typeface="Arial" pitchFamily="34" charset="0"/>
              <a:cs typeface="Arial" pitchFamily="34" charset="0"/>
            </a:endParaRPr>
          </a:p>
          <a:p>
            <a:r>
              <a:rPr lang="es-ES_tradnl" sz="1400" dirty="0" smtClean="0">
                <a:solidFill>
                  <a:schemeClr val="bg1"/>
                </a:solidFill>
                <a:latin typeface="Arial" pitchFamily="34" charset="0"/>
                <a:cs typeface="Arial" pitchFamily="34" charset="0"/>
              </a:rPr>
              <a:t>CICLO ESCOLAR  2017-2018</a:t>
            </a: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r>
              <a:rPr lang="es-ES_tradnl" sz="1400" dirty="0" smtClean="0">
                <a:solidFill>
                  <a:schemeClr val="tx1"/>
                </a:solidFill>
                <a:latin typeface="Arial" pitchFamily="34" charset="0"/>
                <a:cs typeface="Arial" pitchFamily="34" charset="0"/>
              </a:rPr>
              <a:t> </a:t>
            </a:r>
          </a:p>
          <a:p>
            <a:endParaRPr lang="es-ES_tradnl" sz="1400" dirty="0">
              <a:solidFill>
                <a:schemeClr val="tx1"/>
              </a:solidFill>
              <a:latin typeface="Arial" pitchFamily="34" charset="0"/>
              <a:cs typeface="Arial" pitchFamily="34" charset="0"/>
            </a:endParaRPr>
          </a:p>
          <a:p>
            <a:endParaRPr lang="es-ES_tradnl" sz="1400" dirty="0" smtClean="0">
              <a:solidFill>
                <a:schemeClr val="tx1"/>
              </a:solidFill>
              <a:latin typeface="Arial" pitchFamily="34" charset="0"/>
              <a:cs typeface="Arial" pitchFamily="34" charset="0"/>
            </a:endParaRPr>
          </a:p>
          <a:p>
            <a:endParaRPr lang="es-ES_tradnl" sz="1400" dirty="0">
              <a:solidFill>
                <a:schemeClr val="tx1"/>
              </a:solidFill>
              <a:latin typeface="Arial" pitchFamily="34" charset="0"/>
              <a:cs typeface="Arial" pitchFamily="34" charset="0"/>
            </a:endParaRPr>
          </a:p>
          <a:p>
            <a:r>
              <a:rPr lang="es-ES_tradnl" sz="1400" dirty="0"/>
              <a:t>ENEP-ST-F-15</a:t>
            </a:r>
          </a:p>
          <a:p>
            <a:r>
              <a:rPr lang="es-ES_tradnl" sz="1400" dirty="0" smtClean="0"/>
              <a:t>V00/102017</a:t>
            </a:r>
            <a:endParaRPr lang="es-ES" sz="1400" dirty="0" smtClean="0"/>
          </a:p>
        </p:txBody>
      </p:sp>
      <p:pic>
        <p:nvPicPr>
          <p:cNvPr id="6" name="Picture 2" descr="http://laudyhernandez.files.wordpress.com/2011/03/1296153339_1000062868_5-siluetas-desarrollo-infantil-preescolar-guarderia-jalisco1.jpg">
            <a:hlinkClick r:id="rId2"/>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6032"/>
          <a:stretch/>
        </p:blipFill>
        <p:spPr bwMode="auto">
          <a:xfrm>
            <a:off x="2868645" y="2564904"/>
            <a:ext cx="3714776" cy="292895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b="1" dirty="0">
                <a:solidFill>
                  <a:schemeClr val="tx1"/>
                </a:solidFill>
                <a:latin typeface="Arial" panose="020B0604020202020204" pitchFamily="34" charset="0"/>
                <a:cs typeface="Arial" panose="020B0604020202020204" pitchFamily="34" charset="0"/>
              </a:rPr>
              <a:t>Unidad de aprendizaje II. Contenidos que </a:t>
            </a:r>
            <a:r>
              <a:rPr lang="es-MX" sz="2000" b="1" dirty="0" smtClean="0">
                <a:solidFill>
                  <a:schemeClr val="tx1"/>
                </a:solidFill>
                <a:latin typeface="Arial" panose="020B0604020202020204" pitchFamily="34" charset="0"/>
                <a:cs typeface="Arial" panose="020B0604020202020204" pitchFamily="34" charset="0"/>
              </a:rPr>
              <a:t>desarrolla  </a:t>
            </a:r>
            <a:r>
              <a:rPr lang="es-MX" sz="2000" b="1" dirty="0">
                <a:solidFill>
                  <a:schemeClr val="tx1"/>
                </a:solidFill>
                <a:latin typeface="Arial" panose="020B0604020202020204" pitchFamily="34" charset="0"/>
                <a:cs typeface="Arial" panose="020B0604020202020204" pitchFamily="34" charset="0"/>
              </a:rPr>
              <a:t>la educación física en la educación básica</a:t>
            </a:r>
          </a:p>
        </p:txBody>
      </p:sp>
      <p:sp>
        <p:nvSpPr>
          <p:cNvPr id="3" name="2 Marcador de contenido"/>
          <p:cNvSpPr>
            <a:spLocks noGrp="1"/>
          </p:cNvSpPr>
          <p:nvPr>
            <p:ph idx="1"/>
          </p:nvPr>
        </p:nvSpPr>
        <p:spPr>
          <a:xfrm>
            <a:off x="612648" y="1600200"/>
            <a:ext cx="8153400" cy="4781128"/>
          </a:xfrm>
        </p:spPr>
        <p:txBody>
          <a:bodyPr>
            <a:normAutofit fontScale="92500" lnSpcReduction="20000"/>
          </a:bodyPr>
          <a:lstStyle/>
          <a:p>
            <a:pPr>
              <a:buFont typeface="Arial" panose="020B0604020202020204" pitchFamily="34" charset="0"/>
              <a:buChar char="•"/>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El Esquema Corporal.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¿Qué es el esquema corporal?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Su construcción en la edad de preescolar. o Elementos para su consolidación. </a:t>
            </a:r>
            <a:r>
              <a:rPr lang="es-MX" dirty="0" smtClean="0">
                <a:latin typeface="Arial" panose="020B0604020202020204" pitchFamily="34" charset="0"/>
                <a:cs typeface="Arial" panose="020B0604020202020204" pitchFamily="34" charset="0"/>
              </a:rPr>
              <a:t> </a:t>
            </a: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a:t>
            </a:r>
            <a:r>
              <a:rPr lang="es-MX" dirty="0">
                <a:latin typeface="Arial" panose="020B0604020202020204" pitchFamily="34" charset="0"/>
                <a:cs typeface="Arial" panose="020B0604020202020204" pitchFamily="34" charset="0"/>
              </a:rPr>
              <a:t>Qué es la imagen corporal y cómo se construye la Percepción del cuerpo y de su entorno?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Capacidades perceptivo motrices.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Las capacidades perceptivo motrices: distinción conceptual y práctica. </a:t>
            </a: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Capacidades </a:t>
            </a:r>
            <a:r>
              <a:rPr lang="es-MX" dirty="0">
                <a:latin typeface="Arial" panose="020B0604020202020204" pitchFamily="34" charset="0"/>
                <a:cs typeface="Arial" panose="020B0604020202020204" pitchFamily="34" charset="0"/>
              </a:rPr>
              <a:t>físico motrices. </a:t>
            </a:r>
            <a:r>
              <a:rPr lang="es-MX" dirty="0" smtClean="0">
                <a:latin typeface="Arial" panose="020B0604020202020204" pitchFamily="34" charset="0"/>
                <a:cs typeface="Arial" panose="020B0604020202020204" pitchFamily="34" charset="0"/>
              </a:rPr>
              <a:t> </a:t>
            </a: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Diferencias </a:t>
            </a:r>
            <a:r>
              <a:rPr lang="es-MX" dirty="0">
                <a:latin typeface="Arial" panose="020B0604020202020204" pitchFamily="34" charset="0"/>
                <a:cs typeface="Arial" panose="020B0604020202020204" pitchFamily="34" charset="0"/>
              </a:rPr>
              <a:t>de cada una en la teoría y su puesta en práctica.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Capacidades socio motrices. </a:t>
            </a: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Consolidación </a:t>
            </a:r>
            <a:r>
              <a:rPr lang="es-MX" dirty="0">
                <a:latin typeface="Arial" panose="020B0604020202020204" pitchFamily="34" charset="0"/>
                <a:cs typeface="Arial" panose="020B0604020202020204" pitchFamily="34" charset="0"/>
              </a:rPr>
              <a:t>desde la sesión de educación física?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Las </a:t>
            </a:r>
            <a:r>
              <a:rPr lang="es-MX" dirty="0">
                <a:latin typeface="Arial" panose="020B0604020202020204" pitchFamily="34" charset="0"/>
                <a:cs typeface="Arial" panose="020B0604020202020204" pitchFamily="34" charset="0"/>
              </a:rPr>
              <a:t>habilidades motrices.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Estimulación </a:t>
            </a:r>
            <a:r>
              <a:rPr lang="es-MX" dirty="0">
                <a:latin typeface="Arial" panose="020B0604020202020204" pitchFamily="34" charset="0"/>
                <a:cs typeface="Arial" panose="020B0604020202020204" pitchFamily="34" charset="0"/>
              </a:rPr>
              <a:t>desde los primeros años de vida. </a:t>
            </a:r>
            <a:endParaRPr lang="es-MX"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dirty="0" smtClean="0">
                <a:latin typeface="Arial" panose="020B0604020202020204" pitchFamily="34" charset="0"/>
                <a:cs typeface="Arial" panose="020B0604020202020204" pitchFamily="34" charset="0"/>
              </a:rPr>
              <a:t>Establecer </a:t>
            </a:r>
            <a:r>
              <a:rPr lang="es-MX" dirty="0">
                <a:latin typeface="Arial" panose="020B0604020202020204" pitchFamily="34" charset="0"/>
                <a:cs typeface="Arial" panose="020B0604020202020204" pitchFamily="34" charset="0"/>
              </a:rPr>
              <a:t>su utilidad en la vida cotidiana y desde la educación física</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4979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b="1" dirty="0">
                <a:solidFill>
                  <a:schemeClr val="tx1"/>
                </a:solidFill>
                <a:latin typeface="Arial" panose="020B0604020202020204" pitchFamily="34" charset="0"/>
                <a:cs typeface="Arial" panose="020B0604020202020204" pitchFamily="34" charset="0"/>
              </a:rPr>
              <a:t>Unidad de aprendizaje III. El juego motor y su importancia en el preescolar</a:t>
            </a:r>
          </a:p>
        </p:txBody>
      </p:sp>
      <p:sp>
        <p:nvSpPr>
          <p:cNvPr id="3" name="2 Marcador de contenido"/>
          <p:cNvSpPr>
            <a:spLocks noGrp="1"/>
          </p:cNvSpPr>
          <p:nvPr>
            <p:ph idx="1"/>
          </p:nvPr>
        </p:nvSpPr>
        <p:spPr/>
        <p:txBody>
          <a:bodyPr>
            <a:normAutofit fontScale="85000" lnSpcReduction="20000"/>
          </a:bodyPr>
          <a:lstStyle/>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Estrategias </a:t>
            </a:r>
            <a:r>
              <a:rPr lang="es-MX" sz="2000" dirty="0">
                <a:latin typeface="Arial" panose="020B0604020202020204" pitchFamily="34" charset="0"/>
                <a:cs typeface="Arial" panose="020B0604020202020204" pitchFamily="34" charset="0"/>
              </a:rPr>
              <a:t>didácticas lúdicas.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El juego como estrategia didáctica de la educación física.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Los juegos motores y su impacto en la sesión de educación física. </a:t>
            </a: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Juegos y retos en el jardín de niños.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Los juegos simbólicos y sensoriales, punto de inicio de la educación física.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Cantos y rondas para promover hábitos y estructuras cognitivo-motrices en el niño.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Los juegos de persecución para la mejora de sus capacidades y habilidades motrices. </a:t>
            </a: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Los </a:t>
            </a:r>
            <a:r>
              <a:rPr lang="es-MX" sz="2000" dirty="0">
                <a:latin typeface="Arial" panose="020B0604020202020204" pitchFamily="34" charset="0"/>
                <a:cs typeface="Arial" panose="020B0604020202020204" pitchFamily="34" charset="0"/>
              </a:rPr>
              <a:t>circuitos de acción motriz para crear situaciones problema desde la educación física. </a:t>
            </a: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Los cuentos motores, un espacio para la creación en el jardín. </a:t>
            </a:r>
            <a:endParaRPr lang="es-MX" sz="20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Los juegos tradicionales y su relación con el contexto educativo</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3900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09443" y="980729"/>
            <a:ext cx="7125112" cy="3384375"/>
          </a:xfrm>
        </p:spPr>
        <p:txBody>
          <a:bodyPr/>
          <a:lstStyle/>
          <a:p>
            <a:pPr marL="0" indent="0">
              <a:buNone/>
            </a:pPr>
            <a:r>
              <a:rPr lang="es-MX" dirty="0"/>
              <a:t>CURSO QUE ANTECEDE:  Desarrollo Físico y Salud</a:t>
            </a:r>
          </a:p>
          <a:p>
            <a:pPr marL="0" indent="0">
              <a:buNone/>
            </a:pPr>
            <a:r>
              <a:rPr lang="es-MX" dirty="0" smtClean="0"/>
              <a:t>CURSO </a:t>
            </a:r>
            <a:r>
              <a:rPr lang="es-MX" dirty="0"/>
              <a:t>CONSECUENTE: Educación artística, música, expresión corporal  y danza</a:t>
            </a:r>
          </a:p>
          <a:p>
            <a:pPr marL="0" indent="0">
              <a:buNone/>
            </a:pPr>
            <a:endParaRPr lang="es-MX" dirty="0"/>
          </a:p>
          <a:p>
            <a:pPr marL="0" indent="0">
              <a:buNone/>
            </a:pPr>
            <a:r>
              <a:rPr lang="es-MX" dirty="0"/>
              <a:t>Vinculación con otras asignaturas del mismo semestre: </a:t>
            </a:r>
            <a:r>
              <a:rPr lang="es-MX" dirty="0" smtClean="0"/>
              <a:t>Evaluación </a:t>
            </a:r>
            <a:r>
              <a:rPr lang="es-MX" dirty="0"/>
              <a:t>para el aprendizaje,</a:t>
            </a:r>
            <a:r>
              <a:rPr lang="es-MX" dirty="0">
                <a:solidFill>
                  <a:schemeClr val="bg1"/>
                </a:solidFill>
              </a:rPr>
              <a:t>, </a:t>
            </a:r>
            <a:r>
              <a:rPr lang="es-MX" dirty="0"/>
              <a:t>Estrategias de trabajo docente</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8385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sz="5400" dirty="0" smtClean="0">
                <a:solidFill>
                  <a:schemeClr val="accent1"/>
                </a:solidFill>
              </a:rPr>
              <a:t>REGLAMENTO </a:t>
            </a:r>
            <a:r>
              <a:rPr lang="es-MX" sz="4800" dirty="0">
                <a:solidFill>
                  <a:schemeClr val="accent1"/>
                </a:solidFill>
              </a:rPr>
              <a:t>Y ACUERDOS INTERNOS</a:t>
            </a:r>
            <a:r>
              <a:rPr lang="es-MX" sz="4800" dirty="0">
                <a:solidFill>
                  <a:schemeClr val="tx2"/>
                </a:solidFill>
              </a:rPr>
              <a:t/>
            </a:r>
            <a:br>
              <a:rPr lang="es-MX" sz="4800" dirty="0">
                <a:solidFill>
                  <a:schemeClr val="tx2"/>
                </a:solidFill>
              </a:rPr>
            </a:br>
            <a:r>
              <a:rPr lang="es-MX" sz="5400" dirty="0" smtClean="0">
                <a:solidFill>
                  <a:schemeClr val="accent1"/>
                </a:solidFill>
              </a:rPr>
              <a:t/>
            </a:r>
            <a:br>
              <a:rPr lang="es-MX" sz="5400" dirty="0" smtClean="0">
                <a:solidFill>
                  <a:schemeClr val="accent1"/>
                </a:solidFill>
              </a:rPr>
            </a:br>
            <a:r>
              <a:rPr lang="es-MX" sz="5400" dirty="0">
                <a:solidFill>
                  <a:schemeClr val="tx2"/>
                </a:solidFill>
              </a:rPr>
              <a:t/>
            </a:r>
            <a:br>
              <a:rPr lang="es-MX" sz="5400" dirty="0">
                <a:solidFill>
                  <a:schemeClr val="tx2"/>
                </a:solidFill>
              </a:rPr>
            </a:br>
            <a:endParaRPr lang="es-MX" sz="5400" dirty="0"/>
          </a:p>
        </p:txBody>
      </p:sp>
      <p:pic>
        <p:nvPicPr>
          <p:cNvPr id="1026" name="Picture 2" descr="Resultado de imagen para niños jugan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140968"/>
            <a:ext cx="453650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1410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2400" dirty="0" smtClean="0">
                <a:latin typeface="Arial" pitchFamily="34" charset="0"/>
                <a:cs typeface="Arial" pitchFamily="34" charset="0"/>
              </a:rPr>
              <a:t>Metodología de la Clase</a:t>
            </a:r>
            <a:endParaRPr lang="es-MX" sz="24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85000" lnSpcReduction="10000"/>
          </a:bodyPr>
          <a:lstStyle/>
          <a:p>
            <a:pPr>
              <a:buFont typeface="Arial" panose="020B0604020202020204" pitchFamily="34" charset="0"/>
              <a:buChar char="•"/>
            </a:pPr>
            <a:r>
              <a:rPr lang="es-ES_tradnl" sz="1800" dirty="0" smtClean="0">
                <a:latin typeface="Arial" pitchFamily="34" charset="0"/>
                <a:cs typeface="Arial" pitchFamily="34" charset="0"/>
              </a:rPr>
              <a:t>ESTABLECER COMPROMISOS DE TRABAJO EN EL ENCUADRE</a:t>
            </a:r>
          </a:p>
          <a:p>
            <a:pPr>
              <a:buFont typeface="Arial" panose="020B0604020202020204" pitchFamily="34" charset="0"/>
              <a:buChar char="•"/>
            </a:pPr>
            <a:r>
              <a:rPr lang="es-ES_tradnl" sz="1800" dirty="0" smtClean="0">
                <a:latin typeface="Arial" pitchFamily="34" charset="0"/>
                <a:cs typeface="Arial" pitchFamily="34" charset="0"/>
              </a:rPr>
              <a:t>CREAR UN AMBIENTE DE TRABAJO COLABORATIVO DE ESTUDIO DE ANÁLISIS Y REFLEXIÓN.</a:t>
            </a:r>
          </a:p>
          <a:p>
            <a:pPr>
              <a:buFont typeface="Arial" panose="020B0604020202020204" pitchFamily="34" charset="0"/>
              <a:buChar char="•"/>
            </a:pPr>
            <a:r>
              <a:rPr lang="es-ES_tradnl" sz="1800" dirty="0" smtClean="0">
                <a:latin typeface="Arial" pitchFamily="34" charset="0"/>
                <a:cs typeface="Arial" pitchFamily="34" charset="0"/>
              </a:rPr>
              <a:t>PARTICIPACIÓN ACTIVA DE LAS ALUMNAS EN LECTURAS, ELABORACIÓN DE TEXTOS, REVISTAS , PRESENTACIONES Y EXPOSICIONES</a:t>
            </a:r>
          </a:p>
          <a:p>
            <a:pPr>
              <a:buFont typeface="Arial" panose="020B0604020202020204" pitchFamily="34" charset="0"/>
              <a:buChar char="•"/>
            </a:pPr>
            <a:r>
              <a:rPr lang="es-ES_tradnl" sz="1800" dirty="0" smtClean="0">
                <a:latin typeface="Arial" pitchFamily="34" charset="0"/>
                <a:cs typeface="Arial" pitchFamily="34" charset="0"/>
              </a:rPr>
              <a:t>COMPARTIR CONOCIMIENTOS EN PLENARIAS, POR BINAS, EQUIPO O GRUPO Y SOCIALIZAR INFORMACIÓN.</a:t>
            </a:r>
          </a:p>
          <a:p>
            <a:pPr>
              <a:buFont typeface="Arial" panose="020B0604020202020204" pitchFamily="34" charset="0"/>
              <a:buChar char="•"/>
            </a:pPr>
            <a:r>
              <a:rPr lang="es-ES_tradnl" sz="1800" dirty="0" smtClean="0">
                <a:latin typeface="Arial" pitchFamily="34" charset="0"/>
                <a:cs typeface="Arial" pitchFamily="34" charset="0"/>
              </a:rPr>
              <a:t>BUSCAR DIFERENTES FUENTES DE INFORMACIÓN PROFUNDIZAR EN LOS TEMAS Y ACTIVIDADES.</a:t>
            </a:r>
          </a:p>
          <a:p>
            <a:pPr>
              <a:buFont typeface="Arial" panose="020B0604020202020204" pitchFamily="34" charset="0"/>
              <a:buChar char="•"/>
            </a:pPr>
            <a:r>
              <a:rPr lang="es-ES_tradnl" sz="1800" dirty="0" smtClean="0">
                <a:latin typeface="Arial" pitchFamily="34" charset="0"/>
                <a:cs typeface="Arial" pitchFamily="34" charset="0"/>
              </a:rPr>
              <a:t>APOYAR EL PROCESO DE REDACCIÓN DE DOCUMENTOS ANÁLISIS Y SÍNTESIS PARA DESARROLLAR LAS HABILIDADES INTELECTUALES </a:t>
            </a:r>
          </a:p>
          <a:p>
            <a:pPr>
              <a:buFont typeface="Arial" panose="020B0604020202020204" pitchFamily="34" charset="0"/>
              <a:buChar char="•"/>
            </a:pPr>
            <a:r>
              <a:rPr lang="es-ES_tradnl" sz="1800" dirty="0" smtClean="0">
                <a:latin typeface="Arial" pitchFamily="34" charset="0"/>
                <a:cs typeface="Arial" pitchFamily="34" charset="0"/>
              </a:rPr>
              <a:t>DESARROLLAR HABILIDADES EN EL USO DE TECNOLOGÍA EDUCATIVA PARA MEJORAR EL PROCESO DE ENSEÑANZA –APRENDIZAJE.</a:t>
            </a:r>
          </a:p>
          <a:p>
            <a:endParaRPr lang="es-MX" sz="1800" dirty="0">
              <a:latin typeface="Arial" pitchFamily="34" charset="0"/>
              <a:cs typeface="Arial"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2000" dirty="0" smtClean="0">
                <a:latin typeface="Arial" pitchFamily="34" charset="0"/>
                <a:cs typeface="Arial" pitchFamily="34" charset="0"/>
              </a:rPr>
              <a:t>POLITICAS Y NORMATIVIDAD DE LA CLASE</a:t>
            </a:r>
            <a:endParaRPr lang="es-MX" sz="2000" dirty="0">
              <a:latin typeface="Arial" pitchFamily="34" charset="0"/>
              <a:cs typeface="Arial" pitchFamily="34" charset="0"/>
            </a:endParaRPr>
          </a:p>
        </p:txBody>
      </p:sp>
      <p:sp>
        <p:nvSpPr>
          <p:cNvPr id="3" name="2 Marcador de contenido"/>
          <p:cNvSpPr>
            <a:spLocks noGrp="1"/>
          </p:cNvSpPr>
          <p:nvPr>
            <p:ph idx="1"/>
          </p:nvPr>
        </p:nvSpPr>
        <p:spPr>
          <a:xfrm>
            <a:off x="457200" y="500042"/>
            <a:ext cx="8229600" cy="5954766"/>
          </a:xfrm>
        </p:spPr>
        <p:txBody>
          <a:bodyPr>
            <a:normAutofit fontScale="85000" lnSpcReduction="10000"/>
          </a:bodyPr>
          <a:lstStyle/>
          <a:p>
            <a:pPr algn="ctr">
              <a:buNone/>
            </a:pPr>
            <a:endParaRPr lang="es-ES_tradnl" sz="1800" dirty="0" smtClean="0">
              <a:latin typeface="Arial" pitchFamily="34" charset="0"/>
              <a:cs typeface="Arial" pitchFamily="34" charset="0"/>
            </a:endParaRPr>
          </a:p>
          <a:p>
            <a:endParaRPr lang="es-ES_tradnl" sz="1800" dirty="0" smtClean="0">
              <a:latin typeface="Arial" pitchFamily="34" charset="0"/>
              <a:cs typeface="Arial" pitchFamily="34" charset="0"/>
            </a:endParaRPr>
          </a:p>
          <a:p>
            <a:endParaRPr lang="es-ES_tradnl" sz="1800" dirty="0" smtClean="0">
              <a:latin typeface="Arial" pitchFamily="34" charset="0"/>
              <a:cs typeface="Arial" pitchFamily="34" charset="0"/>
            </a:endParaRPr>
          </a:p>
          <a:p>
            <a:endParaRPr lang="es-ES_tradnl" sz="1800" dirty="0" smtClean="0">
              <a:latin typeface="Arial" pitchFamily="34" charset="0"/>
              <a:cs typeface="Arial" pitchFamily="34" charset="0"/>
            </a:endParaRPr>
          </a:p>
          <a:p>
            <a:pPr marL="285750" indent="-285750">
              <a:buFont typeface="Arial" panose="020B0604020202020204" pitchFamily="34" charset="0"/>
              <a:buChar char="•"/>
            </a:pPr>
            <a:r>
              <a:rPr lang="es-ES_tradnl" sz="1800" dirty="0" smtClean="0">
                <a:latin typeface="Arial" pitchFamily="34" charset="0"/>
                <a:cs typeface="Arial" pitchFamily="34" charset="0"/>
              </a:rPr>
              <a:t>ASISTENCIA     Y PERMANENCIA </a:t>
            </a:r>
          </a:p>
          <a:p>
            <a:pPr marL="285750" indent="-285750">
              <a:buFont typeface="Arial" panose="020B0604020202020204" pitchFamily="34" charset="0"/>
              <a:buChar char="•"/>
            </a:pPr>
            <a:r>
              <a:rPr lang="es-ES_tradnl" sz="1800" dirty="0" smtClean="0">
                <a:latin typeface="Arial" pitchFamily="34" charset="0"/>
                <a:cs typeface="Arial" pitchFamily="34" charset="0"/>
              </a:rPr>
              <a:t>DEFINIR EL LIMITE DE FALTAS  PARA NO LLEVARSE LA MATERIA A EXAMENES EXTRAORDINARIOS(DEPARTAMENTO DE  CONTROL ESCOLAR)</a:t>
            </a:r>
          </a:p>
          <a:p>
            <a:pPr marL="285750" indent="-285750">
              <a:buFont typeface="Arial" panose="020B0604020202020204" pitchFamily="34" charset="0"/>
              <a:buChar char="•"/>
            </a:pPr>
            <a:r>
              <a:rPr lang="es-ES_tradnl" sz="1800" dirty="0" smtClean="0">
                <a:latin typeface="Arial" pitchFamily="34" charset="0"/>
                <a:cs typeface="Arial" pitchFamily="34" charset="0"/>
              </a:rPr>
              <a:t>DESPUÉS DEL TIMBRE SE INICIARÁ EL PASE DE LISTA</a:t>
            </a:r>
          </a:p>
          <a:p>
            <a:pPr marL="285750" indent="-285750">
              <a:buFont typeface="Arial" panose="020B0604020202020204" pitchFamily="34" charset="0"/>
              <a:buChar char="•"/>
            </a:pPr>
            <a:r>
              <a:rPr lang="es-ES_tradnl" sz="1800" dirty="0" smtClean="0">
                <a:latin typeface="Arial" pitchFamily="34" charset="0"/>
                <a:cs typeface="Arial" pitchFamily="34" charset="0"/>
              </a:rPr>
              <a:t>NO SE PERMITEN SALIDAS POR MÁS DE 5 MINUTOS</a:t>
            </a:r>
          </a:p>
          <a:p>
            <a:pPr marL="285750" indent="-285750">
              <a:buFont typeface="Arial" panose="020B0604020202020204" pitchFamily="34" charset="0"/>
              <a:buChar char="•"/>
            </a:pPr>
            <a:r>
              <a:rPr lang="es-ES_tradnl" sz="1800" dirty="0" smtClean="0">
                <a:latin typeface="Arial" pitchFamily="34" charset="0"/>
                <a:cs typeface="Arial" pitchFamily="34" charset="0"/>
              </a:rPr>
              <a:t>SE TOMARÁ COMO RETARDO DESPUES DE 5 MINUTOS DESPUÉS DEL TIMBRE</a:t>
            </a:r>
          </a:p>
          <a:p>
            <a:pPr marL="285750" indent="-285750">
              <a:buFont typeface="Arial" panose="020B0604020202020204" pitchFamily="34" charset="0"/>
              <a:buChar char="•"/>
            </a:pPr>
            <a:r>
              <a:rPr lang="es-ES_tradnl" sz="1800" dirty="0">
                <a:latin typeface="Arial" pitchFamily="34" charset="0"/>
                <a:cs typeface="Arial" pitchFamily="34" charset="0"/>
              </a:rPr>
              <a:t> </a:t>
            </a:r>
            <a:r>
              <a:rPr lang="es-ES_tradnl" sz="1800" dirty="0" smtClean="0">
                <a:latin typeface="Arial" pitchFamily="34" charset="0"/>
                <a:cs typeface="Arial" pitchFamily="34" charset="0"/>
              </a:rPr>
              <a:t>PORTAR UNIFORME DE LA  INSTITUCIÓN DURANTE LA CLASE</a:t>
            </a:r>
          </a:p>
          <a:p>
            <a:pPr marL="285750" indent="-285750">
              <a:buFont typeface="Arial" panose="020B0604020202020204" pitchFamily="34" charset="0"/>
              <a:buChar char="•"/>
            </a:pPr>
            <a:r>
              <a:rPr lang="es-ES_tradnl" sz="1800" dirty="0" smtClean="0">
                <a:latin typeface="Arial" pitchFamily="34" charset="0"/>
                <a:cs typeface="Arial" pitchFamily="34" charset="0"/>
              </a:rPr>
              <a:t> TRABAJOS INDIVUALES QUE SEAN ESCRITOS IGUALES  SERAN CONSIDERADOS COMO PLAGIO</a:t>
            </a:r>
          </a:p>
          <a:p>
            <a:pPr marL="285750" indent="-285750">
              <a:buFont typeface="Arial" panose="020B0604020202020204" pitchFamily="34" charset="0"/>
              <a:buChar char="•"/>
            </a:pPr>
            <a:r>
              <a:rPr lang="es-ES_tradnl" sz="1800" dirty="0" smtClean="0">
                <a:latin typeface="Arial" pitchFamily="34" charset="0"/>
                <a:cs typeface="Arial" pitchFamily="34" charset="0"/>
              </a:rPr>
              <a:t>NO SE JUSTIFICARAN FALTAS  EN OTRAS FECHAS DESPUÉS DE LA CLASE</a:t>
            </a:r>
          </a:p>
          <a:p>
            <a:pPr marL="285750" indent="-285750">
              <a:buFont typeface="Arial" panose="020B0604020202020204" pitchFamily="34" charset="0"/>
              <a:buChar char="•"/>
            </a:pPr>
            <a:r>
              <a:rPr lang="es-ES_tradnl" sz="1800" dirty="0" smtClean="0">
                <a:latin typeface="Arial" pitchFamily="34" charset="0"/>
                <a:cs typeface="Arial" pitchFamily="34" charset="0"/>
              </a:rPr>
              <a:t>LAS COMISIONES OFICIALES SE JUSTIFICAN EL MISMO DÍA DE LA FALTA NO EN OTRA FECHA</a:t>
            </a:r>
          </a:p>
          <a:p>
            <a:pPr marL="285750" indent="-285750">
              <a:buFont typeface="Arial" panose="020B0604020202020204" pitchFamily="34" charset="0"/>
              <a:buChar char="•"/>
            </a:pPr>
            <a:r>
              <a:rPr lang="es-ES_tradnl" sz="1800" dirty="0" smtClean="0">
                <a:latin typeface="Arial" pitchFamily="34" charset="0"/>
                <a:cs typeface="Arial" pitchFamily="34" charset="0"/>
              </a:rPr>
              <a:t>LAS FALTAS POR ENFERMEDAD NO SON JUSTIFICADAS SOLO SE RECIBIRÁ  LA RECEPCION DE TRABAJOS Y TAREAS CON JUSTIFICANTE MÉDICO CON FECHA DE LA CLASE.</a:t>
            </a:r>
          </a:p>
          <a:p>
            <a:endParaRPr lang="es-ES_tradnl" sz="1800" dirty="0" smtClean="0">
              <a:latin typeface="Arial" pitchFamily="34" charset="0"/>
              <a:cs typeface="Arial" pitchFamily="34" charset="0"/>
            </a:endParaRPr>
          </a:p>
          <a:p>
            <a:endParaRPr lang="es-ES_tradnl" sz="1800" dirty="0" smtClean="0">
              <a:latin typeface="Arial" pitchFamily="34" charset="0"/>
              <a:cs typeface="Arial" pitchFamily="34" charset="0"/>
            </a:endParaRPr>
          </a:p>
          <a:p>
            <a:endParaRPr lang="es-ES_tradnl" sz="1800" dirty="0" smtClean="0">
              <a:latin typeface="Arial" pitchFamily="34" charset="0"/>
              <a:cs typeface="Arial" pitchFamily="34" charset="0"/>
            </a:endParaRPr>
          </a:p>
          <a:p>
            <a:endParaRPr lang="es-MX" sz="1800" dirty="0">
              <a:latin typeface="Arial" pitchFamily="34" charset="0"/>
              <a:cs typeface="Arial"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2718"/>
            <a:ext cx="7859216" cy="828010"/>
          </a:xfrm>
        </p:spPr>
        <p:txBody>
          <a:bodyPr/>
          <a:lstStyle/>
          <a:p>
            <a:pPr algn="ctr"/>
            <a:r>
              <a:rPr lang="es-ES_tradnl" dirty="0" smtClean="0"/>
              <a:t>Normatividad de la clase</a:t>
            </a:r>
            <a:endParaRPr lang="es-MX" dirty="0"/>
          </a:p>
        </p:txBody>
      </p:sp>
      <p:sp>
        <p:nvSpPr>
          <p:cNvPr id="3" name="2 Marcador de contenido"/>
          <p:cNvSpPr>
            <a:spLocks noGrp="1"/>
          </p:cNvSpPr>
          <p:nvPr>
            <p:ph idx="1"/>
          </p:nvPr>
        </p:nvSpPr>
        <p:spPr>
          <a:xfrm>
            <a:off x="304800" y="1124744"/>
            <a:ext cx="8686800" cy="5328592"/>
          </a:xfrm>
        </p:spPr>
        <p:txBody>
          <a:bodyPr>
            <a:normAutofit fontScale="25000" lnSpcReduction="20000"/>
          </a:bodyPr>
          <a:lstStyle/>
          <a:p>
            <a:pPr>
              <a:lnSpc>
                <a:spcPct val="120000"/>
              </a:lnSpc>
              <a:buFont typeface="Arial" panose="020B0604020202020204" pitchFamily="34" charset="0"/>
              <a:buChar char="•"/>
            </a:pPr>
            <a:r>
              <a:rPr lang="es-ES_tradnl" sz="6400" dirty="0" smtClean="0">
                <a:latin typeface="Arial" pitchFamily="34" charset="0"/>
                <a:cs typeface="Arial" pitchFamily="34" charset="0"/>
              </a:rPr>
              <a:t>La presente asignatura tiene como normatividad establecer un ambiente basado en el respeto mutuo, la cultura de los valores .</a:t>
            </a:r>
          </a:p>
          <a:p>
            <a:pPr>
              <a:lnSpc>
                <a:spcPct val="120000"/>
              </a:lnSpc>
              <a:buFont typeface="Arial" panose="020B0604020202020204" pitchFamily="34" charset="0"/>
              <a:buChar char="•"/>
            </a:pPr>
            <a:r>
              <a:rPr lang="es-ES_tradnl" sz="6400" dirty="0" smtClean="0">
                <a:latin typeface="Arial" pitchFamily="34" charset="0"/>
                <a:cs typeface="Arial" pitchFamily="34" charset="0"/>
              </a:rPr>
              <a:t>Solicitar permiso para ingresar y salir del salón</a:t>
            </a:r>
          </a:p>
          <a:p>
            <a:pPr>
              <a:lnSpc>
                <a:spcPct val="120000"/>
              </a:lnSpc>
              <a:buFont typeface="Arial" panose="020B0604020202020204" pitchFamily="34" charset="0"/>
              <a:buChar char="•"/>
            </a:pPr>
            <a:r>
              <a:rPr lang="es-ES_tradnl" sz="6400" dirty="0" smtClean="0">
                <a:latin typeface="Arial" pitchFamily="34" charset="0"/>
                <a:cs typeface="Arial" pitchFamily="34" charset="0"/>
              </a:rPr>
              <a:t>No hablar por celular  ni enviar mensajes y recibir.(SOLO EMERGENCIAS)</a:t>
            </a:r>
          </a:p>
          <a:p>
            <a:pPr>
              <a:lnSpc>
                <a:spcPct val="120000"/>
              </a:lnSpc>
              <a:buFont typeface="Arial" panose="020B0604020202020204" pitchFamily="34" charset="0"/>
              <a:buChar char="•"/>
            </a:pPr>
            <a:r>
              <a:rPr lang="es-ES_tradnl" sz="6400" dirty="0" smtClean="0">
                <a:latin typeface="Arial" pitchFamily="34" charset="0"/>
                <a:cs typeface="Arial" pitchFamily="34" charset="0"/>
              </a:rPr>
              <a:t>Uso exclusivo de laptop para adquisición de conocimientos  para la asignatura</a:t>
            </a:r>
          </a:p>
          <a:p>
            <a:pPr>
              <a:lnSpc>
                <a:spcPct val="120000"/>
              </a:lnSpc>
              <a:buFont typeface="Arial" panose="020B0604020202020204" pitchFamily="34" charset="0"/>
              <a:buChar char="•"/>
            </a:pPr>
            <a:r>
              <a:rPr lang="es-ES_tradnl" sz="6400" dirty="0" smtClean="0">
                <a:latin typeface="Arial" pitchFamily="34" charset="0"/>
                <a:cs typeface="Arial" pitchFamily="34" charset="0"/>
              </a:rPr>
              <a:t>No uso de facebook, Messenger etc.</a:t>
            </a:r>
          </a:p>
          <a:p>
            <a:pPr>
              <a:lnSpc>
                <a:spcPct val="120000"/>
              </a:lnSpc>
              <a:buFont typeface="Arial" panose="020B0604020202020204" pitchFamily="34" charset="0"/>
              <a:buChar char="•"/>
            </a:pPr>
            <a:r>
              <a:rPr lang="es-ES_tradnl" sz="6400" dirty="0" smtClean="0">
                <a:latin typeface="Arial" pitchFamily="34" charset="0"/>
                <a:cs typeface="Arial" pitchFamily="34" charset="0"/>
              </a:rPr>
              <a:t>No se permitirá el ingreso al aula después de 15 minutos de  iniciar la clase</a:t>
            </a:r>
          </a:p>
          <a:p>
            <a:pPr>
              <a:lnSpc>
                <a:spcPct val="120000"/>
              </a:lnSpc>
              <a:buFont typeface="Arial" panose="020B0604020202020204" pitchFamily="34" charset="0"/>
              <a:buChar char="•"/>
            </a:pPr>
            <a:r>
              <a:rPr lang="es-ES_tradnl" sz="6400" dirty="0" smtClean="0">
                <a:latin typeface="Arial" pitchFamily="34" charset="0"/>
                <a:cs typeface="Arial" pitchFamily="34" charset="0"/>
              </a:rPr>
              <a:t>Después de dos salidas continuas se aplicará la falta</a:t>
            </a:r>
          </a:p>
          <a:p>
            <a:pPr>
              <a:lnSpc>
                <a:spcPct val="120000"/>
              </a:lnSpc>
              <a:buFont typeface="Arial" panose="020B0604020202020204" pitchFamily="34" charset="0"/>
              <a:buChar char="•"/>
            </a:pPr>
            <a:r>
              <a:rPr lang="es-ES_tradnl" sz="6400" dirty="0" smtClean="0">
                <a:latin typeface="Arial" pitchFamily="34" charset="0"/>
                <a:cs typeface="Arial" pitchFamily="34" charset="0"/>
              </a:rPr>
              <a:t>No se recibirán trabajos en otra fecha  sin excepción</a:t>
            </a:r>
          </a:p>
          <a:p>
            <a:pPr>
              <a:lnSpc>
                <a:spcPct val="120000"/>
              </a:lnSpc>
              <a:buFont typeface="Arial" panose="020B0604020202020204" pitchFamily="34" charset="0"/>
              <a:buChar char="•"/>
            </a:pPr>
            <a:r>
              <a:rPr lang="es-ES_tradnl" sz="6400" dirty="0" smtClean="0">
                <a:latin typeface="Arial" pitchFamily="34" charset="0"/>
                <a:cs typeface="Arial" pitchFamily="34" charset="0"/>
              </a:rPr>
              <a:t>Si la alumna tiene una comisión oficial deberá entregar el trabajo en el día de clase</a:t>
            </a:r>
          </a:p>
          <a:p>
            <a:pPr>
              <a:lnSpc>
                <a:spcPct val="120000"/>
              </a:lnSpc>
              <a:buFont typeface="Arial" panose="020B0604020202020204" pitchFamily="34" charset="0"/>
              <a:buChar char="•"/>
            </a:pPr>
            <a:r>
              <a:rPr lang="es-ES_tradnl" sz="6400" dirty="0" smtClean="0">
                <a:latin typeface="Arial" pitchFamily="34" charset="0"/>
                <a:cs typeface="Arial" pitchFamily="34" charset="0"/>
              </a:rPr>
              <a:t>Exposiciones en clase  el día que se solicita no se podrá recuperar </a:t>
            </a:r>
          </a:p>
          <a:p>
            <a:pPr>
              <a:lnSpc>
                <a:spcPct val="120000"/>
              </a:lnSpc>
              <a:buFont typeface="Arial" panose="020B0604020202020204" pitchFamily="34" charset="0"/>
              <a:buChar char="•"/>
            </a:pPr>
            <a:r>
              <a:rPr lang="es-ES_tradnl" sz="6400" dirty="0" smtClean="0">
                <a:latin typeface="Arial" pitchFamily="34" charset="0"/>
                <a:cs typeface="Arial" pitchFamily="34" charset="0"/>
              </a:rPr>
              <a:t>Elaborar la bitácora de la clase por número de lista</a:t>
            </a:r>
          </a:p>
          <a:p>
            <a:pPr>
              <a:lnSpc>
                <a:spcPct val="120000"/>
              </a:lnSpc>
              <a:buFont typeface="Arial" panose="020B0604020202020204" pitchFamily="34" charset="0"/>
              <a:buChar char="•"/>
            </a:pPr>
            <a:r>
              <a:rPr lang="es-ES_tradnl" sz="6400" dirty="0" smtClean="0">
                <a:latin typeface="Arial" pitchFamily="34" charset="0"/>
                <a:cs typeface="Arial" pitchFamily="34" charset="0"/>
              </a:rPr>
              <a:t>Trabajos  y Exposiciones en computadora  con Portada  y entregados en carpeta ROJA</a:t>
            </a:r>
          </a:p>
          <a:p>
            <a:pPr>
              <a:lnSpc>
                <a:spcPct val="120000"/>
              </a:lnSpc>
              <a:buFont typeface="Arial" panose="020B0604020202020204" pitchFamily="34" charset="0"/>
              <a:buChar char="•"/>
            </a:pPr>
            <a:r>
              <a:rPr lang="es-ES_tradnl" sz="6400" dirty="0" smtClean="0">
                <a:latin typeface="Arial" pitchFamily="34" charset="0"/>
                <a:cs typeface="Arial" pitchFamily="34" charset="0"/>
              </a:rPr>
              <a:t>Tareas en Escuela en Red y  entregarlas de acuerdo a las indicaciones en clase y serán valoradas para evaluación</a:t>
            </a:r>
            <a:r>
              <a:rPr lang="es-ES_tradnl" sz="7200" dirty="0" smtClean="0">
                <a:latin typeface="Arial" pitchFamily="34" charset="0"/>
                <a:cs typeface="Arial" pitchFamily="34" charset="0"/>
              </a:rPr>
              <a:t>.   </a:t>
            </a:r>
          </a:p>
          <a:p>
            <a:endParaRPr lang="es-ES_tradnl" dirty="0" smtClean="0"/>
          </a:p>
          <a:p>
            <a:endParaRPr lang="es-ES_tradnl" dirty="0" smtClean="0"/>
          </a:p>
          <a:p>
            <a:endParaRPr lang="es-ES_tradnl" dirty="0" smtClean="0"/>
          </a:p>
          <a:p>
            <a:pPr>
              <a:buNone/>
            </a:pPr>
            <a:endParaRPr lang="es-ES_tradnl" dirty="0" smtClean="0"/>
          </a:p>
          <a:p>
            <a:pPr>
              <a:buNone/>
            </a:pPr>
            <a:r>
              <a:rPr lang="es-ES_tradnl" dirty="0" smtClean="0"/>
              <a:t> </a:t>
            </a:r>
            <a:endParaRPr lang="es-MX" dirty="0"/>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Evaluación</a:t>
            </a:r>
            <a:endParaRPr lang="es-MX" dirty="0"/>
          </a:p>
        </p:txBody>
      </p:sp>
      <p:sp>
        <p:nvSpPr>
          <p:cNvPr id="3" name="2 Marcador de contenido"/>
          <p:cNvSpPr>
            <a:spLocks noGrp="1"/>
          </p:cNvSpPr>
          <p:nvPr>
            <p:ph idx="1"/>
          </p:nvPr>
        </p:nvSpPr>
        <p:spPr>
          <a:xfrm>
            <a:off x="457200" y="620688"/>
            <a:ext cx="8229600" cy="5834120"/>
          </a:xfrm>
        </p:spPr>
        <p:txBody>
          <a:bodyPr>
            <a:normAutofit/>
          </a:bodyPr>
          <a:lstStyle/>
          <a:p>
            <a:pPr>
              <a:buNone/>
            </a:pPr>
            <a:endParaRPr lang="es-ES_tradnl" sz="1800" dirty="0" smtClean="0">
              <a:latin typeface="Arial" pitchFamily="34" charset="0"/>
              <a:cs typeface="Arial" pitchFamily="34" charset="0"/>
            </a:endParaRPr>
          </a:p>
          <a:p>
            <a:pPr algn="ctr">
              <a:buNone/>
            </a:pPr>
            <a:r>
              <a:rPr lang="es-ES_tradnl" sz="1800" dirty="0" smtClean="0">
                <a:latin typeface="Arial" pitchFamily="34" charset="0"/>
                <a:cs typeface="Arial" pitchFamily="34" charset="0"/>
              </a:rPr>
              <a:t>   </a:t>
            </a:r>
          </a:p>
          <a:p>
            <a:pPr>
              <a:buNone/>
            </a:pPr>
            <a:endParaRPr lang="es-ES_tradnl" sz="1800" dirty="0" smtClean="0">
              <a:latin typeface="Arial" pitchFamily="34" charset="0"/>
              <a:cs typeface="Arial" pitchFamily="34" charset="0"/>
            </a:endParaRPr>
          </a:p>
          <a:p>
            <a:pPr marL="285750" indent="-285750">
              <a:buFont typeface="Arial" panose="020B0604020202020204" pitchFamily="34" charset="0"/>
              <a:buChar char="•"/>
            </a:pPr>
            <a:r>
              <a:rPr lang="es-ES_tradnl" sz="1800" dirty="0" smtClean="0">
                <a:latin typeface="Arial" pitchFamily="34" charset="0"/>
                <a:cs typeface="Arial" pitchFamily="34" charset="0"/>
              </a:rPr>
              <a:t>Registro de observaciones a través de una bitácora por lista</a:t>
            </a:r>
          </a:p>
          <a:p>
            <a:pPr marL="285750" indent="-285750">
              <a:buFont typeface="Arial" panose="020B0604020202020204" pitchFamily="34" charset="0"/>
              <a:buChar char="•"/>
            </a:pPr>
            <a:r>
              <a:rPr lang="es-ES_tradnl" sz="1800" dirty="0" smtClean="0">
                <a:latin typeface="Arial" pitchFamily="34" charset="0"/>
                <a:cs typeface="Arial" pitchFamily="34" charset="0"/>
              </a:rPr>
              <a:t>Cuaderno exclusivo para la materia</a:t>
            </a:r>
          </a:p>
          <a:p>
            <a:pPr marL="285750" indent="-285750">
              <a:buFont typeface="Arial" panose="020B0604020202020204" pitchFamily="34" charset="0"/>
              <a:buChar char="•"/>
            </a:pPr>
            <a:r>
              <a:rPr lang="es-ES_tradnl" sz="1800" dirty="0" smtClean="0">
                <a:latin typeface="Arial" pitchFamily="34" charset="0"/>
                <a:cs typeface="Arial" pitchFamily="34" charset="0"/>
              </a:rPr>
              <a:t>Entrega de Tareas  y trabajos, en Escuela en Red con portada y en computadora</a:t>
            </a:r>
          </a:p>
          <a:p>
            <a:pPr marL="285750" indent="-285750">
              <a:buFont typeface="Arial" panose="020B0604020202020204" pitchFamily="34" charset="0"/>
              <a:buChar char="•"/>
            </a:pPr>
            <a:r>
              <a:rPr lang="es-ES_tradnl" sz="1800" dirty="0" smtClean="0">
                <a:latin typeface="Arial" pitchFamily="34" charset="0"/>
                <a:cs typeface="Arial" pitchFamily="34" charset="0"/>
              </a:rPr>
              <a:t>Los apuntes del cuaderno llevarán fecha de la clase, Unidad, Nombre del Tema , Actividad y con limpieza y apoyo de mapas mentales y conceptuales etc.</a:t>
            </a:r>
          </a:p>
          <a:p>
            <a:pPr marL="285750" indent="-285750">
              <a:buFont typeface="Arial" panose="020B0604020202020204" pitchFamily="34" charset="0"/>
              <a:buChar char="•"/>
            </a:pPr>
            <a:r>
              <a:rPr lang="es-ES_tradnl" sz="1800" dirty="0" smtClean="0">
                <a:latin typeface="Arial" pitchFamily="34" charset="0"/>
                <a:cs typeface="Arial" pitchFamily="34" charset="0"/>
              </a:rPr>
              <a:t>Exposición y defensa del Portafolio de evidencias al final del semestre  </a:t>
            </a:r>
          </a:p>
          <a:p>
            <a:pPr marL="285750" indent="-285750">
              <a:buFont typeface="Arial" panose="020B0604020202020204" pitchFamily="34" charset="0"/>
              <a:buChar char="•"/>
            </a:pPr>
            <a:r>
              <a:rPr lang="es-ES_tradnl" sz="1800" dirty="0" smtClean="0">
                <a:latin typeface="Arial" pitchFamily="34" charset="0"/>
                <a:cs typeface="Arial" pitchFamily="34" charset="0"/>
              </a:rPr>
              <a:t>Exposición  en equipo en PowerPoint  y PREZY</a:t>
            </a:r>
          </a:p>
          <a:p>
            <a:pPr marL="285750" indent="-285750">
              <a:buFont typeface="Arial" panose="020B0604020202020204" pitchFamily="34" charset="0"/>
              <a:buChar char="•"/>
            </a:pPr>
            <a:r>
              <a:rPr lang="es-ES_tradnl" sz="1800" dirty="0" smtClean="0">
                <a:latin typeface="Arial" pitchFamily="34" charset="0"/>
                <a:cs typeface="Arial" pitchFamily="34" charset="0"/>
              </a:rPr>
              <a:t>Exámenes escritos  al final de cada Unidad</a:t>
            </a:r>
          </a:p>
          <a:p>
            <a:pPr marL="285750" indent="-285750">
              <a:buFont typeface="Arial" panose="020B0604020202020204" pitchFamily="34" charset="0"/>
              <a:buChar char="•"/>
            </a:pPr>
            <a:r>
              <a:rPr lang="es-ES_tradnl" sz="1800" dirty="0" smtClean="0">
                <a:latin typeface="Arial" pitchFamily="34" charset="0"/>
                <a:cs typeface="Arial" pitchFamily="34" charset="0"/>
              </a:rPr>
              <a:t>Investigación y aportaciones de innovación para la educación</a:t>
            </a:r>
          </a:p>
          <a:p>
            <a:pPr>
              <a:buNone/>
            </a:pPr>
            <a:r>
              <a:rPr lang="es-ES_tradnl" sz="1800" dirty="0" smtClean="0">
                <a:latin typeface="Arial" pitchFamily="34" charset="0"/>
                <a:cs typeface="Arial" pitchFamily="34" charset="0"/>
              </a:rPr>
              <a:t>                                                       </a:t>
            </a:r>
          </a:p>
          <a:p>
            <a:endParaRPr lang="es-ES_tradnl" dirty="0" smtClean="0"/>
          </a:p>
          <a:p>
            <a:endParaRPr lang="es-MX" dirty="0"/>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752128"/>
          </a:xfrm>
        </p:spPr>
        <p:txBody>
          <a:bodyPr>
            <a:normAutofit/>
          </a:bodyPr>
          <a:lstStyle/>
          <a:p>
            <a:pPr algn="ctr"/>
            <a:r>
              <a:rPr lang="es-MX" dirty="0" smtClean="0"/>
              <a:t>CRITERIOS  DE EVALUACIÓN</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36628678"/>
              </p:ext>
            </p:extLst>
          </p:nvPr>
        </p:nvGraphicFramePr>
        <p:xfrm>
          <a:off x="755576" y="908720"/>
          <a:ext cx="7662142" cy="5760640"/>
        </p:xfrm>
        <a:graphic>
          <a:graphicData uri="http://schemas.openxmlformats.org/drawingml/2006/table">
            <a:tbl>
              <a:tblPr firstRow="1" firstCol="1" bandRow="1">
                <a:tableStyleId>{22838BEF-8BB2-4498-84A7-C5851F593DF1}</a:tableStyleId>
              </a:tblPr>
              <a:tblGrid>
                <a:gridCol w="5068939"/>
                <a:gridCol w="2593203"/>
              </a:tblGrid>
              <a:tr h="228030">
                <a:tc>
                  <a:txBody>
                    <a:bodyPr/>
                    <a:lstStyle/>
                    <a:p>
                      <a:pPr algn="ctr">
                        <a:lnSpc>
                          <a:spcPct val="115000"/>
                        </a:lnSpc>
                        <a:spcAft>
                          <a:spcPts val="0"/>
                        </a:spcAft>
                      </a:pPr>
                      <a:r>
                        <a:rPr lang="es-MX" sz="1100" dirty="0">
                          <a:effectLst/>
                        </a:rPr>
                        <a:t>ELEMENTOS A EVALUAR</a:t>
                      </a:r>
                      <a:endParaRPr lang="es-MX" sz="1100" dirty="0">
                        <a:solidFill>
                          <a:schemeClr val="tx1"/>
                        </a:solidFill>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es-MX" sz="1100" dirty="0">
                          <a:effectLst/>
                        </a:rPr>
                        <a:t>% ASIGNADO</a:t>
                      </a:r>
                      <a:endParaRPr lang="es-MX" sz="1100" dirty="0">
                        <a:effectLst/>
                        <a:latin typeface="Calibri"/>
                        <a:ea typeface="Times New Roman"/>
                        <a:cs typeface="Times New Roman"/>
                      </a:endParaRPr>
                    </a:p>
                  </a:txBody>
                  <a:tcPr marL="68580" marR="68580" marT="0" marB="0" anchor="ctr">
                    <a:solidFill>
                      <a:schemeClr val="accent5">
                        <a:lumMod val="20000"/>
                        <a:lumOff val="80000"/>
                      </a:schemeClr>
                    </a:solidFill>
                  </a:tcPr>
                </a:tc>
              </a:tr>
              <a:tr h="569866">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1.-</a:t>
                      </a:r>
                      <a:r>
                        <a:rPr lang="es-MX" sz="1200" baseline="0" dirty="0" smtClean="0">
                          <a:effectLst/>
                          <a:latin typeface="Arial" panose="020B0604020202020204" pitchFamily="34" charset="0"/>
                          <a:cs typeface="Arial" panose="020B0604020202020204" pitchFamily="34" charset="0"/>
                        </a:rPr>
                        <a:t> EXÁMEN INSTITUCIONAL</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gn="r">
                        <a:lnSpc>
                          <a:spcPct val="115000"/>
                        </a:lnSpc>
                        <a:spcAft>
                          <a:spcPts val="0"/>
                        </a:spcAft>
                      </a:pPr>
                      <a:r>
                        <a:rPr lang="es-MX" sz="1200" dirty="0" smtClean="0">
                          <a:effectLst/>
                          <a:latin typeface="Arial" panose="020B0604020202020204" pitchFamily="34" charset="0"/>
                          <a:cs typeface="Arial" panose="020B0604020202020204" pitchFamily="34" charset="0"/>
                        </a:rPr>
                        <a:t>                                      20%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498248">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2</a:t>
                      </a:r>
                      <a:r>
                        <a:rPr lang="es-MX" sz="1200" dirty="0" smtClean="0">
                          <a:effectLst/>
                          <a:latin typeface="Arial" panose="020B0604020202020204" pitchFamily="34" charset="0"/>
                          <a:cs typeface="Arial" panose="020B0604020202020204" pitchFamily="34" charset="0"/>
                        </a:rPr>
                        <a:t>)   </a:t>
                      </a:r>
                      <a:r>
                        <a:rPr lang="es-MX" sz="1200" baseline="0" dirty="0" smtClean="0">
                          <a:effectLst/>
                          <a:latin typeface="Arial" panose="020B0604020202020204" pitchFamily="34" charset="0"/>
                          <a:cs typeface="Arial" panose="020B0604020202020204" pitchFamily="34" charset="0"/>
                        </a:rPr>
                        <a:t> </a:t>
                      </a:r>
                      <a:r>
                        <a:rPr lang="es-MX" sz="1200" dirty="0" smtClean="0">
                          <a:effectLst/>
                          <a:latin typeface="Arial" panose="020B0604020202020204" pitchFamily="34" charset="0"/>
                          <a:cs typeface="Arial" panose="020B0604020202020204" pitchFamily="34" charset="0"/>
                        </a:rPr>
                        <a:t>TRABAJOS</a:t>
                      </a:r>
                      <a:r>
                        <a:rPr lang="es-MX" sz="1200" baseline="0" dirty="0" smtClean="0">
                          <a:effectLst/>
                          <a:latin typeface="Arial" panose="020B0604020202020204" pitchFamily="34" charset="0"/>
                          <a:cs typeface="Arial" panose="020B0604020202020204" pitchFamily="34" charset="0"/>
                        </a:rPr>
                        <a:t> ESCRITOS    ( EVIDENCIAS DE PRODUCTOS)  </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gn="r">
                        <a:lnSpc>
                          <a:spcPct val="115000"/>
                        </a:lnSpc>
                        <a:spcAft>
                          <a:spcPts val="0"/>
                        </a:spcAft>
                      </a:pPr>
                      <a:r>
                        <a:rPr lang="es-MX" sz="1200" dirty="0" smtClean="0">
                          <a:effectLst/>
                          <a:latin typeface="Arial" panose="020B0604020202020204" pitchFamily="34" charset="0"/>
                          <a:cs typeface="Arial" panose="020B0604020202020204" pitchFamily="34" charset="0"/>
                        </a:rPr>
                        <a:t>                   60%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294436">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A</a:t>
                      </a:r>
                      <a:r>
                        <a:rPr lang="es-MX" sz="1200" dirty="0" smtClean="0">
                          <a:effectLst/>
                          <a:latin typeface="Arial" panose="020B0604020202020204" pitchFamily="34" charset="0"/>
                          <a:cs typeface="Arial" panose="020B0604020202020204" pitchFamily="34" charset="0"/>
                        </a:rPr>
                        <a:t>)-</a:t>
                      </a:r>
                      <a:r>
                        <a:rPr lang="es-MX" sz="1200" baseline="0" dirty="0" smtClean="0">
                          <a:effectLst/>
                          <a:latin typeface="Arial" panose="020B0604020202020204" pitchFamily="34" charset="0"/>
                          <a:cs typeface="Arial" panose="020B0604020202020204" pitchFamily="34" charset="0"/>
                        </a:rPr>
                        <a:t> PLANEACIÓN DE JORNADAS DE PRÁCTICA</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20%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294436">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B</a:t>
                      </a:r>
                      <a:r>
                        <a:rPr lang="es-MX" sz="1200" dirty="0" smtClean="0">
                          <a:effectLst/>
                          <a:latin typeface="Arial" panose="020B0604020202020204" pitchFamily="34" charset="0"/>
                          <a:cs typeface="Arial" panose="020B0604020202020204" pitchFamily="34" charset="0"/>
                        </a:rPr>
                        <a:t>).-</a:t>
                      </a:r>
                      <a:r>
                        <a:rPr lang="es-MX" sz="1200" dirty="0">
                          <a:effectLst/>
                          <a:latin typeface="Arial" panose="020B0604020202020204" pitchFamily="34" charset="0"/>
                          <a:cs typeface="Arial" panose="020B0604020202020204" pitchFamily="34" charset="0"/>
                        </a:rPr>
                        <a:t>ANÁLISIS DE </a:t>
                      </a:r>
                      <a:r>
                        <a:rPr lang="es-MX" sz="1200" dirty="0" smtClean="0">
                          <a:effectLst/>
                          <a:latin typeface="Arial" panose="020B0604020202020204" pitchFamily="34" charset="0"/>
                          <a:cs typeface="Arial" panose="020B0604020202020204" pitchFamily="34" charset="0"/>
                        </a:rPr>
                        <a:t>LECTURAS (</a:t>
                      </a:r>
                      <a:r>
                        <a:rPr lang="es-MX" sz="1200" baseline="0" dirty="0" smtClean="0">
                          <a:effectLst/>
                          <a:latin typeface="Arial" panose="020B0604020202020204" pitchFamily="34" charset="0"/>
                          <a:cs typeface="Arial" panose="020B0604020202020204" pitchFamily="34" charset="0"/>
                        </a:rPr>
                        <a:t> REPORTES) ENSAYOS</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5%</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294436">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C</a:t>
                      </a:r>
                      <a:r>
                        <a:rPr lang="es-MX" sz="1200" dirty="0" smtClean="0">
                          <a:effectLst/>
                          <a:latin typeface="Arial" panose="020B0604020202020204" pitchFamily="34" charset="0"/>
                          <a:cs typeface="Arial" panose="020B0604020202020204" pitchFamily="34" charset="0"/>
                        </a:rPr>
                        <a:t>)- </a:t>
                      </a:r>
                      <a:r>
                        <a:rPr lang="es-MX" sz="1200" dirty="0">
                          <a:effectLst/>
                          <a:latin typeface="Arial" panose="020B0604020202020204" pitchFamily="34" charset="0"/>
                          <a:cs typeface="Arial" panose="020B0604020202020204" pitchFamily="34" charset="0"/>
                        </a:rPr>
                        <a:t>MAPAS MENTALES Y CONCEPTUALES</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5%</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368117">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D</a:t>
                      </a:r>
                      <a:r>
                        <a:rPr lang="es-MX" sz="1200" dirty="0" smtClean="0">
                          <a:effectLst/>
                          <a:latin typeface="Arial" panose="020B0604020202020204" pitchFamily="34" charset="0"/>
                          <a:cs typeface="Arial" panose="020B0604020202020204" pitchFamily="34" charset="0"/>
                        </a:rPr>
                        <a:t>).-</a:t>
                      </a:r>
                      <a:r>
                        <a:rPr lang="es-MX" sz="1200" dirty="0">
                          <a:effectLst/>
                          <a:latin typeface="Arial" panose="020B0604020202020204" pitchFamily="34" charset="0"/>
                          <a:cs typeface="Arial" panose="020B0604020202020204" pitchFamily="34" charset="0"/>
                        </a:rPr>
                        <a:t>PUBLICACIONES </a:t>
                      </a:r>
                      <a:r>
                        <a:rPr lang="es-MX" sz="1200" dirty="0" smtClean="0">
                          <a:effectLst/>
                          <a:latin typeface="Arial" panose="020B0604020202020204" pitchFamily="34" charset="0"/>
                          <a:cs typeface="Arial" panose="020B0604020202020204" pitchFamily="34" charset="0"/>
                        </a:rPr>
                        <a:t>  </a:t>
                      </a:r>
                      <a:r>
                        <a:rPr lang="es-MX" sz="1200" dirty="0">
                          <a:effectLst/>
                          <a:latin typeface="Arial" panose="020B0604020202020204" pitchFamily="34" charset="0"/>
                          <a:cs typeface="Arial" panose="020B0604020202020204" pitchFamily="34" charset="0"/>
                        </a:rPr>
                        <a:t>TRIPTICOS ETC.</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50000"/>
                        </a:lnSpc>
                        <a:spcAft>
                          <a:spcPts val="0"/>
                        </a:spcAft>
                      </a:pPr>
                      <a:r>
                        <a:rPr lang="es-MX" sz="1200" dirty="0" smtClean="0">
                          <a:effectLst/>
                          <a:latin typeface="Arial" panose="020B0604020202020204" pitchFamily="34" charset="0"/>
                          <a:cs typeface="Arial" panose="020B0604020202020204" pitchFamily="34" charset="0"/>
                        </a:rPr>
                        <a:t>5%</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428340">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E</a:t>
                      </a:r>
                      <a:r>
                        <a:rPr lang="es-MX" sz="1200" dirty="0" smtClean="0">
                          <a:effectLst/>
                          <a:latin typeface="Arial" panose="020B0604020202020204" pitchFamily="34" charset="0"/>
                          <a:cs typeface="Arial" panose="020B0604020202020204" pitchFamily="34" charset="0"/>
                        </a:rPr>
                        <a:t>).-  CUESTIONARIOS, LÍNEAS</a:t>
                      </a:r>
                      <a:r>
                        <a:rPr lang="es-MX" sz="1200" baseline="0" dirty="0" smtClean="0">
                          <a:effectLst/>
                          <a:latin typeface="Arial" panose="020B0604020202020204" pitchFamily="34" charset="0"/>
                          <a:cs typeface="Arial" panose="020B0604020202020204" pitchFamily="34" charset="0"/>
                        </a:rPr>
                        <a:t> DEL TIEMPO</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5%</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462997">
                <a:tc>
                  <a:txBody>
                    <a:bodyPr/>
                    <a:lstStyle/>
                    <a:p>
                      <a:pPr>
                        <a:lnSpc>
                          <a:spcPct val="115000"/>
                        </a:lnSpc>
                        <a:spcAft>
                          <a:spcPts val="0"/>
                        </a:spcAft>
                      </a:pPr>
                      <a:r>
                        <a:rPr lang="es-MX" sz="1200" dirty="0">
                          <a:effectLst/>
                          <a:latin typeface="Arial" panose="020B0604020202020204" pitchFamily="34" charset="0"/>
                          <a:cs typeface="Arial" panose="020B0604020202020204" pitchFamily="34" charset="0"/>
                        </a:rPr>
                        <a:t>F</a:t>
                      </a:r>
                      <a:r>
                        <a:rPr lang="es-MX" sz="1200" dirty="0" smtClean="0">
                          <a:effectLst/>
                          <a:latin typeface="Arial" panose="020B0604020202020204" pitchFamily="34" charset="0"/>
                          <a:cs typeface="Arial" panose="020B0604020202020204" pitchFamily="34" charset="0"/>
                        </a:rPr>
                        <a:t>).- </a:t>
                      </a:r>
                      <a:r>
                        <a:rPr lang="es-MX" sz="1200" dirty="0">
                          <a:effectLst/>
                          <a:latin typeface="Arial" panose="020B0604020202020204" pitchFamily="34" charset="0"/>
                          <a:cs typeface="Arial" panose="020B0604020202020204" pitchFamily="34" charset="0"/>
                        </a:rPr>
                        <a:t>TAREAS EN  ESCUELA EN </a:t>
                      </a:r>
                      <a:r>
                        <a:rPr lang="es-MX" sz="1200" dirty="0" smtClean="0">
                          <a:effectLst/>
                          <a:latin typeface="Arial" panose="020B0604020202020204" pitchFamily="34" charset="0"/>
                          <a:cs typeface="Arial" panose="020B0604020202020204" pitchFamily="34" charset="0"/>
                        </a:rPr>
                        <a:t>RED: FOROS, DEBATES Y EXPOSICIÓN</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10%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392184">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G) EXÁMENES DE </a:t>
                      </a:r>
                      <a:r>
                        <a:rPr lang="es-MX" sz="1200" baseline="0" dirty="0" smtClean="0">
                          <a:effectLst/>
                          <a:latin typeface="Arial" panose="020B0604020202020204" pitchFamily="34" charset="0"/>
                          <a:cs typeface="Arial" panose="020B0604020202020204" pitchFamily="34" charset="0"/>
                        </a:rPr>
                        <a:t> UNIDAD</a:t>
                      </a:r>
                      <a:r>
                        <a:rPr lang="es-MX" sz="1200" dirty="0" smtClean="0">
                          <a:effectLst/>
                          <a:latin typeface="Arial" panose="020B0604020202020204" pitchFamily="34" charset="0"/>
                          <a:cs typeface="Arial" panose="020B0604020202020204" pitchFamily="34" charset="0"/>
                        </a:rPr>
                        <a:t> (</a:t>
                      </a:r>
                      <a:r>
                        <a:rPr lang="es-MX" sz="1200" baseline="0" dirty="0" smtClean="0">
                          <a:effectLst/>
                          <a:latin typeface="Arial" panose="020B0604020202020204" pitchFamily="34" charset="0"/>
                          <a:cs typeface="Arial" panose="020B0604020202020204" pitchFamily="34" charset="0"/>
                        </a:rPr>
                        <a:t>EVIDENCIAS DE CONOCIMIENTO)</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200" dirty="0" smtClean="0">
                          <a:effectLst/>
                          <a:latin typeface="Arial" panose="020B0604020202020204" pitchFamily="34" charset="0"/>
                          <a:cs typeface="Arial" panose="020B0604020202020204" pitchFamily="34" charset="0"/>
                        </a:rPr>
                        <a:t>10%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504056">
                <a:tc>
                  <a:txBody>
                    <a:bodyPr/>
                    <a:lstStyle/>
                    <a:p>
                      <a:pPr>
                        <a:lnSpc>
                          <a:spcPct val="150000"/>
                        </a:lnSpc>
                        <a:spcAft>
                          <a:spcPts val="0"/>
                        </a:spcAft>
                      </a:pPr>
                      <a:r>
                        <a:rPr lang="es-MX" sz="1200" dirty="0" smtClean="0">
                          <a:effectLst/>
                          <a:latin typeface="Arial" panose="020B0604020202020204" pitchFamily="34" charset="0"/>
                          <a:cs typeface="Arial" panose="020B0604020202020204" pitchFamily="34" charset="0"/>
                        </a:rPr>
                        <a:t> 3)PORTAFOLIO EVIDENCIAS DE UNIDAD Y NOTAS REFLEXIVAS</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gn="r">
                        <a:lnSpc>
                          <a:spcPct val="115000"/>
                        </a:lnSpc>
                        <a:spcAft>
                          <a:spcPts val="0"/>
                        </a:spcAft>
                      </a:pPr>
                      <a:r>
                        <a:rPr lang="es-MX" sz="1200" dirty="0" smtClean="0">
                          <a:effectLst/>
                          <a:latin typeface="Arial" panose="020B0604020202020204" pitchFamily="34" charset="0"/>
                          <a:cs typeface="Arial" panose="020B0604020202020204" pitchFamily="34" charset="0"/>
                        </a:rPr>
                        <a:t>                   20%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360040">
                <a:tc>
                  <a:txBody>
                    <a:bodyPr/>
                    <a:lstStyle/>
                    <a:p>
                      <a:pPr>
                        <a:lnSpc>
                          <a:spcPct val="150000"/>
                        </a:lnSpc>
                        <a:spcAft>
                          <a:spcPts val="0"/>
                        </a:spcAft>
                      </a:pPr>
                      <a:r>
                        <a:rPr lang="es-MX" sz="1200" dirty="0">
                          <a:effectLst/>
                          <a:latin typeface="Arial" panose="020B0604020202020204" pitchFamily="34" charset="0"/>
                          <a:cs typeface="Arial" panose="020B0604020202020204" pitchFamily="34" charset="0"/>
                        </a:rPr>
                        <a:t>TOTAL</a:t>
                      </a: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gn="r">
                        <a:lnSpc>
                          <a:spcPct val="115000"/>
                        </a:lnSpc>
                        <a:spcAft>
                          <a:spcPts val="0"/>
                        </a:spcAft>
                      </a:pPr>
                      <a:r>
                        <a:rPr lang="es-MX" sz="1200" dirty="0" smtClean="0">
                          <a:effectLst/>
                          <a:latin typeface="Arial" panose="020B0604020202020204" pitchFamily="34" charset="0"/>
                          <a:cs typeface="Arial" panose="020B0604020202020204" pitchFamily="34" charset="0"/>
                        </a:rPr>
                        <a:t>                 100%</a:t>
                      </a:r>
                      <a:endParaRPr lang="es-MX" sz="1200" b="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5">
                        <a:lumMod val="20000"/>
                        <a:lumOff val="80000"/>
                      </a:schemeClr>
                    </a:solidFill>
                  </a:tcPr>
                </a:tc>
              </a:tr>
              <a:tr h="1065454">
                <a:tc>
                  <a:txBody>
                    <a:bodyPr/>
                    <a:lstStyle/>
                    <a:p>
                      <a:pPr>
                        <a:lnSpc>
                          <a:spcPct val="150000"/>
                        </a:lnSpc>
                        <a:spcAft>
                          <a:spcPts val="0"/>
                        </a:spcAft>
                      </a:pPr>
                      <a:r>
                        <a:rPr lang="es-MX" sz="1200" dirty="0" smtClean="0">
                          <a:effectLst/>
                        </a:rPr>
                        <a:t>4</a:t>
                      </a:r>
                      <a:r>
                        <a:rPr lang="es-MX" sz="1200" dirty="0" smtClean="0">
                          <a:effectLst/>
                        </a:rPr>
                        <a:t>) TRABAJO GLOBAL  </a:t>
                      </a:r>
                      <a:r>
                        <a:rPr lang="es-MX" sz="1200" baseline="0" dirty="0" smtClean="0">
                          <a:effectLst/>
                        </a:rPr>
                        <a:t> EXPOSICIÓN Y DEFENSA DE PORTAFOLIO DE </a:t>
                      </a:r>
                      <a:r>
                        <a:rPr lang="es-MX" sz="1200" baseline="0" dirty="0" smtClean="0">
                          <a:effectLst/>
                        </a:rPr>
                        <a:t>EVIDENCIAS</a:t>
                      </a:r>
                    </a:p>
                    <a:p>
                      <a:pPr>
                        <a:lnSpc>
                          <a:spcPct val="150000"/>
                        </a:lnSpc>
                        <a:spcAft>
                          <a:spcPts val="0"/>
                        </a:spcAft>
                      </a:pPr>
                      <a:endParaRPr lang="es-MX" sz="12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s-MX" sz="1000" dirty="0" smtClean="0">
                          <a:effectLst/>
                          <a:latin typeface="Arial" panose="020B0604020202020204" pitchFamily="34" charset="0"/>
                          <a:ea typeface="Times New Roman"/>
                          <a:cs typeface="Arial" panose="020B0604020202020204" pitchFamily="34" charset="0"/>
                        </a:rPr>
                        <a:t>50% de </a:t>
                      </a:r>
                      <a:r>
                        <a:rPr lang="es-MX" sz="1000" baseline="0" dirty="0" smtClean="0">
                          <a:effectLst/>
                          <a:latin typeface="Arial" panose="020B0604020202020204" pitchFamily="34" charset="0"/>
                          <a:ea typeface="Times New Roman"/>
                          <a:cs typeface="Arial" panose="020B0604020202020204" pitchFamily="34" charset="0"/>
                        </a:rPr>
                        <a:t> Portafolio de evidencias</a:t>
                      </a:r>
                    </a:p>
                    <a:p>
                      <a:pPr>
                        <a:lnSpc>
                          <a:spcPct val="115000"/>
                        </a:lnSpc>
                        <a:spcAft>
                          <a:spcPts val="0"/>
                        </a:spcAft>
                      </a:pPr>
                      <a:r>
                        <a:rPr lang="es-MX" sz="1000" baseline="0" dirty="0" smtClean="0">
                          <a:effectLst/>
                          <a:latin typeface="Arial" panose="020B0604020202020204" pitchFamily="34" charset="0"/>
                          <a:ea typeface="Times New Roman"/>
                          <a:cs typeface="Arial" panose="020B0604020202020204" pitchFamily="34" charset="0"/>
                        </a:rPr>
                        <a:t>25%   Contenido</a:t>
                      </a:r>
                    </a:p>
                    <a:p>
                      <a:pPr>
                        <a:lnSpc>
                          <a:spcPct val="115000"/>
                        </a:lnSpc>
                        <a:spcAft>
                          <a:spcPts val="0"/>
                        </a:spcAft>
                      </a:pPr>
                      <a:r>
                        <a:rPr lang="es-MX" sz="1000" baseline="0" dirty="0" smtClean="0">
                          <a:effectLst/>
                          <a:latin typeface="Arial" panose="020B0604020202020204" pitchFamily="34" charset="0"/>
                          <a:ea typeface="Times New Roman"/>
                          <a:cs typeface="Arial" panose="020B0604020202020204" pitchFamily="34" charset="0"/>
                        </a:rPr>
                        <a:t>25% Argumentación  </a:t>
                      </a:r>
                      <a:endParaRPr lang="es-MX" sz="100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1">
                        <a:lumMod val="20000"/>
                        <a:lumOff val="80000"/>
                      </a:schemeClr>
                    </a:solidFill>
                  </a:tcPr>
                </a:tc>
              </a:tr>
            </a:tbl>
          </a:graphicData>
        </a:graphic>
      </p:graphicFrame>
      <p:sp>
        <p:nvSpPr>
          <p:cNvPr id="5" name="Rectangle 1"/>
          <p:cNvSpPr>
            <a:spLocks noChangeArrowheads="1"/>
          </p:cNvSpPr>
          <p:nvPr/>
        </p:nvSpPr>
        <p:spPr bwMode="auto">
          <a:xfrm>
            <a:off x="1504950" y="2603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0790" y="6214290"/>
            <a:ext cx="402972" cy="339601"/>
          </a:xfrm>
          <a:prstGeom prst="rect">
            <a:avLst/>
          </a:prstGeom>
          <a:noFill/>
          <a:ln>
            <a:noFill/>
          </a:ln>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882"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7818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385888" y="404813"/>
            <a:ext cx="7758112" cy="814387"/>
          </a:xfrm>
        </p:spPr>
        <p:txBody>
          <a:bodyPr>
            <a:normAutofit fontScale="90000"/>
          </a:bodyPr>
          <a:lstStyle/>
          <a:p>
            <a:pPr lvl="0" algn="ctr"/>
            <a: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t/>
            </a:r>
            <a:b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br>
            <a: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t/>
            </a:r>
            <a:b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br>
            <a: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t>Fechas </a:t>
            </a:r>
            <a:r>
              <a:rPr lang="es-MX" altLang="es-ES" sz="2200" dirty="0">
                <a:solidFill>
                  <a:schemeClr val="tx1"/>
                </a:solidFill>
                <a:latin typeface="Arial" panose="020B0604020202020204" pitchFamily="34" charset="0"/>
                <a:ea typeface="Calibri" panose="020F0502020204030204" pitchFamily="34" charset="0"/>
                <a:cs typeface="Arial" panose="020B0604020202020204" pitchFamily="34" charset="0"/>
              </a:rPr>
              <a:t>de evaluación y J</a:t>
            </a:r>
            <a: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t>ornadas </a:t>
            </a:r>
            <a:r>
              <a:rPr lang="es-MX" altLang="es-ES" sz="2200" dirty="0">
                <a:solidFill>
                  <a:schemeClr val="tx1"/>
                </a:solidFill>
                <a:latin typeface="Arial" panose="020B0604020202020204" pitchFamily="34" charset="0"/>
                <a:ea typeface="Calibri" panose="020F0502020204030204" pitchFamily="34" charset="0"/>
                <a:cs typeface="Arial" panose="020B0604020202020204" pitchFamily="34" charset="0"/>
              </a:rPr>
              <a:t>de </a:t>
            </a:r>
            <a:r>
              <a:rPr lang="es-MX" altLang="es-ES" sz="2200" dirty="0" smtClean="0">
                <a:solidFill>
                  <a:schemeClr val="tx1"/>
                </a:solidFill>
                <a:latin typeface="Arial" panose="020B0604020202020204" pitchFamily="34" charset="0"/>
                <a:ea typeface="Calibri" panose="020F0502020204030204" pitchFamily="34" charset="0"/>
                <a:cs typeface="Arial" panose="020B0604020202020204" pitchFamily="34" charset="0"/>
              </a:rPr>
              <a:t>observación</a:t>
            </a:r>
            <a:r>
              <a:rPr lang="es-MX" altLang="es-ES" sz="2400" dirty="0">
                <a:solidFill>
                  <a:schemeClr val="tx1"/>
                </a:solidFill>
              </a:rPr>
              <a:t/>
            </a:r>
            <a:br>
              <a:rPr lang="es-MX" altLang="es-ES" sz="2400" dirty="0">
                <a:solidFill>
                  <a:schemeClr val="tx1"/>
                </a:solidFill>
              </a:rPr>
            </a:br>
            <a:endParaRPr lang="es-MX" dirty="0"/>
          </a:p>
        </p:txBody>
      </p:sp>
      <p:graphicFrame>
        <p:nvGraphicFramePr>
          <p:cNvPr id="4" name="3 Marcador de contenido"/>
          <p:cNvGraphicFramePr>
            <a:graphicFrameLocks noGrp="1"/>
          </p:cNvGraphicFramePr>
          <p:nvPr>
            <p:ph sz="quarter" idx="4294967295"/>
            <p:extLst>
              <p:ext uri="{D42A27DB-BD31-4B8C-83A1-F6EECF244321}">
                <p14:modId xmlns:p14="http://schemas.microsoft.com/office/powerpoint/2010/main" val="1055238266"/>
              </p:ext>
            </p:extLst>
          </p:nvPr>
        </p:nvGraphicFramePr>
        <p:xfrm>
          <a:off x="323528" y="1268760"/>
          <a:ext cx="8676456" cy="3984786"/>
        </p:xfrm>
        <a:graphic>
          <a:graphicData uri="http://schemas.openxmlformats.org/drawingml/2006/table">
            <a:tbl>
              <a:tblPr firstRow="1" firstCol="1" bandRow="1">
                <a:tableStyleId>{5C22544A-7EE6-4342-B048-85BDC9FD1C3A}</a:tableStyleId>
              </a:tblPr>
              <a:tblGrid>
                <a:gridCol w="3817641"/>
                <a:gridCol w="4858815"/>
              </a:tblGrid>
              <a:tr h="612340">
                <a:tc>
                  <a:txBody>
                    <a:bodyPr/>
                    <a:lstStyle/>
                    <a:p>
                      <a:pPr algn="ctr">
                        <a:lnSpc>
                          <a:spcPct val="115000"/>
                        </a:lnSpc>
                        <a:spcAft>
                          <a:spcPts val="0"/>
                        </a:spcAft>
                      </a:pPr>
                      <a:r>
                        <a:rPr lang="es-ES_tradnl" sz="1800" dirty="0" smtClean="0">
                          <a:solidFill>
                            <a:schemeClr val="tx1"/>
                          </a:solidFill>
                          <a:effectLst/>
                        </a:rPr>
                        <a:t>Semana/Fecha</a:t>
                      </a:r>
                    </a:p>
                    <a:p>
                      <a:pPr algn="ctr">
                        <a:lnSpc>
                          <a:spcPct val="115000"/>
                        </a:lnSpc>
                        <a:spcAft>
                          <a:spcPts val="0"/>
                        </a:spcAft>
                      </a:pP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ctr">
                        <a:lnSpc>
                          <a:spcPct val="115000"/>
                        </a:lnSpc>
                        <a:spcAft>
                          <a:spcPts val="0"/>
                        </a:spcAft>
                      </a:pPr>
                      <a:r>
                        <a:rPr lang="es-MX" sz="1600" dirty="0" smtClean="0">
                          <a:solidFill>
                            <a:schemeClr val="tx1"/>
                          </a:solidFill>
                          <a:effectLst/>
                          <a:latin typeface="Calibri"/>
                          <a:ea typeface="Calibri"/>
                          <a:cs typeface="Times New Roman"/>
                        </a:rPr>
                        <a:t>ACTIVIDADES</a:t>
                      </a:r>
                      <a:endParaRPr lang="es-MX" sz="1600" dirty="0">
                        <a:solidFill>
                          <a:schemeClr val="tx1"/>
                        </a:solidFill>
                        <a:effectLst/>
                        <a:latin typeface="Calibri"/>
                        <a:ea typeface="Calibri"/>
                        <a:cs typeface="Times New Roman"/>
                      </a:endParaRPr>
                    </a:p>
                  </a:txBody>
                  <a:tcPr marL="58763" marR="58763" marT="0" marB="0"/>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12 FEBRERO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VISITA PREVIA </a:t>
                      </a:r>
                      <a:r>
                        <a:rPr lang="es-MX" sz="1600" baseline="0" dirty="0" smtClean="0">
                          <a:solidFill>
                            <a:schemeClr val="tx1"/>
                          </a:solidFill>
                          <a:effectLst/>
                          <a:latin typeface="Calibri"/>
                          <a:ea typeface="Calibri"/>
                          <a:cs typeface="Times New Roman"/>
                        </a:rPr>
                        <a:t> AL JARDÍN</a:t>
                      </a:r>
                      <a:endParaRPr lang="es-MX" sz="1600" dirty="0">
                        <a:solidFill>
                          <a:schemeClr val="tx1"/>
                        </a:solidFill>
                        <a:effectLst/>
                        <a:latin typeface="Calibri"/>
                        <a:ea typeface="Calibri"/>
                        <a:cs typeface="Times New Roman"/>
                      </a:endParaRPr>
                    </a:p>
                  </a:txBody>
                  <a:tcPr marL="58763" marR="58763" marT="0" marB="0"/>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26 FEBRERO AL 9 MARZO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PRIMERA</a:t>
                      </a:r>
                      <a:r>
                        <a:rPr lang="es-MX" sz="1600" baseline="0" dirty="0" smtClean="0">
                          <a:solidFill>
                            <a:schemeClr val="tx1"/>
                          </a:solidFill>
                          <a:effectLst/>
                          <a:latin typeface="Calibri"/>
                          <a:ea typeface="Calibri"/>
                          <a:cs typeface="Times New Roman"/>
                        </a:rPr>
                        <a:t> JORNADA DE PRÁCTICA</a:t>
                      </a:r>
                      <a:endParaRPr lang="es-MX" sz="1600" dirty="0">
                        <a:solidFill>
                          <a:schemeClr val="tx1"/>
                        </a:solidFill>
                        <a:effectLst/>
                        <a:latin typeface="Calibri"/>
                        <a:ea typeface="Calibri"/>
                        <a:cs typeface="Times New Roman"/>
                      </a:endParaRPr>
                    </a:p>
                  </a:txBody>
                  <a:tcPr marL="58763" marR="58763" marT="0" marB="0"/>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12</a:t>
                      </a:r>
                      <a:r>
                        <a:rPr lang="es-MX" sz="1800" baseline="0" dirty="0" smtClean="0">
                          <a:solidFill>
                            <a:schemeClr val="tx1"/>
                          </a:solidFill>
                          <a:effectLst/>
                          <a:latin typeface="Calibri"/>
                          <a:ea typeface="Calibri"/>
                          <a:cs typeface="Times New Roman"/>
                        </a:rPr>
                        <a:t> AL 16  MARZO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PRIMER</a:t>
                      </a:r>
                      <a:r>
                        <a:rPr lang="es-MX" sz="1600" baseline="0" dirty="0" smtClean="0">
                          <a:solidFill>
                            <a:schemeClr val="tx1"/>
                          </a:solidFill>
                          <a:effectLst/>
                          <a:latin typeface="Calibri"/>
                          <a:ea typeface="Calibri"/>
                          <a:cs typeface="Times New Roman"/>
                        </a:rPr>
                        <a:t> PERÍODO DE EVALUACIÓN</a:t>
                      </a:r>
                      <a:endParaRPr lang="es-MX" sz="1600" dirty="0">
                        <a:solidFill>
                          <a:schemeClr val="tx1"/>
                        </a:solidFill>
                        <a:effectLst/>
                        <a:latin typeface="Calibri"/>
                        <a:ea typeface="Calibri"/>
                        <a:cs typeface="Times New Roman"/>
                      </a:endParaRPr>
                    </a:p>
                  </a:txBody>
                  <a:tcPr marL="58763" marR="58763" marT="0" marB="0"/>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23 AL 27 ABRIL 2018 </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SEGUNDO PERÍODO DE EVALUACIÓN</a:t>
                      </a:r>
                      <a:endParaRPr lang="es-MX" sz="1600" dirty="0">
                        <a:solidFill>
                          <a:schemeClr val="tx1"/>
                        </a:solidFill>
                        <a:effectLst/>
                        <a:latin typeface="Calibri"/>
                        <a:ea typeface="Calibri"/>
                        <a:cs typeface="Times New Roman"/>
                      </a:endParaRPr>
                    </a:p>
                  </a:txBody>
                  <a:tcPr marL="58763" marR="58763" marT="0" marB="0">
                    <a:solidFill>
                      <a:schemeClr val="tx2">
                        <a:lumMod val="20000"/>
                        <a:lumOff val="80000"/>
                      </a:schemeClr>
                    </a:solidFill>
                  </a:tcPr>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14 AL 25 DE MAYO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SEGUNDA JORNADA DE PRÁCTICA</a:t>
                      </a:r>
                      <a:endParaRPr lang="es-MX" sz="1600" dirty="0">
                        <a:solidFill>
                          <a:schemeClr val="tx1"/>
                        </a:solidFill>
                        <a:effectLst/>
                        <a:latin typeface="Calibri"/>
                        <a:ea typeface="Calibri"/>
                        <a:cs typeface="Times New Roman"/>
                      </a:endParaRPr>
                    </a:p>
                  </a:txBody>
                  <a:tcPr marL="58763" marR="58763" marT="0" marB="0">
                    <a:solidFill>
                      <a:schemeClr val="tx2">
                        <a:lumMod val="20000"/>
                        <a:lumOff val="80000"/>
                      </a:schemeClr>
                    </a:solidFill>
                  </a:tcPr>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4 AL 8 DE JUNIO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TERCER</a:t>
                      </a:r>
                      <a:r>
                        <a:rPr lang="es-MX" sz="1600" baseline="0" dirty="0" smtClean="0">
                          <a:solidFill>
                            <a:schemeClr val="tx1"/>
                          </a:solidFill>
                          <a:effectLst/>
                          <a:latin typeface="Calibri"/>
                          <a:ea typeface="Calibri"/>
                          <a:cs typeface="Times New Roman"/>
                        </a:rPr>
                        <a:t> PERÍODO DE EVALUACIÓN</a:t>
                      </a:r>
                      <a:endParaRPr lang="es-MX" sz="1600" dirty="0">
                        <a:solidFill>
                          <a:schemeClr val="tx1"/>
                        </a:solidFill>
                        <a:effectLst/>
                        <a:latin typeface="Calibri"/>
                        <a:ea typeface="Calibri"/>
                        <a:cs typeface="Times New Roman"/>
                      </a:endParaRPr>
                    </a:p>
                  </a:txBody>
                  <a:tcPr marL="58763" marR="58763" marT="0" marB="0">
                    <a:solidFill>
                      <a:schemeClr val="tx2">
                        <a:lumMod val="20000"/>
                        <a:lumOff val="80000"/>
                      </a:schemeClr>
                    </a:solidFill>
                  </a:tcPr>
                </a:tc>
              </a:tr>
              <a:tr h="401368">
                <a:tc>
                  <a:txBody>
                    <a:bodyPr/>
                    <a:lstStyle/>
                    <a:p>
                      <a:pPr algn="l">
                        <a:lnSpc>
                          <a:spcPct val="115000"/>
                        </a:lnSpc>
                        <a:spcAft>
                          <a:spcPts val="0"/>
                        </a:spcAft>
                      </a:pPr>
                      <a:r>
                        <a:rPr lang="es-MX" sz="1800" dirty="0" smtClean="0">
                          <a:solidFill>
                            <a:schemeClr val="tx1"/>
                          </a:solidFill>
                          <a:effectLst/>
                          <a:latin typeface="Calibri"/>
                          <a:ea typeface="Calibri"/>
                          <a:cs typeface="Times New Roman"/>
                        </a:rPr>
                        <a:t>2 AL 6 JULIO  2018</a:t>
                      </a:r>
                      <a:endParaRPr lang="es-MX" sz="18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CUARTO PERÍODO DE EVALUACIÓN</a:t>
                      </a:r>
                      <a:endParaRPr lang="es-MX" sz="1600" dirty="0">
                        <a:solidFill>
                          <a:schemeClr val="tx1"/>
                        </a:solidFill>
                        <a:effectLst/>
                        <a:latin typeface="Calibri"/>
                        <a:ea typeface="Calibri"/>
                        <a:cs typeface="Times New Roman"/>
                      </a:endParaRPr>
                    </a:p>
                  </a:txBody>
                  <a:tcPr marL="58763" marR="58763" marT="0" marB="0">
                    <a:solidFill>
                      <a:schemeClr val="tx2">
                        <a:lumMod val="20000"/>
                        <a:lumOff val="80000"/>
                      </a:schemeClr>
                    </a:solidFill>
                  </a:tcPr>
                </a:tc>
              </a:tr>
              <a:tr h="544274">
                <a:tc>
                  <a:txBody>
                    <a:bodyPr/>
                    <a:lstStyle/>
                    <a:p>
                      <a:pPr algn="ctr">
                        <a:lnSpc>
                          <a:spcPct val="115000"/>
                        </a:lnSpc>
                        <a:spcAft>
                          <a:spcPts val="0"/>
                        </a:spcAft>
                      </a:pPr>
                      <a:endParaRPr lang="es-MX" sz="900" dirty="0">
                        <a:solidFill>
                          <a:schemeClr val="tx1"/>
                        </a:solidFill>
                        <a:effectLst/>
                        <a:latin typeface="Calibri"/>
                        <a:ea typeface="Calibri"/>
                        <a:cs typeface="Times New Roman"/>
                      </a:endParaRPr>
                    </a:p>
                  </a:txBody>
                  <a:tcPr marL="58763" marR="58763" marT="0" marB="0">
                    <a:solidFill>
                      <a:schemeClr val="accent1">
                        <a:lumMod val="60000"/>
                        <a:lumOff val="40000"/>
                      </a:schemeClr>
                    </a:solidFill>
                  </a:tcPr>
                </a:tc>
                <a:tc>
                  <a:txBody>
                    <a:bodyPr/>
                    <a:lstStyle/>
                    <a:p>
                      <a:pPr algn="l">
                        <a:lnSpc>
                          <a:spcPct val="115000"/>
                        </a:lnSpc>
                        <a:spcAft>
                          <a:spcPts val="0"/>
                        </a:spcAft>
                      </a:pPr>
                      <a:r>
                        <a:rPr lang="es-MX" sz="1600" dirty="0" smtClean="0">
                          <a:solidFill>
                            <a:schemeClr val="tx1"/>
                          </a:solidFill>
                          <a:effectLst/>
                          <a:latin typeface="Calibri"/>
                          <a:ea typeface="Calibri"/>
                          <a:cs typeface="Times New Roman"/>
                        </a:rPr>
                        <a:t>EXPOSICIÓN</a:t>
                      </a:r>
                      <a:r>
                        <a:rPr lang="es-MX" sz="1600" baseline="0" dirty="0" smtClean="0">
                          <a:solidFill>
                            <a:schemeClr val="tx1"/>
                          </a:solidFill>
                          <a:effectLst/>
                          <a:latin typeface="Calibri"/>
                          <a:ea typeface="Calibri"/>
                          <a:cs typeface="Times New Roman"/>
                        </a:rPr>
                        <a:t>  Y DEFENSA DE PORTAFOLIO DE EVIDENCIAS</a:t>
                      </a:r>
                      <a:endParaRPr lang="es-MX" sz="1600" dirty="0">
                        <a:solidFill>
                          <a:schemeClr val="tx1"/>
                        </a:solidFill>
                        <a:effectLst/>
                        <a:latin typeface="Calibri"/>
                        <a:ea typeface="Calibri"/>
                        <a:cs typeface="Times New Roman"/>
                      </a:endParaRPr>
                    </a:p>
                  </a:txBody>
                  <a:tcPr marL="58763" marR="58763" marT="0" marB="0">
                    <a:solidFill>
                      <a:schemeClr val="tx2">
                        <a:lumMod val="20000"/>
                        <a:lumOff val="80000"/>
                      </a:schemeClr>
                    </a:solidFill>
                  </a:tcPr>
                </a:tc>
              </a:tr>
            </a:tbl>
          </a:graphicData>
        </a:graphic>
      </p:graphicFrame>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4457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PRESENTACIÓN</a:t>
            </a:r>
            <a:endParaRPr lang="es-MX" dirty="0"/>
          </a:p>
        </p:txBody>
      </p:sp>
      <p:sp>
        <p:nvSpPr>
          <p:cNvPr id="3" name="2 Marcador de contenido"/>
          <p:cNvSpPr>
            <a:spLocks noGrp="1"/>
          </p:cNvSpPr>
          <p:nvPr>
            <p:ph idx="1"/>
          </p:nvPr>
        </p:nvSpPr>
        <p:spPr/>
        <p:txBody>
          <a:bodyPr>
            <a:normAutofit fontScale="62500" lnSpcReduction="20000"/>
          </a:bodyPr>
          <a:lstStyle/>
          <a:p>
            <a:endParaRPr lang="es-ES_tradnl" sz="1600" dirty="0" smtClean="0">
              <a:latin typeface="Arial" pitchFamily="34" charset="0"/>
              <a:cs typeface="Arial" pitchFamily="34" charset="0"/>
            </a:endParaRPr>
          </a:p>
          <a:p>
            <a:pPr>
              <a:buFont typeface="Arial" panose="020B0604020202020204" pitchFamily="34" charset="0"/>
              <a:buChar char="•"/>
            </a:pPr>
            <a:r>
              <a:rPr lang="es-ES_tradnl" sz="2000" b="1" dirty="0" smtClean="0">
                <a:latin typeface="Arial" pitchFamily="34" charset="0"/>
                <a:cs typeface="Arial" pitchFamily="34" charset="0"/>
              </a:rPr>
              <a:t>TRAYECTO FORMATIVO: PREPARACIÓN PARA LA ENSEÑANZA Y EL APRENDIZAJE</a:t>
            </a:r>
          </a:p>
          <a:p>
            <a:pPr>
              <a:buFont typeface="Arial" panose="020B0604020202020204" pitchFamily="34" charset="0"/>
              <a:buChar char="•"/>
            </a:pPr>
            <a:endParaRPr lang="es-ES_tradnl" sz="2000" b="1" dirty="0">
              <a:latin typeface="Arial" pitchFamily="34" charset="0"/>
              <a:cs typeface="Arial" pitchFamily="34" charset="0"/>
            </a:endParaRPr>
          </a:p>
          <a:p>
            <a:pPr>
              <a:buFont typeface="Arial" panose="020B0604020202020204" pitchFamily="34" charset="0"/>
              <a:buChar char="•"/>
            </a:pPr>
            <a:endParaRPr lang="es-ES_tradnl" sz="2000" b="1" dirty="0" smtClean="0">
              <a:latin typeface="Arial" pitchFamily="34" charset="0"/>
              <a:cs typeface="Arial" pitchFamily="34" charset="0"/>
            </a:endParaRPr>
          </a:p>
          <a:p>
            <a:pPr>
              <a:buFont typeface="Arial" panose="020B0604020202020204" pitchFamily="34" charset="0"/>
              <a:buChar char="•"/>
            </a:pPr>
            <a:r>
              <a:rPr lang="es-ES_tradnl" sz="2000" b="1" dirty="0" smtClean="0">
                <a:latin typeface="Arial" pitchFamily="34" charset="0"/>
                <a:cs typeface="Arial" pitchFamily="34" charset="0"/>
              </a:rPr>
              <a:t>Créditos : 4.5</a:t>
            </a:r>
          </a:p>
          <a:p>
            <a:pPr>
              <a:buFont typeface="Arial" panose="020B0604020202020204" pitchFamily="34" charset="0"/>
              <a:buChar char="•"/>
            </a:pPr>
            <a:r>
              <a:rPr lang="es-ES_tradnl" sz="2000" b="1" dirty="0" smtClean="0">
                <a:latin typeface="Arial" pitchFamily="34" charset="0"/>
                <a:cs typeface="Arial" pitchFamily="34" charset="0"/>
              </a:rPr>
              <a:t>SEMESTRE:  4º.</a:t>
            </a:r>
          </a:p>
          <a:p>
            <a:pPr>
              <a:buFont typeface="Arial" panose="020B0604020202020204" pitchFamily="34" charset="0"/>
              <a:buChar char="•"/>
            </a:pPr>
            <a:endParaRPr lang="es-ES_tradnl" sz="2000" b="1" dirty="0">
              <a:latin typeface="Arial" pitchFamily="34" charset="0"/>
              <a:cs typeface="Arial" pitchFamily="34" charset="0"/>
            </a:endParaRPr>
          </a:p>
          <a:p>
            <a:pPr>
              <a:buFont typeface="Arial" panose="020B0604020202020204" pitchFamily="34" charset="0"/>
              <a:buChar char="•"/>
            </a:pPr>
            <a:endParaRPr lang="es-ES_tradnl" sz="2000" b="1" dirty="0" smtClean="0">
              <a:latin typeface="Arial" pitchFamily="34" charset="0"/>
              <a:cs typeface="Arial" pitchFamily="34" charset="0"/>
            </a:endParaRPr>
          </a:p>
          <a:p>
            <a:pPr>
              <a:buFont typeface="Arial" panose="020B0604020202020204" pitchFamily="34" charset="0"/>
              <a:buChar char="•"/>
            </a:pPr>
            <a:r>
              <a:rPr lang="es-ES_tradnl" sz="2000" b="1" dirty="0">
                <a:latin typeface="Arial" pitchFamily="34" charset="0"/>
                <a:cs typeface="Arial" pitchFamily="34" charset="0"/>
              </a:rPr>
              <a:t> </a:t>
            </a:r>
            <a:r>
              <a:rPr lang="es-ES_tradnl" sz="2000" b="1" dirty="0" smtClean="0">
                <a:latin typeface="Arial" pitchFamily="34" charset="0"/>
                <a:cs typeface="Arial" pitchFamily="34" charset="0"/>
              </a:rPr>
              <a:t>Horas:  4 hrs.</a:t>
            </a:r>
          </a:p>
          <a:p>
            <a:endParaRPr lang="es-ES_tradnl" sz="2000" b="1" dirty="0" smtClean="0">
              <a:latin typeface="Arial" pitchFamily="34" charset="0"/>
              <a:cs typeface="Arial" pitchFamily="34" charset="0"/>
            </a:endParaRPr>
          </a:p>
          <a:p>
            <a:endParaRPr lang="es-ES_tradnl" sz="1600" dirty="0" smtClean="0">
              <a:latin typeface="Arial" pitchFamily="34" charset="0"/>
              <a:cs typeface="Arial" pitchFamily="34" charset="0"/>
            </a:endParaRPr>
          </a:p>
          <a:p>
            <a:endParaRPr lang="es-ES_tradnl" sz="1200" dirty="0" smtClean="0"/>
          </a:p>
          <a:p>
            <a:endParaRPr lang="es-ES_tradnl" sz="1200" dirty="0">
              <a:solidFill>
                <a:schemeClr val="tx1"/>
              </a:solidFill>
              <a:latin typeface="Arial" pitchFamily="34" charset="0"/>
              <a:cs typeface="Arial" pitchFamily="34" charset="0"/>
            </a:endParaRPr>
          </a:p>
          <a:p>
            <a:pPr marL="0" indent="0">
              <a:buNone/>
            </a:pPr>
            <a:r>
              <a:rPr lang="es-ES_tradnl" sz="1200" dirty="0" smtClean="0"/>
              <a:t>ENEP-ST-F-15</a:t>
            </a:r>
            <a:endParaRPr lang="es-ES_tradnl" sz="1200" dirty="0"/>
          </a:p>
          <a:p>
            <a:pPr marL="0" indent="0">
              <a:buNone/>
            </a:pPr>
            <a:r>
              <a:rPr lang="es-ES_tradnl" sz="1200" dirty="0"/>
              <a:t>V00/102017</a:t>
            </a:r>
            <a:endParaRPr lang="es-ES" sz="1200" dirty="0"/>
          </a:p>
          <a:p>
            <a:endParaRPr lang="es-MX" sz="1200" dirty="0"/>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Bibliografía y Materiales de apoyo</a:t>
            </a:r>
            <a:endParaRPr lang="es-MX" dirty="0"/>
          </a:p>
        </p:txBody>
      </p:sp>
      <p:sp>
        <p:nvSpPr>
          <p:cNvPr id="3" name="2 Marcador de contenido"/>
          <p:cNvSpPr>
            <a:spLocks noGrp="1"/>
          </p:cNvSpPr>
          <p:nvPr>
            <p:ph idx="1"/>
          </p:nvPr>
        </p:nvSpPr>
        <p:spPr/>
        <p:txBody>
          <a:bodyPr>
            <a:normAutofit fontScale="77500" lnSpcReduction="20000"/>
          </a:bodyPr>
          <a:lstStyle/>
          <a:p>
            <a:pPr marL="0" indent="0">
              <a:buNone/>
            </a:pPr>
            <a:r>
              <a:rPr lang="es-MX" sz="1800" dirty="0" smtClean="0">
                <a:latin typeface="Arial" panose="020B0604020202020204" pitchFamily="34" charset="0"/>
                <a:cs typeface="Arial" panose="020B0604020202020204" pitchFamily="34" charset="0"/>
              </a:rPr>
              <a:t>Unidad de aprendizaje  I </a:t>
            </a:r>
            <a:r>
              <a:rPr lang="es-MX" sz="1800" dirty="0"/>
              <a:t>Conceptos básicos para comprender mejor la educación física</a:t>
            </a:r>
            <a:endParaRPr lang="es-MX" sz="1800" dirty="0" smtClean="0">
              <a:latin typeface="Arial" panose="020B0604020202020204" pitchFamily="34" charset="0"/>
              <a:cs typeface="Arial" panose="020B0604020202020204" pitchFamily="34" charset="0"/>
            </a:endParaRPr>
          </a:p>
          <a:p>
            <a:pPr marL="0" indent="0">
              <a:buNone/>
            </a:pPr>
            <a:r>
              <a:rPr lang="es-MX" sz="1600" dirty="0"/>
              <a:t>Torres, F. (2012). Experiencias de intervención de la educación física. México: Trillas Chávez, R. (2012). </a:t>
            </a:r>
            <a:endParaRPr lang="es-MX" sz="1600" dirty="0" smtClean="0"/>
          </a:p>
          <a:p>
            <a:pPr marL="0" indent="0">
              <a:buNone/>
            </a:pPr>
            <a:r>
              <a:rPr lang="es-MX" sz="1600" dirty="0" smtClean="0"/>
              <a:t>Historia </a:t>
            </a:r>
            <a:r>
              <a:rPr lang="es-MX" sz="1600" dirty="0"/>
              <a:t>de la educación física. México: Trillas Dávila, M. (2011</a:t>
            </a:r>
            <a:r>
              <a:rPr lang="es-MX" sz="1600" dirty="0" smtClean="0"/>
              <a:t>).</a:t>
            </a:r>
          </a:p>
          <a:p>
            <a:pPr marL="0" indent="0">
              <a:buNone/>
            </a:pPr>
            <a:r>
              <a:rPr lang="es-MX" sz="1600" dirty="0" smtClean="0"/>
              <a:t> </a:t>
            </a:r>
            <a:r>
              <a:rPr lang="es-MX" sz="1600" dirty="0"/>
              <a:t>La enseñanza de la educación física, propuesta para desarrollar competencias desde la escuela. México: Trillas Dávila, M. (2013</a:t>
            </a:r>
            <a:r>
              <a:rPr lang="es-MX" sz="1600" dirty="0" smtClean="0"/>
              <a:t>).</a:t>
            </a:r>
          </a:p>
          <a:p>
            <a:pPr marL="0" indent="0">
              <a:buNone/>
            </a:pPr>
            <a:r>
              <a:rPr lang="es-MX" sz="1600" dirty="0" smtClean="0"/>
              <a:t> </a:t>
            </a:r>
            <a:r>
              <a:rPr lang="es-MX" sz="1600" dirty="0"/>
              <a:t>La educación física. Intervención en el preescolar. México: Trillas Capel, S. (2002). </a:t>
            </a:r>
            <a:endParaRPr lang="es-MX" sz="1600" dirty="0" smtClean="0"/>
          </a:p>
          <a:p>
            <a:pPr marL="0" indent="0">
              <a:buNone/>
            </a:pPr>
            <a:r>
              <a:rPr lang="es-MX" sz="1600" dirty="0" smtClean="0"/>
              <a:t>Reflexiones </a:t>
            </a:r>
            <a:r>
              <a:rPr lang="es-MX" sz="1600" dirty="0"/>
              <a:t>sobre la educación física y sus prioridades. México: Secretaría de Educación Pública Pastor, J. (2002). </a:t>
            </a:r>
            <a:endParaRPr lang="es-MX" sz="1600" dirty="0" smtClean="0"/>
          </a:p>
          <a:p>
            <a:pPr marL="0" indent="0">
              <a:buNone/>
            </a:pPr>
            <a:r>
              <a:rPr lang="es-MX" sz="1600" dirty="0" smtClean="0"/>
              <a:t>Intervención </a:t>
            </a:r>
            <a:r>
              <a:rPr lang="es-MX" sz="1600" dirty="0"/>
              <a:t>psicomotriz en educación física. España: Inde Trigo, E. (1999). </a:t>
            </a:r>
            <a:endParaRPr lang="es-MX" sz="1600" dirty="0" smtClean="0"/>
          </a:p>
          <a:p>
            <a:pPr marL="0" indent="0">
              <a:buNone/>
            </a:pPr>
            <a:r>
              <a:rPr lang="es-MX" sz="1600" dirty="0" smtClean="0"/>
              <a:t>Creatividad </a:t>
            </a:r>
            <a:r>
              <a:rPr lang="es-MX" sz="1600" dirty="0"/>
              <a:t>y motricidad. España: </a:t>
            </a:r>
            <a:r>
              <a:rPr lang="es-MX" sz="1600" dirty="0" smtClean="0"/>
              <a:t>Inde</a:t>
            </a:r>
          </a:p>
          <a:p>
            <a:pPr marL="0" indent="0">
              <a:buNone/>
            </a:pPr>
            <a:r>
              <a:rPr lang="es-MX" sz="1600" dirty="0"/>
              <a:t>Consultar diversos artículos relacionados con la expresividad corporal en : http://www.efdeportes.com/efd144/ritmo-canciones-motrices-eneducacion-infantil.htm http://www.efdeportes.com/efd130/la-expresion-corporal-eneducacion-fisica.htm Microcursos INDE en: http://microcursos.inde.com/inde_1.html</a:t>
            </a:r>
            <a:endParaRPr lang="es-MX" sz="1600" dirty="0">
              <a:latin typeface="Arial" panose="020B0604020202020204" pitchFamily="34" charset="0"/>
              <a:cs typeface="Arial" panose="020B0604020202020204"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2037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692696"/>
            <a:ext cx="8153400" cy="720080"/>
          </a:xfrm>
        </p:spPr>
        <p:txBody>
          <a:bodyPr>
            <a:normAutofit/>
          </a:bodyPr>
          <a:lstStyle/>
          <a:p>
            <a:pPr algn="ctr"/>
            <a:r>
              <a:rPr lang="es-MX" sz="1800" dirty="0">
                <a:solidFill>
                  <a:schemeClr val="tx1"/>
                </a:solidFill>
                <a:latin typeface="Arial" panose="020B0604020202020204" pitchFamily="34" charset="0"/>
                <a:cs typeface="Arial" panose="020B0604020202020204" pitchFamily="34" charset="0"/>
              </a:rPr>
              <a:t>UNIDAD DE APRENDIZAJE II. Contenidos que desarrolla la educación física en la educación básica</a:t>
            </a:r>
          </a:p>
        </p:txBody>
      </p:sp>
      <p:sp>
        <p:nvSpPr>
          <p:cNvPr id="3" name="2 Marcador de contenido"/>
          <p:cNvSpPr>
            <a:spLocks noGrp="1"/>
          </p:cNvSpPr>
          <p:nvPr>
            <p:ph idx="1"/>
          </p:nvPr>
        </p:nvSpPr>
        <p:spPr/>
        <p:txBody>
          <a:bodyPr>
            <a:normAutofit fontScale="70000" lnSpcReduction="20000"/>
          </a:bodyPr>
          <a:lstStyle/>
          <a:p>
            <a:pPr marL="0" indent="0">
              <a:buNone/>
            </a:pPr>
            <a:r>
              <a:rPr lang="es-MX" sz="2200" dirty="0">
                <a:latin typeface="Arial" panose="020B0604020202020204" pitchFamily="34" charset="0"/>
                <a:cs typeface="Arial" panose="020B0604020202020204" pitchFamily="34" charset="0"/>
              </a:rPr>
              <a:t>Pastor, J. (2002). Intervención psicomotriz en educación física. </a:t>
            </a:r>
            <a:r>
              <a:rPr lang="es-MX" sz="2200" dirty="0" smtClean="0">
                <a:latin typeface="Arial" panose="020B0604020202020204" pitchFamily="34" charset="0"/>
                <a:cs typeface="Arial" panose="020B0604020202020204" pitchFamily="34" charset="0"/>
              </a:rPr>
              <a:t>España</a:t>
            </a:r>
            <a:r>
              <a:rPr lang="es-MX" sz="2200" dirty="0">
                <a:latin typeface="Arial" panose="020B0604020202020204" pitchFamily="34" charset="0"/>
                <a:cs typeface="Arial" panose="020B0604020202020204" pitchFamily="34" charset="0"/>
              </a:rPr>
              <a:t>: Inde Dávila, M. (2011</a:t>
            </a:r>
            <a:r>
              <a:rPr lang="es-MX" sz="2200" dirty="0" smtClean="0">
                <a:latin typeface="Arial" panose="020B0604020202020204" pitchFamily="34" charset="0"/>
                <a:cs typeface="Arial" panose="020B0604020202020204" pitchFamily="34" charset="0"/>
              </a:rPr>
              <a:t>).</a:t>
            </a:r>
          </a:p>
          <a:p>
            <a:pPr marL="0" indent="0">
              <a:buNone/>
            </a:pPr>
            <a:r>
              <a:rPr lang="es-MX" sz="2200" dirty="0" smtClean="0">
                <a:latin typeface="Arial" panose="020B0604020202020204" pitchFamily="34" charset="0"/>
                <a:cs typeface="Arial" panose="020B0604020202020204" pitchFamily="34" charset="0"/>
              </a:rPr>
              <a:t> </a:t>
            </a:r>
            <a:r>
              <a:rPr lang="es-MX" sz="2200" dirty="0">
                <a:latin typeface="Arial" panose="020B0604020202020204" pitchFamily="34" charset="0"/>
                <a:cs typeface="Arial" panose="020B0604020202020204" pitchFamily="34" charset="0"/>
              </a:rPr>
              <a:t>La enseñanza de la educación física, propuesta para desarrollar competencias desde la escuela. México: Trillas Dávila, M. (2013). </a:t>
            </a:r>
            <a:endParaRPr lang="es-MX" sz="2200" dirty="0" smtClean="0">
              <a:latin typeface="Arial" panose="020B0604020202020204" pitchFamily="34" charset="0"/>
              <a:cs typeface="Arial" panose="020B0604020202020204" pitchFamily="34" charset="0"/>
            </a:endParaRPr>
          </a:p>
          <a:p>
            <a:pPr marL="0" indent="0">
              <a:buNone/>
            </a:pPr>
            <a:r>
              <a:rPr lang="es-MX" sz="2200" dirty="0" smtClean="0">
                <a:latin typeface="Arial" panose="020B0604020202020204" pitchFamily="34" charset="0"/>
                <a:cs typeface="Arial" panose="020B0604020202020204" pitchFamily="34" charset="0"/>
              </a:rPr>
              <a:t>La </a:t>
            </a:r>
            <a:r>
              <a:rPr lang="es-MX" sz="2200" dirty="0">
                <a:latin typeface="Arial" panose="020B0604020202020204" pitchFamily="34" charset="0"/>
                <a:cs typeface="Arial" panose="020B0604020202020204" pitchFamily="34" charset="0"/>
              </a:rPr>
              <a:t>educación física. Intervención en el preescolar. México: Trillas Lleixá, T. (2000). </a:t>
            </a:r>
            <a:endParaRPr lang="es-MX" sz="2200" dirty="0" smtClean="0">
              <a:latin typeface="Arial" panose="020B0604020202020204" pitchFamily="34" charset="0"/>
              <a:cs typeface="Arial" panose="020B0604020202020204" pitchFamily="34" charset="0"/>
            </a:endParaRPr>
          </a:p>
          <a:p>
            <a:pPr marL="0" indent="0">
              <a:buNone/>
            </a:pPr>
            <a:r>
              <a:rPr lang="es-MX" sz="2200" dirty="0" smtClean="0">
                <a:latin typeface="Arial" panose="020B0604020202020204" pitchFamily="34" charset="0"/>
                <a:cs typeface="Arial" panose="020B0604020202020204" pitchFamily="34" charset="0"/>
              </a:rPr>
              <a:t>La </a:t>
            </a:r>
            <a:r>
              <a:rPr lang="es-MX" sz="2200" dirty="0">
                <a:latin typeface="Arial" panose="020B0604020202020204" pitchFamily="34" charset="0"/>
                <a:cs typeface="Arial" panose="020B0604020202020204" pitchFamily="34" charset="0"/>
              </a:rPr>
              <a:t>educación física de 3 a 8 años. España. Paidotribo </a:t>
            </a:r>
            <a:endParaRPr lang="es-MX" sz="2200" dirty="0" smtClean="0">
              <a:latin typeface="Arial" panose="020B0604020202020204" pitchFamily="34" charset="0"/>
              <a:cs typeface="Arial" panose="020B0604020202020204" pitchFamily="34" charset="0"/>
            </a:endParaRPr>
          </a:p>
          <a:p>
            <a:pPr marL="0" indent="0">
              <a:buNone/>
            </a:pPr>
            <a:r>
              <a:rPr lang="es-MX" sz="2200" dirty="0" smtClean="0">
                <a:latin typeface="Arial" panose="020B0604020202020204" pitchFamily="34" charset="0"/>
                <a:cs typeface="Arial" panose="020B0604020202020204" pitchFamily="34" charset="0"/>
              </a:rPr>
              <a:t>Otros </a:t>
            </a:r>
            <a:r>
              <a:rPr lang="es-MX" sz="2200" dirty="0">
                <a:latin typeface="Arial" panose="020B0604020202020204" pitchFamily="34" charset="0"/>
                <a:cs typeface="Arial" panose="020B0604020202020204" pitchFamily="34" charset="0"/>
              </a:rPr>
              <a:t>recursos Se sugiere para el inicio de este unidad de aprendizaje revisar el video: http://www.youtube.com/watch?feature=player_detailpage&amp;v=PM44dnFk7EA http://www.youtube.com/watch?feature=player_detailpage&amp;v=pu3JCBgxma0 http://www.youtube.com/watch?feature=player_detailpage&amp;v=KeppmyWVf3c http://www.youtube.com/watch?feature=player_detailpage&amp;v=55i2QGwm79c http://www.youtube.com/watch?feature=player_detailpage&amp;v=na1QbqMHJm4 http://www.youtube.com/watch?feature=player_detailpage&amp;v=xAmW9h_9pEA Microcursos INDE en: </a:t>
            </a:r>
            <a:r>
              <a:rPr lang="es-MX" sz="2200" dirty="0">
                <a:latin typeface="Arial" panose="020B0604020202020204" pitchFamily="34" charset="0"/>
                <a:cs typeface="Arial" panose="020B0604020202020204" pitchFamily="34" charset="0"/>
                <a:hlinkClick r:id="rId2"/>
              </a:rPr>
              <a:t>http://</a:t>
            </a:r>
            <a:r>
              <a:rPr lang="es-MX" sz="2200" dirty="0" smtClean="0">
                <a:latin typeface="Arial" panose="020B0604020202020204" pitchFamily="34" charset="0"/>
                <a:cs typeface="Arial" panose="020B0604020202020204" pitchFamily="34" charset="0"/>
                <a:hlinkClick r:id="rId2"/>
              </a:rPr>
              <a:t>microcursos.inde.com/inde_1.html</a:t>
            </a:r>
            <a:endParaRPr lang="es-MX" sz="2200" dirty="0" smtClean="0">
              <a:latin typeface="Arial" panose="020B0604020202020204" pitchFamily="34" charset="0"/>
              <a:cs typeface="Arial" panose="020B0604020202020204" pitchFamily="34" charset="0"/>
            </a:endParaRPr>
          </a:p>
          <a:p>
            <a:pPr marL="0" indent="0">
              <a:buNone/>
            </a:pPr>
            <a:endParaRPr lang="es-MX" sz="1600" dirty="0">
              <a:latin typeface="Arial" panose="020B0604020202020204" pitchFamily="34" charset="0"/>
              <a:cs typeface="Arial" panose="020B0604020202020204" pitchFamily="34" charset="0"/>
            </a:endParaRPr>
          </a:p>
        </p:txBody>
      </p:sp>
      <p:pic>
        <p:nvPicPr>
          <p:cNvPr id="4"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5871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000" dirty="0">
                <a:solidFill>
                  <a:schemeClr val="tx1"/>
                </a:solidFill>
                <a:latin typeface="Arial" panose="020B0604020202020204" pitchFamily="34" charset="0"/>
                <a:cs typeface="Arial" panose="020B0604020202020204" pitchFamily="34" charset="0"/>
              </a:rPr>
              <a:t>UNIDAD DE APRENDIZAJE III. El juego motor y su importancia en el preescolar</a:t>
            </a:r>
          </a:p>
        </p:txBody>
      </p:sp>
      <p:sp>
        <p:nvSpPr>
          <p:cNvPr id="3" name="2 Marcador de contenido"/>
          <p:cNvSpPr>
            <a:spLocks noGrp="1"/>
          </p:cNvSpPr>
          <p:nvPr>
            <p:ph idx="1"/>
          </p:nvPr>
        </p:nvSpPr>
        <p:spPr/>
        <p:txBody>
          <a:bodyPr>
            <a:normAutofit lnSpcReduction="10000"/>
          </a:bodyPr>
          <a:lstStyle/>
          <a:p>
            <a:pPr marL="0" indent="0">
              <a:buNone/>
            </a:pPr>
            <a:endParaRPr lang="es-MX" sz="1600" dirty="0" smtClean="0"/>
          </a:p>
          <a:p>
            <a:pPr marL="0" indent="0">
              <a:buNone/>
            </a:pPr>
            <a:r>
              <a:rPr lang="es-MX" sz="1600" dirty="0" smtClean="0"/>
              <a:t>Navarro</a:t>
            </a:r>
            <a:r>
              <a:rPr lang="es-MX" sz="1600" dirty="0"/>
              <a:t>, V. (2002). El afán de jugar. España. Inde Dávila, M. (2011). </a:t>
            </a:r>
            <a:endParaRPr lang="es-MX" sz="1600" dirty="0" smtClean="0"/>
          </a:p>
          <a:p>
            <a:pPr marL="0" indent="0">
              <a:buNone/>
            </a:pPr>
            <a:r>
              <a:rPr lang="es-MX" sz="1600" dirty="0" smtClean="0"/>
              <a:t>La </a:t>
            </a:r>
            <a:r>
              <a:rPr lang="es-MX" sz="1600" dirty="0"/>
              <a:t>enseñanza de la educación física, propuesta para desarrollar competencias desde la escuela. México: Trillas Dávila, M. (2013</a:t>
            </a:r>
            <a:r>
              <a:rPr lang="es-MX" sz="1600" dirty="0" smtClean="0"/>
              <a:t>).</a:t>
            </a:r>
          </a:p>
          <a:p>
            <a:pPr marL="0" indent="0">
              <a:buNone/>
            </a:pPr>
            <a:r>
              <a:rPr lang="es-MX" sz="1600" dirty="0" smtClean="0"/>
              <a:t> </a:t>
            </a:r>
            <a:r>
              <a:rPr lang="es-MX" sz="1600" dirty="0"/>
              <a:t>La educación física. Intervención en el preescolar. México: Trillas Torres, F. (2012). </a:t>
            </a:r>
            <a:endParaRPr lang="es-MX" sz="1600" dirty="0" smtClean="0"/>
          </a:p>
          <a:p>
            <a:pPr marL="0" indent="0">
              <a:buNone/>
            </a:pPr>
            <a:r>
              <a:rPr lang="es-MX" sz="1600" dirty="0" smtClean="0"/>
              <a:t>Experiencias </a:t>
            </a:r>
            <a:r>
              <a:rPr lang="es-MX" sz="1600" dirty="0"/>
              <a:t>de intervención de la educación física. México: Trillas </a:t>
            </a:r>
            <a:endParaRPr lang="es-MX" sz="1600" dirty="0" smtClean="0"/>
          </a:p>
          <a:p>
            <a:pPr marL="0" indent="0">
              <a:buNone/>
            </a:pPr>
            <a:endParaRPr lang="es-MX" sz="1600" dirty="0" smtClean="0"/>
          </a:p>
          <a:p>
            <a:pPr marL="0" indent="0">
              <a:buNone/>
            </a:pPr>
            <a:r>
              <a:rPr lang="es-MX" sz="1600" dirty="0" smtClean="0"/>
              <a:t>Otros </a:t>
            </a:r>
            <a:r>
              <a:rPr lang="es-MX" sz="1600" dirty="0"/>
              <a:t>recursos http://www.efdeportes.com/efd126/el-juego-en-el-area-deeducacion-fisica.htm http://www.efdeportes.com/efd142/el-juego-en-el-area-deeducacion-fisica.htm http://www.efdeportes.com/efd153/unidad-didactica-jugamos-</a:t>
            </a:r>
            <a:endParaRPr lang="es-MX" sz="1600" dirty="0">
              <a:latin typeface="Arial" panose="020B0604020202020204" pitchFamily="34" charset="0"/>
              <a:cs typeface="Arial" panose="020B0604020202020204"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1851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828281965"/>
              </p:ext>
            </p:extLst>
          </p:nvPr>
        </p:nvGraphicFramePr>
        <p:xfrm>
          <a:off x="539552" y="260648"/>
          <a:ext cx="8147248" cy="6426555"/>
        </p:xfrm>
        <a:graphic>
          <a:graphicData uri="http://schemas.openxmlformats.org/drawingml/2006/table">
            <a:tbl>
              <a:tblPr firstRow="1" firstCol="1" bandRow="1">
                <a:tableStyleId>{BC89EF96-8CEA-46FF-86C4-4CE0E7609802}</a:tableStyleId>
              </a:tblPr>
              <a:tblGrid>
                <a:gridCol w="2736304"/>
                <a:gridCol w="4176464"/>
                <a:gridCol w="1234480"/>
              </a:tblGrid>
              <a:tr h="1166309">
                <a:tc>
                  <a:txBody>
                    <a:bodyPr/>
                    <a:lstStyle/>
                    <a:p>
                      <a:pPr algn="ctr">
                        <a:lnSpc>
                          <a:spcPct val="115000"/>
                        </a:lnSpc>
                        <a:spcAft>
                          <a:spcPts val="0"/>
                        </a:spcAft>
                      </a:pPr>
                      <a:r>
                        <a:rPr lang="es-MX" sz="1200" dirty="0">
                          <a:effectLst/>
                          <a:latin typeface="Arial" panose="020B0604020202020204" pitchFamily="34" charset="0"/>
                          <a:cs typeface="Arial" panose="020B0604020202020204" pitchFamily="34" charset="0"/>
                        </a:rPr>
                        <a:t>Evidencias de aprendizaje de la unidad/Módulo/ Bloque </a:t>
                      </a:r>
                      <a:r>
                        <a:rPr lang="es-MX" sz="1200" dirty="0" smtClean="0">
                          <a:effectLst/>
                          <a:latin typeface="Arial" panose="020B0604020202020204" pitchFamily="34" charset="0"/>
                          <a:cs typeface="Arial" panose="020B0604020202020204" pitchFamily="34" charset="0"/>
                        </a:rPr>
                        <a:t>I</a:t>
                      </a:r>
                    </a:p>
                    <a:p>
                      <a:pPr marL="0" marR="0" indent="0" algn="ctr" defTabSz="914400" rtl="0" eaLnBrk="1" fontAlgn="auto" latinLnBrk="0" hangingPunct="1">
                        <a:lnSpc>
                          <a:spcPct val="115000"/>
                        </a:lnSpc>
                        <a:spcBef>
                          <a:spcPts val="0"/>
                        </a:spcBef>
                        <a:spcAft>
                          <a:spcPts val="0"/>
                        </a:spcAft>
                        <a:buClrTx/>
                        <a:buSzTx/>
                        <a:buFontTx/>
                        <a:buNone/>
                        <a:tabLst/>
                        <a:defRPr/>
                      </a:pPr>
                      <a:r>
                        <a:rPr lang="es-MX" sz="1200" dirty="0" smtClean="0">
                          <a:effectLst/>
                          <a:latin typeface="Arial" panose="020B0604020202020204" pitchFamily="34" charset="0"/>
                          <a:cs typeface="Arial" panose="020B0604020202020204" pitchFamily="34" charset="0"/>
                        </a:rPr>
                        <a:t>Para el portafolio</a:t>
                      </a:r>
                    </a:p>
                    <a:p>
                      <a:pPr algn="ctr">
                        <a:lnSpc>
                          <a:spcPct val="115000"/>
                        </a:lnSpc>
                        <a:spcAft>
                          <a:spcPts val="0"/>
                        </a:spcAft>
                      </a:pPr>
                      <a:endParaRPr lang="es-ES" sz="1200" dirty="0">
                        <a:effectLst/>
                        <a:latin typeface="Arial" panose="020B0604020202020204" pitchFamily="34" charset="0"/>
                        <a:cs typeface="Arial" panose="020B0604020202020204"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Conceptos básicos para comprender mejor la educación física</a:t>
                      </a:r>
                      <a:endParaRPr lang="es-ES" sz="1200" dirty="0" smtClean="0">
                        <a:solidFill>
                          <a:schemeClr val="tx1"/>
                        </a:solidFill>
                        <a:effectLst/>
                        <a:latin typeface="Arial" panose="020B0604020202020204" pitchFamily="34" charset="0"/>
                        <a:ea typeface="Calibri"/>
                        <a:cs typeface="Arial" panose="020B0604020202020204" pitchFamily="34" charset="0"/>
                      </a:endParaRPr>
                    </a:p>
                  </a:txBody>
                  <a:tcPr marL="65473" marR="65473" marT="0" marB="0">
                    <a:noFill/>
                  </a:tcPr>
                </a:tc>
                <a:tc>
                  <a:txBody>
                    <a:bodyPr/>
                    <a:lstStyle/>
                    <a:p>
                      <a:pPr algn="ctr">
                        <a:lnSpc>
                          <a:spcPct val="115000"/>
                        </a:lnSpc>
                        <a:spcAft>
                          <a:spcPts val="0"/>
                        </a:spcAft>
                      </a:pPr>
                      <a:r>
                        <a:rPr lang="es-MX" sz="1200" b="1" dirty="0">
                          <a:effectLst/>
                          <a:latin typeface="Arial" panose="020B0604020202020204" pitchFamily="34" charset="0"/>
                          <a:cs typeface="Arial" panose="020B0604020202020204" pitchFamily="34" charset="0"/>
                        </a:rPr>
                        <a:t>Criterios de desempeño</a:t>
                      </a:r>
                      <a:endParaRPr lang="es-ES" sz="1200" b="1" dirty="0">
                        <a:effectLst/>
                        <a:latin typeface="Arial" panose="020B0604020202020204" pitchFamily="34" charset="0"/>
                        <a:ea typeface="Calibri"/>
                        <a:cs typeface="Arial" panose="020B0604020202020204" pitchFamily="34" charset="0"/>
                      </a:endParaRPr>
                    </a:p>
                  </a:txBody>
                  <a:tcPr marL="65473" marR="65473" marT="0" marB="0">
                    <a:noFill/>
                  </a:tcPr>
                </a:tc>
                <a:tc>
                  <a:txBody>
                    <a:bodyPr/>
                    <a:lstStyle/>
                    <a:p>
                      <a:pPr algn="ctr">
                        <a:lnSpc>
                          <a:spcPct val="115000"/>
                        </a:lnSpc>
                        <a:spcAft>
                          <a:spcPts val="0"/>
                        </a:spcAft>
                      </a:pPr>
                      <a:r>
                        <a:rPr lang="es-MX" sz="1200" dirty="0">
                          <a:effectLst/>
                          <a:latin typeface="Arial" panose="020B0604020202020204" pitchFamily="34" charset="0"/>
                          <a:cs typeface="Arial" panose="020B0604020202020204" pitchFamily="34" charset="0"/>
                        </a:rPr>
                        <a:t>Instrumentos de evaluación</a:t>
                      </a:r>
                      <a:endParaRPr lang="es-ES" sz="1200" dirty="0">
                        <a:effectLst/>
                        <a:latin typeface="Arial" panose="020B0604020202020204" pitchFamily="34" charset="0"/>
                        <a:ea typeface="Calibri"/>
                        <a:cs typeface="Arial" panose="020B0604020202020204" pitchFamily="34" charset="0"/>
                      </a:endParaRPr>
                    </a:p>
                  </a:txBody>
                  <a:tcPr marL="65473" marR="65473" marT="0" marB="0">
                    <a:noFill/>
                  </a:tcPr>
                </a:tc>
              </a:tr>
              <a:tr h="4954371">
                <a:tc>
                  <a:txBody>
                    <a:bodyPr/>
                    <a:lstStyle/>
                    <a:p>
                      <a:pPr algn="l">
                        <a:lnSpc>
                          <a:spcPct val="115000"/>
                        </a:lnSpc>
                        <a:spcAft>
                          <a:spcPts val="0"/>
                        </a:spcAft>
                      </a:pPr>
                      <a:r>
                        <a:rPr lang="es-ES" sz="1200" b="0" dirty="0" smtClean="0">
                          <a:effectLst/>
                          <a:latin typeface="Arial" panose="020B0604020202020204" pitchFamily="34" charset="0"/>
                          <a:cs typeface="Arial" panose="020B0604020202020204" pitchFamily="34" charset="0"/>
                        </a:rPr>
                        <a:t>Elaborar </a:t>
                      </a:r>
                      <a:r>
                        <a:rPr lang="es-ES" sz="1200" b="0" dirty="0">
                          <a:effectLst/>
                          <a:latin typeface="Arial" panose="020B0604020202020204" pitchFamily="34" charset="0"/>
                          <a:cs typeface="Arial" panose="020B0604020202020204" pitchFamily="34" charset="0"/>
                        </a:rPr>
                        <a:t>un Informe  detallado de la </a:t>
                      </a:r>
                      <a:r>
                        <a:rPr lang="es-ES" sz="1200" b="0" baseline="0" dirty="0" smtClean="0">
                          <a:effectLst/>
                          <a:latin typeface="Arial" panose="020B0604020202020204" pitchFamily="34" charset="0"/>
                          <a:cs typeface="Arial" panose="020B0604020202020204" pitchFamily="34" charset="0"/>
                        </a:rPr>
                        <a:t> Estrategia didáctica  aplicada a la Educación Física  CUENTO MOTOR en la Jornada de Práctica del 26 de Febrero al 9 de Marzo</a:t>
                      </a:r>
                      <a:endParaRPr lang="es-ES" sz="1200" b="0" dirty="0" smtClean="0">
                        <a:effectLst/>
                        <a:latin typeface="Arial" panose="020B0604020202020204" pitchFamily="34" charset="0"/>
                        <a:cs typeface="Arial" panose="020B0604020202020204" pitchFamily="34" charset="0"/>
                      </a:endParaRPr>
                    </a:p>
                    <a:p>
                      <a:pPr>
                        <a:lnSpc>
                          <a:spcPct val="115000"/>
                        </a:lnSpc>
                        <a:spcAft>
                          <a:spcPts val="0"/>
                        </a:spcAft>
                      </a:pPr>
                      <a:endParaRPr lang="es-ES" sz="1200" dirty="0">
                        <a:effectLst/>
                        <a:latin typeface="Arial" panose="020B0604020202020204" pitchFamily="34" charset="0"/>
                        <a:cs typeface="Arial" panose="020B0604020202020204" pitchFamily="34" charset="0"/>
                      </a:endParaRPr>
                    </a:p>
                    <a:p>
                      <a:pPr>
                        <a:lnSpc>
                          <a:spcPct val="115000"/>
                        </a:lnSpc>
                        <a:spcAft>
                          <a:spcPts val="0"/>
                        </a:spcAft>
                      </a:pPr>
                      <a:r>
                        <a:rPr lang="es-ES" sz="1200" dirty="0">
                          <a:effectLst/>
                          <a:latin typeface="Arial" panose="020B0604020202020204" pitchFamily="34" charset="0"/>
                          <a:cs typeface="Arial" panose="020B0604020202020204" pitchFamily="34" charset="0"/>
                        </a:rPr>
                        <a:t> </a:t>
                      </a:r>
                    </a:p>
                    <a:p>
                      <a:pPr>
                        <a:lnSpc>
                          <a:spcPct val="115000"/>
                        </a:lnSpc>
                        <a:spcAft>
                          <a:spcPts val="0"/>
                        </a:spcAft>
                      </a:pPr>
                      <a:r>
                        <a:rPr lang="es-ES" sz="1200" dirty="0">
                          <a:effectLst/>
                          <a:latin typeface="Arial" panose="020B0604020202020204" pitchFamily="34" charset="0"/>
                          <a:cs typeface="Arial" panose="020B0604020202020204" pitchFamily="34" charset="0"/>
                        </a:rPr>
                        <a:t> </a:t>
                      </a:r>
                      <a:endParaRPr lang="es-ES" sz="1200" dirty="0">
                        <a:solidFill>
                          <a:schemeClr val="tx1"/>
                        </a:solidFill>
                        <a:effectLst/>
                        <a:latin typeface="Arial" panose="020B0604020202020204" pitchFamily="34" charset="0"/>
                        <a:ea typeface="Calibri"/>
                        <a:cs typeface="Arial" panose="020B0604020202020204" pitchFamily="34" charset="0"/>
                      </a:endParaRPr>
                    </a:p>
                  </a:txBody>
                  <a:tcPr marL="65473" marR="65473" marT="0" marB="0">
                    <a:solidFill>
                      <a:schemeClr val="accent3">
                        <a:lumMod val="20000"/>
                        <a:lumOff val="80000"/>
                        <a:alpha val="20000"/>
                      </a:schemeClr>
                    </a:solidFill>
                  </a:tcPr>
                </a:tc>
                <a:tc>
                  <a:txBody>
                    <a:bodyPr/>
                    <a:lstStyle/>
                    <a:p>
                      <a:r>
                        <a:rPr lang="es-MX" sz="1400" b="1" kern="1200" dirty="0" smtClean="0">
                          <a:solidFill>
                            <a:schemeClr val="tx1"/>
                          </a:solidFill>
                          <a:effectLst/>
                          <a:latin typeface="Arial" panose="020B0604020202020204" pitchFamily="34" charset="0"/>
                          <a:ea typeface="+mn-ea"/>
                          <a:cs typeface="Arial" panose="020B0604020202020204" pitchFamily="34" charset="0"/>
                        </a:rPr>
                        <a:t>Evidencia:</a:t>
                      </a:r>
                      <a:endParaRPr lang="es-MX" sz="1400" kern="1200" dirty="0" smtClean="0">
                        <a:solidFill>
                          <a:schemeClr val="tx1"/>
                        </a:solidFill>
                        <a:effectLst/>
                        <a:latin typeface="Arial" panose="020B0604020202020204" pitchFamily="34" charset="0"/>
                        <a:ea typeface="+mn-ea"/>
                        <a:cs typeface="Arial" panose="020B0604020202020204" pitchFamily="34" charset="0"/>
                      </a:endParaRPr>
                    </a:p>
                    <a:p>
                      <a:r>
                        <a:rPr lang="es-MX" sz="1400" kern="1200" baseline="-25000" dirty="0" smtClean="0">
                          <a:solidFill>
                            <a:schemeClr val="tx1"/>
                          </a:solidFill>
                          <a:effectLst/>
                          <a:latin typeface="Arial" panose="020B0604020202020204" pitchFamily="34" charset="0"/>
                          <a:ea typeface="+mn-ea"/>
                          <a:cs typeface="Arial" panose="020B0604020202020204" pitchFamily="34" charset="0"/>
                        </a:rPr>
                        <a:t>ELABORAR UN INFORME INDIVIDUAL EN  LA APLICACIÓN DE LAS ESTRATEGIAS DIDÁCTICAS CUENTO MOTOR </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GRUPO DE PRÁCTICA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ELEMENTOS: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1.-PORTADA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EN LA PORTADA DEBERÁ IR EL ENCABEZADO (NOMBRE DE LA ESCUELA NORMAL DE PREESCOLAR) ESCUDO ,ASIGNATURA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ALUMNO ,TEMA, FECHA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INCLUIR UNA PORTADILLA DE LA ESTRATEGIA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DIDÁCTICA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UTILIZADA CON IMAGEN.</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2.-ÍNDICE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3.-INTRODUCCIÓN  UNA CUARTILLA </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4.-DATOS DE IDENTIFICACIÓN DEL JARDÍN DE PRÁCTICA: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NOMBRE, DIRECCIÓN, CLAVE,HORARIO, ZONA ESCOLAR ,TOTAL DE ALUMNOS DEL GRUPO DE PRÁCTICA, NOMBRE DE LA EDUCADORA TITULAR DEL GRUPO DE PRÁCTICA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5.-FUNDAMENTACIÓN TÉORICA   DE LA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ESTRATEGIA</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6.-DESARROLLO DEL TEMA DESCRIPCIÓN  DETALLADA DE LA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ESTRATEGIA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 APLICADA</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DESDE SU PLANEACIÓN HASTA LA REALIZACIÓN DE LAS ACTIVIDADES DOS CUARTILLAS.</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7.- CUADRO COMPARATIVO DE FORTALEZAS, DEBILIDADES Y ÁREAS DE OPORTUNIDAD DE LAS ACTIVIDADES APLICADAS </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8.-CONCLUSIONES  y SUGERENCIAS</a:t>
                      </a:r>
                      <a:br>
                        <a:rPr lang="es-MX" sz="1400" kern="1200" baseline="-25000" dirty="0" smtClean="0">
                          <a:solidFill>
                            <a:schemeClr val="tx1"/>
                          </a:solidFill>
                          <a:effectLst/>
                          <a:latin typeface="Arial" panose="020B0604020202020204" pitchFamily="34" charset="0"/>
                          <a:ea typeface="+mn-ea"/>
                          <a:cs typeface="Arial" panose="020B0604020202020204" pitchFamily="34" charset="0"/>
                        </a:rPr>
                      </a:br>
                      <a:r>
                        <a:rPr lang="es-MX" sz="1400" kern="1200" baseline="-25000" dirty="0" smtClean="0">
                          <a:solidFill>
                            <a:schemeClr val="tx1"/>
                          </a:solidFill>
                          <a:effectLst/>
                          <a:latin typeface="Arial" panose="020B0604020202020204" pitchFamily="34" charset="0"/>
                          <a:ea typeface="+mn-ea"/>
                          <a:cs typeface="Arial" panose="020B0604020202020204" pitchFamily="34" charset="0"/>
                        </a:rPr>
                        <a:t>9.—ANEXOS DE LAS EVIDENCIAS Y FOTOS</a:t>
                      </a:r>
                      <a:endParaRPr lang="es-ES" sz="1400" b="1" dirty="0">
                        <a:solidFill>
                          <a:srgbClr val="000000"/>
                        </a:solidFill>
                        <a:effectLst/>
                        <a:latin typeface="Arial" panose="020B0604020202020204" pitchFamily="34" charset="0"/>
                        <a:ea typeface="Calibri"/>
                        <a:cs typeface="Arial" panose="020B0604020202020204" pitchFamily="34" charset="0"/>
                      </a:endParaRPr>
                    </a:p>
                  </a:txBody>
                  <a:tcPr marL="65473" marR="65473" marT="0" marB="0">
                    <a:solidFill>
                      <a:schemeClr val="accent3">
                        <a:lumMod val="20000"/>
                        <a:lumOff val="80000"/>
                        <a:alpha val="20000"/>
                      </a:schemeClr>
                    </a:solidFill>
                  </a:tcPr>
                </a:tc>
                <a:tc>
                  <a:txBody>
                    <a:bodyPr/>
                    <a:lstStyle/>
                    <a:p>
                      <a:pPr>
                        <a:lnSpc>
                          <a:spcPct val="115000"/>
                        </a:lnSpc>
                        <a:spcAft>
                          <a:spcPts val="0"/>
                        </a:spcAft>
                      </a:pPr>
                      <a:r>
                        <a:rPr lang="es-ES" sz="1200" b="1" dirty="0" smtClean="0">
                          <a:effectLst/>
                          <a:latin typeface="Arial" panose="020B0604020202020204" pitchFamily="34" charset="0"/>
                          <a:cs typeface="Arial" panose="020B0604020202020204" pitchFamily="34" charset="0"/>
                        </a:rPr>
                        <a:t>Rúbrica </a:t>
                      </a:r>
                      <a:r>
                        <a:rPr lang="es-ES" sz="1200" b="1" dirty="0">
                          <a:effectLst/>
                          <a:latin typeface="Arial" panose="020B0604020202020204" pitchFamily="34" charset="0"/>
                          <a:cs typeface="Arial" panose="020B0604020202020204" pitchFamily="34" charset="0"/>
                        </a:rPr>
                        <a:t>de </a:t>
                      </a:r>
                      <a:r>
                        <a:rPr lang="es-ES" sz="1200" b="1" dirty="0" smtClean="0">
                          <a:effectLst/>
                          <a:latin typeface="Arial" panose="020B0604020202020204" pitchFamily="34" charset="0"/>
                          <a:cs typeface="Arial" panose="020B0604020202020204" pitchFamily="34" charset="0"/>
                        </a:rPr>
                        <a:t>Informe</a:t>
                      </a:r>
                    </a:p>
                    <a:p>
                      <a:pPr>
                        <a:lnSpc>
                          <a:spcPct val="115000"/>
                        </a:lnSpc>
                        <a:spcAft>
                          <a:spcPts val="0"/>
                        </a:spcAft>
                      </a:pPr>
                      <a:endParaRPr lang="es-ES" sz="1200" b="1" dirty="0" smtClean="0">
                        <a:effectLst/>
                        <a:latin typeface="Arial" panose="020B0604020202020204" pitchFamily="34" charset="0"/>
                        <a:cs typeface="Arial" panose="020B0604020202020204" pitchFamily="34" charset="0"/>
                      </a:endParaRPr>
                    </a:p>
                    <a:p>
                      <a:pPr>
                        <a:lnSpc>
                          <a:spcPct val="115000"/>
                        </a:lnSpc>
                        <a:spcAft>
                          <a:spcPts val="0"/>
                        </a:spcAft>
                      </a:pPr>
                      <a:endParaRPr lang="es-ES" sz="1200" b="1" dirty="0" smtClean="0">
                        <a:effectLst/>
                        <a:latin typeface="Arial" panose="020B0604020202020204" pitchFamily="34" charset="0"/>
                        <a:cs typeface="Arial" panose="020B0604020202020204" pitchFamily="34" charset="0"/>
                      </a:endParaRPr>
                    </a:p>
                  </a:txBody>
                  <a:tcPr marL="65473" marR="65473" marT="0" marB="0">
                    <a:solidFill>
                      <a:schemeClr val="accent3">
                        <a:lumMod val="20000"/>
                        <a:lumOff val="80000"/>
                        <a:alpha val="20000"/>
                      </a:schemeClr>
                    </a:solidFill>
                  </a:tcPr>
                </a:tc>
              </a:tr>
            </a:tbl>
          </a:graphicData>
        </a:graphic>
      </p:graphicFrame>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61266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0606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6" name="Picture 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8856984" cy="622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31238" y="6343649"/>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6457645"/>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3173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536973743"/>
              </p:ext>
            </p:extLst>
          </p:nvPr>
        </p:nvGraphicFramePr>
        <p:xfrm>
          <a:off x="251520" y="431445"/>
          <a:ext cx="8219256" cy="6165907"/>
        </p:xfrm>
        <a:graphic>
          <a:graphicData uri="http://schemas.openxmlformats.org/drawingml/2006/table">
            <a:tbl>
              <a:tblPr firstRow="1" firstCol="1" bandRow="1">
                <a:tableStyleId>{BC89EF96-8CEA-46FF-86C4-4CE0E7609802}</a:tableStyleId>
              </a:tblPr>
              <a:tblGrid>
                <a:gridCol w="2808312"/>
                <a:gridCol w="4176464"/>
                <a:gridCol w="1234480"/>
              </a:tblGrid>
              <a:tr h="1412475">
                <a:tc>
                  <a:txBody>
                    <a:bodyPr/>
                    <a:lstStyle/>
                    <a:p>
                      <a:pPr algn="ctr">
                        <a:lnSpc>
                          <a:spcPct val="115000"/>
                        </a:lnSpc>
                        <a:spcAft>
                          <a:spcPts val="0"/>
                        </a:spcAft>
                      </a:pPr>
                      <a:r>
                        <a:rPr lang="es-MX" sz="1200" dirty="0">
                          <a:effectLst/>
                          <a:latin typeface="Arial" panose="020B0604020202020204" pitchFamily="34" charset="0"/>
                          <a:cs typeface="Arial" panose="020B0604020202020204" pitchFamily="34" charset="0"/>
                        </a:rPr>
                        <a:t>Evidencias de aprendizaje de la unidad/Módulo/ Bloque </a:t>
                      </a:r>
                      <a:r>
                        <a:rPr lang="es-MX" sz="1200" dirty="0" smtClean="0">
                          <a:effectLst/>
                          <a:latin typeface="Arial" panose="020B0604020202020204" pitchFamily="34" charset="0"/>
                          <a:cs typeface="Arial" panose="020B0604020202020204" pitchFamily="34" charset="0"/>
                        </a:rPr>
                        <a:t>II</a:t>
                      </a:r>
                    </a:p>
                    <a:p>
                      <a:pPr marL="0" marR="0" indent="0" algn="ctr" defTabSz="914400" rtl="0" eaLnBrk="1" fontAlgn="auto" latinLnBrk="0" hangingPunct="1">
                        <a:lnSpc>
                          <a:spcPct val="115000"/>
                        </a:lnSpc>
                        <a:spcBef>
                          <a:spcPts val="0"/>
                        </a:spcBef>
                        <a:spcAft>
                          <a:spcPts val="0"/>
                        </a:spcAft>
                        <a:buClrTx/>
                        <a:buSzTx/>
                        <a:buFontTx/>
                        <a:buNone/>
                        <a:tabLst/>
                        <a:defRPr/>
                      </a:pPr>
                      <a:r>
                        <a:rPr lang="es-MX" sz="1200" dirty="0" smtClean="0">
                          <a:effectLst/>
                          <a:latin typeface="Arial" panose="020B0604020202020204" pitchFamily="34" charset="0"/>
                          <a:cs typeface="Arial" panose="020B0604020202020204" pitchFamily="34" charset="0"/>
                        </a:rPr>
                        <a:t>Para el portafolio</a:t>
                      </a:r>
                    </a:p>
                    <a:p>
                      <a:pPr algn="ctr">
                        <a:lnSpc>
                          <a:spcPct val="115000"/>
                        </a:lnSpc>
                        <a:spcAft>
                          <a:spcPts val="0"/>
                        </a:spcAft>
                      </a:pPr>
                      <a:r>
                        <a:rPr lang="es-MX" sz="1800" b="1" kern="1200" dirty="0" smtClean="0">
                          <a:solidFill>
                            <a:schemeClr val="tx1"/>
                          </a:solidFill>
                          <a:effectLst/>
                          <a:latin typeface="+mn-lt"/>
                          <a:ea typeface="+mn-ea"/>
                          <a:cs typeface="+mn-cs"/>
                        </a:rPr>
                        <a:t> </a:t>
                      </a:r>
                      <a:r>
                        <a:rPr lang="es-MX" sz="1200" b="1" kern="1200" dirty="0" smtClean="0">
                          <a:solidFill>
                            <a:schemeClr val="tx1"/>
                          </a:solidFill>
                          <a:effectLst/>
                          <a:latin typeface="Arial" panose="020B0604020202020204" pitchFamily="34" charset="0"/>
                          <a:ea typeface="+mn-ea"/>
                          <a:cs typeface="Arial" panose="020B0604020202020204" pitchFamily="34" charset="0"/>
                        </a:rPr>
                        <a:t>Contenidos que desarrolla la educación física en la educación básica</a:t>
                      </a:r>
                      <a:endParaRPr lang="es-ES" sz="1200" dirty="0">
                        <a:effectLst/>
                        <a:latin typeface="Arial" panose="020B0604020202020204" pitchFamily="34" charset="0"/>
                        <a:cs typeface="Arial" panose="020B0604020202020204" pitchFamily="34" charset="0"/>
                      </a:endParaRPr>
                    </a:p>
                  </a:txBody>
                  <a:tcPr marL="65473" marR="65473" marT="0" marB="0">
                    <a:noFill/>
                  </a:tcPr>
                </a:tc>
                <a:tc>
                  <a:txBody>
                    <a:bodyPr/>
                    <a:lstStyle/>
                    <a:p>
                      <a:pPr algn="ctr">
                        <a:lnSpc>
                          <a:spcPct val="115000"/>
                        </a:lnSpc>
                        <a:spcAft>
                          <a:spcPts val="0"/>
                        </a:spcAft>
                      </a:pPr>
                      <a:r>
                        <a:rPr lang="es-MX" sz="1200" b="1" dirty="0">
                          <a:effectLst/>
                          <a:latin typeface="Arial" panose="020B0604020202020204" pitchFamily="34" charset="0"/>
                          <a:cs typeface="Arial" panose="020B0604020202020204" pitchFamily="34" charset="0"/>
                        </a:rPr>
                        <a:t>Criterios de desempeño</a:t>
                      </a:r>
                      <a:endParaRPr lang="es-ES" sz="1200" b="1" dirty="0">
                        <a:effectLst/>
                        <a:latin typeface="Arial" panose="020B0604020202020204" pitchFamily="34" charset="0"/>
                        <a:ea typeface="Calibri"/>
                        <a:cs typeface="Arial" panose="020B0604020202020204" pitchFamily="34" charset="0"/>
                      </a:endParaRPr>
                    </a:p>
                  </a:txBody>
                  <a:tcPr marL="65473" marR="65473" marT="0" marB="0">
                    <a:noFill/>
                  </a:tcPr>
                </a:tc>
                <a:tc>
                  <a:txBody>
                    <a:bodyPr/>
                    <a:lstStyle/>
                    <a:p>
                      <a:pPr algn="ctr">
                        <a:lnSpc>
                          <a:spcPct val="115000"/>
                        </a:lnSpc>
                        <a:spcAft>
                          <a:spcPts val="0"/>
                        </a:spcAft>
                      </a:pPr>
                      <a:r>
                        <a:rPr lang="es-MX" sz="1200" dirty="0">
                          <a:effectLst/>
                          <a:latin typeface="Arial" panose="020B0604020202020204" pitchFamily="34" charset="0"/>
                          <a:cs typeface="Arial" panose="020B0604020202020204" pitchFamily="34" charset="0"/>
                        </a:rPr>
                        <a:t>Instrumentos de evaluación</a:t>
                      </a:r>
                      <a:endParaRPr lang="es-ES" sz="1200" dirty="0">
                        <a:effectLst/>
                        <a:latin typeface="Arial" panose="020B0604020202020204" pitchFamily="34" charset="0"/>
                        <a:ea typeface="Calibri"/>
                        <a:cs typeface="Arial" panose="020B0604020202020204" pitchFamily="34" charset="0"/>
                      </a:endParaRPr>
                    </a:p>
                  </a:txBody>
                  <a:tcPr marL="65473" marR="65473" marT="0" marB="0">
                    <a:noFill/>
                  </a:tcPr>
                </a:tc>
              </a:tr>
              <a:tr h="4753432">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s-MX" sz="1200" b="0" kern="1200" dirty="0" smtClean="0">
                          <a:solidFill>
                            <a:schemeClr val="tx1"/>
                          </a:solidFill>
                          <a:effectLst/>
                          <a:latin typeface="+mn-lt"/>
                          <a:ea typeface="+mn-ea"/>
                          <a:cs typeface="+mn-cs"/>
                        </a:rPr>
                        <a:t>Evidencia: Reporte de lectura sobre las capacidades físico – motrices y las socio motriz, así como su relación con acciones de la vida cotidiana y como se estimulan desde la educación física.</a:t>
                      </a:r>
                    </a:p>
                    <a:p>
                      <a:pPr algn="l">
                        <a:lnSpc>
                          <a:spcPct val="115000"/>
                        </a:lnSpc>
                        <a:spcAft>
                          <a:spcPts val="0"/>
                        </a:spcAft>
                      </a:pPr>
                      <a:endParaRPr lang="es-ES" sz="1200" dirty="0">
                        <a:solidFill>
                          <a:schemeClr val="tx1"/>
                        </a:solidFill>
                        <a:effectLst/>
                        <a:latin typeface="Arial" panose="020B0604020202020204" pitchFamily="34" charset="0"/>
                        <a:ea typeface="Calibri"/>
                        <a:cs typeface="Arial" panose="020B0604020202020204" pitchFamily="34" charset="0"/>
                      </a:endParaRPr>
                    </a:p>
                  </a:txBody>
                  <a:tcPr marL="65473" marR="65473" marT="0" marB="0">
                    <a:solidFill>
                      <a:schemeClr val="accent3">
                        <a:lumMod val="20000"/>
                        <a:lumOff val="80000"/>
                        <a:alpha val="20000"/>
                      </a:schemeClr>
                    </a:solidFill>
                  </a:tcPr>
                </a:tc>
                <a:tc>
                  <a:txBody>
                    <a:bodyPr/>
                    <a:lstStyle/>
                    <a:p>
                      <a:pPr algn="just"/>
                      <a:r>
                        <a:rPr lang="es-MX" sz="1400" kern="1200" dirty="0" smtClean="0">
                          <a:solidFill>
                            <a:schemeClr val="tx1"/>
                          </a:solidFill>
                          <a:effectLst/>
                          <a:latin typeface="Arial" panose="020B0604020202020204" pitchFamily="34" charset="0"/>
                          <a:ea typeface="+mn-ea"/>
                          <a:cs typeface="Arial" panose="020B0604020202020204" pitchFamily="34" charset="0"/>
                        </a:rPr>
                        <a:t>Criterios de desempeño:  Elaboración de</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un reporte de lectura </a:t>
                      </a:r>
                      <a:r>
                        <a:rPr lang="es-MX" sz="1400" kern="1200" dirty="0" smtClean="0">
                          <a:solidFill>
                            <a:schemeClr val="tx1"/>
                          </a:solidFill>
                          <a:effectLst/>
                          <a:latin typeface="Arial" panose="020B0604020202020204" pitchFamily="34" charset="0"/>
                          <a:ea typeface="+mn-ea"/>
                          <a:cs typeface="Arial" panose="020B0604020202020204" pitchFamily="34" charset="0"/>
                        </a:rPr>
                        <a:t> descriptivo, donde se establece las características de las capacidades físicas, motrices</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y socio motrices</a:t>
                      </a:r>
                      <a:r>
                        <a:rPr lang="es-MX" sz="1400" kern="1200" dirty="0" smtClean="0">
                          <a:solidFill>
                            <a:schemeClr val="tx1"/>
                          </a:solidFill>
                          <a:effectLst/>
                          <a:latin typeface="Arial" panose="020B0604020202020204" pitchFamily="34" charset="0"/>
                          <a:ea typeface="+mn-ea"/>
                          <a:cs typeface="Arial" panose="020B0604020202020204" pitchFamily="34" charset="0"/>
                        </a:rPr>
                        <a:t> y da ejemplos de cada elemento</a:t>
                      </a:r>
                      <a:r>
                        <a:rPr lang="es-MX" sz="14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400" kern="1200" dirty="0" smtClean="0">
                          <a:solidFill>
                            <a:schemeClr val="tx1"/>
                          </a:solidFill>
                          <a:effectLst/>
                          <a:latin typeface="Arial" panose="020B0604020202020204" pitchFamily="34" charset="0"/>
                          <a:ea typeface="+mn-ea"/>
                          <a:cs typeface="Arial" panose="020B0604020202020204" pitchFamily="34" charset="0"/>
                        </a:rPr>
                        <a:t>e identifica la manera en la que se estimula desde la sesión de educación física considerando las posturas de los autores  analizados.</a:t>
                      </a:r>
                    </a:p>
                    <a:p>
                      <a:endParaRPr lang="es-ES" sz="1400" b="1" dirty="0">
                        <a:solidFill>
                          <a:srgbClr val="000000"/>
                        </a:solidFill>
                        <a:effectLst/>
                        <a:latin typeface="Arial" panose="020B0604020202020204" pitchFamily="34" charset="0"/>
                        <a:ea typeface="Calibri"/>
                        <a:cs typeface="Arial" panose="020B0604020202020204" pitchFamily="34" charset="0"/>
                      </a:endParaRPr>
                    </a:p>
                  </a:txBody>
                  <a:tcPr marL="65473" marR="65473" marT="0" marB="0">
                    <a:solidFill>
                      <a:schemeClr val="accent3">
                        <a:lumMod val="20000"/>
                        <a:lumOff val="80000"/>
                        <a:alpha val="20000"/>
                      </a:schemeClr>
                    </a:solidFill>
                  </a:tcPr>
                </a:tc>
                <a:tc>
                  <a:txBody>
                    <a:bodyPr/>
                    <a:lstStyle/>
                    <a:p>
                      <a:pPr>
                        <a:lnSpc>
                          <a:spcPct val="115000"/>
                        </a:lnSpc>
                        <a:spcAft>
                          <a:spcPts val="0"/>
                        </a:spcAft>
                      </a:pPr>
                      <a:r>
                        <a:rPr lang="es-ES" sz="1200" b="1" dirty="0" smtClean="0">
                          <a:effectLst/>
                          <a:latin typeface="Arial" panose="020B0604020202020204" pitchFamily="34" charset="0"/>
                          <a:cs typeface="Arial" panose="020B0604020202020204" pitchFamily="34" charset="0"/>
                        </a:rPr>
                        <a:t>Rúbrica de</a:t>
                      </a:r>
                    </a:p>
                    <a:p>
                      <a:pPr>
                        <a:lnSpc>
                          <a:spcPct val="115000"/>
                        </a:lnSpc>
                        <a:spcAft>
                          <a:spcPts val="0"/>
                        </a:spcAft>
                      </a:pPr>
                      <a:r>
                        <a:rPr lang="es-ES" sz="1200" b="1" dirty="0" smtClean="0">
                          <a:effectLst/>
                          <a:latin typeface="Arial" panose="020B0604020202020204" pitchFamily="34" charset="0"/>
                          <a:cs typeface="Arial" panose="020B0604020202020204" pitchFamily="34" charset="0"/>
                        </a:rPr>
                        <a:t>Reporte</a:t>
                      </a:r>
                      <a:r>
                        <a:rPr lang="es-ES" sz="1200" b="1" baseline="0" dirty="0" smtClean="0">
                          <a:effectLst/>
                          <a:latin typeface="Arial" panose="020B0604020202020204" pitchFamily="34" charset="0"/>
                          <a:cs typeface="Arial" panose="020B0604020202020204" pitchFamily="34" charset="0"/>
                        </a:rPr>
                        <a:t> de </a:t>
                      </a:r>
                    </a:p>
                    <a:p>
                      <a:pPr>
                        <a:lnSpc>
                          <a:spcPct val="115000"/>
                        </a:lnSpc>
                        <a:spcAft>
                          <a:spcPts val="0"/>
                        </a:spcAft>
                      </a:pPr>
                      <a:r>
                        <a:rPr lang="es-ES" sz="1200" b="1" baseline="0" dirty="0" smtClean="0">
                          <a:effectLst/>
                          <a:latin typeface="Arial" panose="020B0604020202020204" pitchFamily="34" charset="0"/>
                          <a:cs typeface="Arial" panose="020B0604020202020204" pitchFamily="34" charset="0"/>
                        </a:rPr>
                        <a:t>Lectura</a:t>
                      </a:r>
                      <a:endParaRPr lang="es-ES" sz="1200" b="1" dirty="0" smtClean="0">
                        <a:effectLst/>
                        <a:latin typeface="Arial" panose="020B0604020202020204" pitchFamily="34" charset="0"/>
                        <a:cs typeface="Arial" panose="020B0604020202020204" pitchFamily="34" charset="0"/>
                      </a:endParaRPr>
                    </a:p>
                    <a:p>
                      <a:pPr>
                        <a:lnSpc>
                          <a:spcPct val="115000"/>
                        </a:lnSpc>
                        <a:spcAft>
                          <a:spcPts val="0"/>
                        </a:spcAft>
                      </a:pPr>
                      <a:endParaRPr lang="es-ES" sz="1200" b="1" dirty="0" smtClean="0">
                        <a:effectLst/>
                        <a:latin typeface="Arial" panose="020B0604020202020204" pitchFamily="34" charset="0"/>
                        <a:cs typeface="Arial" panose="020B0604020202020204" pitchFamily="34" charset="0"/>
                      </a:endParaRPr>
                    </a:p>
                  </a:txBody>
                  <a:tcPr marL="65473" marR="65473" marT="0" marB="0">
                    <a:solidFill>
                      <a:schemeClr val="accent3">
                        <a:lumMod val="20000"/>
                        <a:lumOff val="80000"/>
                        <a:alpha val="20000"/>
                      </a:schemeClr>
                    </a:solidFill>
                  </a:tcPr>
                </a:tc>
              </a:tr>
            </a:tbl>
          </a:graphicData>
        </a:graphic>
      </p:graphicFrame>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093296"/>
            <a:ext cx="1224136" cy="339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874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131" y="531490"/>
            <a:ext cx="9341421" cy="577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0310" y="6308403"/>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508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088" y="388938"/>
            <a:ext cx="875982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49624" y="6297674"/>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722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60648"/>
            <a:ext cx="8928992" cy="6500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9348" y="6263096"/>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4513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7513" y="279400"/>
            <a:ext cx="5767387" cy="629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5167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357290" y="285728"/>
            <a:ext cx="6357982" cy="1015663"/>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PROPÓSITOS</a:t>
            </a:r>
            <a:endParaRPr lang="es-MX"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pic>
        <p:nvPicPr>
          <p:cNvPr id="1028" name="Picture 4" descr="Resultado de imagen para niños jugan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1" y="1988840"/>
            <a:ext cx="4824536" cy="3096344"/>
          </a:xfrm>
          <a:prstGeom prst="rect">
            <a:avLst/>
          </a:prstGeom>
          <a:noFill/>
          <a:effectLst>
            <a:glow rad="228600">
              <a:schemeClr val="accent5">
                <a:satMod val="175000"/>
                <a:alpha val="40000"/>
              </a:schemeClr>
            </a:glow>
          </a:effectLst>
          <a:scene3d>
            <a:camera prst="orthographicFront"/>
            <a:lightRig rig="threePt" dir="t"/>
          </a:scene3d>
          <a:sp3d>
            <a:bevelT prst="convex"/>
          </a:sp3d>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733256"/>
            <a:ext cx="1224136" cy="529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088" y="188640"/>
            <a:ext cx="8759825" cy="6259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63096"/>
            <a:ext cx="1224136" cy="38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487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7620000" cy="5289451"/>
          </a:xfrm>
        </p:spPr>
        <p:txBody>
          <a:bodyPr>
            <a:normAutofit/>
          </a:bodyPr>
          <a:lstStyle/>
          <a:p>
            <a:pPr>
              <a:buFont typeface="Arial" panose="020B0604020202020204" pitchFamily="34" charset="0"/>
              <a:buChar char="•"/>
            </a:pPr>
            <a:endParaRPr lang="es-ES_tradnl" sz="1600" dirty="0" smtClean="0">
              <a:latin typeface="Arial" pitchFamily="34" charset="0"/>
              <a:cs typeface="Arial" pitchFamily="34" charset="0"/>
            </a:endParaRPr>
          </a:p>
          <a:p>
            <a:pPr>
              <a:buFont typeface="Arial" panose="020B0604020202020204" pitchFamily="34" charset="0"/>
              <a:buChar char="•"/>
            </a:pPr>
            <a:r>
              <a:rPr lang="es-ES_tradnl" sz="1800" b="1" dirty="0" smtClean="0">
                <a:latin typeface="Arial" pitchFamily="34" charset="0"/>
                <a:cs typeface="Arial" pitchFamily="34" charset="0"/>
              </a:rPr>
              <a:t>Este curso tiene como  Propósito que  las estudiantes conozcan las  posibilidades de intervención de la educación física en el Preescolar, desde las perspectiva de la estimulación de la motricidad en todas sus manifestaciones.</a:t>
            </a:r>
          </a:p>
          <a:p>
            <a:pPr>
              <a:buFont typeface="Arial" panose="020B0604020202020204" pitchFamily="34" charset="0"/>
              <a:buChar char="•"/>
            </a:pPr>
            <a:r>
              <a:rPr lang="es-ES_tradnl" sz="1800" b="1" dirty="0" smtClean="0">
                <a:latin typeface="Arial" pitchFamily="34" charset="0"/>
                <a:cs typeface="Arial" pitchFamily="34" charset="0"/>
              </a:rPr>
              <a:t>Favorezca el desarrollo de competencias docentes para promover la competencia motriz en sus futuros alumnos a través del diseño e implementación de experiencias de enseñanza- aprendizaje que resulten pertinentes y eficaces en los distintos períodos de educación básica particularmente en Preescolar.</a:t>
            </a:r>
          </a:p>
          <a:p>
            <a:pPr>
              <a:buFont typeface="Arial" panose="020B0604020202020204" pitchFamily="34" charset="0"/>
              <a:buChar char="•"/>
            </a:pPr>
            <a:endParaRPr lang="es-ES_tradnl" sz="1800" b="1" dirty="0">
              <a:latin typeface="Arial" pitchFamily="34" charset="0"/>
              <a:cs typeface="Arial" pitchFamily="34" charset="0"/>
            </a:endParaRPr>
          </a:p>
          <a:p>
            <a:pPr>
              <a:buFont typeface="Arial" panose="020B0604020202020204" pitchFamily="34" charset="0"/>
              <a:buChar char="•"/>
            </a:pPr>
            <a:r>
              <a:rPr lang="es-ES_tradnl" sz="1800" b="1" dirty="0" smtClean="0">
                <a:latin typeface="Arial" pitchFamily="34" charset="0"/>
                <a:cs typeface="Arial" pitchFamily="34" charset="0"/>
              </a:rPr>
              <a:t>Desarrollar en las alumnas la capacidad para promover el desarrollo motriz en los niños desde los primeros años de vida en las escuelas en nuestro país a través del conocimiento y práctica de la educación física</a:t>
            </a:r>
            <a:r>
              <a:rPr lang="es-ES_tradnl" sz="1800" dirty="0" smtClean="0">
                <a:latin typeface="Arial" pitchFamily="34" charset="0"/>
                <a:cs typeface="Arial" pitchFamily="34" charset="0"/>
              </a:rPr>
              <a:t>.</a:t>
            </a:r>
          </a:p>
          <a:p>
            <a:pPr marL="0" indent="0">
              <a:buNone/>
            </a:pPr>
            <a:endParaRPr lang="es-ES_tradnl" sz="1800" dirty="0" smtClean="0">
              <a:latin typeface="Arial" pitchFamily="34" charset="0"/>
              <a:cs typeface="Arial" pitchFamily="34" charset="0"/>
            </a:endParaRPr>
          </a:p>
          <a:p>
            <a:pPr marL="0" indent="0">
              <a:buNone/>
            </a:pPr>
            <a:endParaRPr lang="es-ES_tradnl" sz="1800" dirty="0" smtClean="0">
              <a:latin typeface="Arial" pitchFamily="34" charset="0"/>
              <a:cs typeface="Arial"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733256"/>
            <a:ext cx="1224136" cy="529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Competencias Profesionales</a:t>
            </a:r>
            <a:endParaRPr lang="es-MX" dirty="0"/>
          </a:p>
        </p:txBody>
      </p:sp>
      <p:sp>
        <p:nvSpPr>
          <p:cNvPr id="3" name="2 Marcador de contenido"/>
          <p:cNvSpPr>
            <a:spLocks noGrp="1"/>
          </p:cNvSpPr>
          <p:nvPr>
            <p:ph idx="1"/>
          </p:nvPr>
        </p:nvSpPr>
        <p:spPr/>
        <p:txBody>
          <a:bodyPr>
            <a:normAutofit/>
          </a:bodyPr>
          <a:lstStyle/>
          <a:p>
            <a:pPr>
              <a:buFont typeface="Arial" panose="020B0604020202020204" pitchFamily="34" charset="0"/>
              <a:buChar char="•"/>
            </a:pPr>
            <a:r>
              <a:rPr lang="es-MX" sz="2000" dirty="0">
                <a:latin typeface="Arial" panose="020B0604020202020204" pitchFamily="34" charset="0"/>
                <a:cs typeface="Arial" panose="020B0604020202020204" pitchFamily="34" charset="0"/>
              </a:rPr>
              <a:t>Diseña planeaciones didácticas, aplicando sus conocimientos pedagógicos y disciplinares para responder a las necesidades del contexto en el marco del plan y programas de estudio de la educación básica</a:t>
            </a:r>
            <a:r>
              <a:rPr lang="es-MX" sz="2000" dirty="0" smtClean="0">
                <a:latin typeface="Arial" panose="020B0604020202020204" pitchFamily="34" charset="0"/>
                <a:cs typeface="Arial" panose="020B0604020202020204" pitchFamily="34" charset="0"/>
              </a:rPr>
              <a:t>.</a:t>
            </a: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Genera ambientes formativos para propiciar la autonomía y promover el desarrollo de las competencias en los alumnos de educación básica</a:t>
            </a:r>
            <a:r>
              <a:rPr lang="es-MX" sz="2000" dirty="0" smtClean="0">
                <a:latin typeface="Arial" panose="020B0604020202020204" pitchFamily="34" charset="0"/>
                <a:cs typeface="Arial" panose="020B0604020202020204" pitchFamily="34" charset="0"/>
              </a:rPr>
              <a:t>.</a:t>
            </a:r>
          </a:p>
          <a:p>
            <a:pPr>
              <a:buFont typeface="Arial" panose="020B0604020202020204" pitchFamily="34" charset="0"/>
              <a:buChar char="•"/>
            </a:pP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Aplica críticamente el plan y programas de estudio de la educación básica para alcanzar los propósitos educativos y contribuir al pleno desenvolvimiento de las capacidades de los alumnos del nivel escolar.</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733256"/>
            <a:ext cx="1224136" cy="529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3809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9442" y="675725"/>
            <a:ext cx="7125113" cy="449019"/>
          </a:xfrm>
        </p:spPr>
        <p:txBody>
          <a:bodyPr/>
          <a:lstStyle/>
          <a:p>
            <a:r>
              <a:rPr lang="es-MX" dirty="0" smtClean="0"/>
              <a:t>Competencias del Curso</a:t>
            </a:r>
            <a:endParaRPr lang="es-MX" dirty="0"/>
          </a:p>
        </p:txBody>
      </p:sp>
      <p:sp>
        <p:nvSpPr>
          <p:cNvPr id="3" name="2 Marcador de contenido"/>
          <p:cNvSpPr>
            <a:spLocks noGrp="1"/>
          </p:cNvSpPr>
          <p:nvPr>
            <p:ph idx="1"/>
          </p:nvPr>
        </p:nvSpPr>
        <p:spPr>
          <a:xfrm>
            <a:off x="323528" y="1268760"/>
            <a:ext cx="8568952" cy="5589240"/>
          </a:xfrm>
        </p:spPr>
        <p:style>
          <a:lnRef idx="2">
            <a:schemeClr val="accent2"/>
          </a:lnRef>
          <a:fillRef idx="1">
            <a:schemeClr val="lt1"/>
          </a:fillRef>
          <a:effectRef idx="0">
            <a:schemeClr val="accent2"/>
          </a:effectRef>
          <a:fontRef idx="minor">
            <a:schemeClr val="dk1"/>
          </a:fontRef>
        </p:style>
        <p:txBody>
          <a:bodyPr>
            <a:noAutofit/>
          </a:bodyPr>
          <a:lstStyle/>
          <a:p>
            <a:pPr marL="285750" indent="-285750">
              <a:buFont typeface="Wingdings" panose="05000000000000000000" pitchFamily="2" charset="2"/>
              <a:buChar char="ü"/>
            </a:pPr>
            <a:r>
              <a:rPr lang="es-MX" sz="18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Identifica los aspectos generales que conforman la educación física y su beneficio en la educación básica, a la vez que establece la diferencia con el deporte y su inserción en el ámbito educativo. </a:t>
            </a:r>
            <a:endParaRPr lang="es-MX" sz="16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Diseña actividades pertinentes para la mejora de todas las potencialidades del niño en edad preescolar en las que se prioriza la estimulación y el conocimiento de su </a:t>
            </a:r>
            <a:r>
              <a:rPr lang="es-MX" sz="1600" dirty="0" smtClean="0">
                <a:latin typeface="Arial" panose="020B0604020202020204" pitchFamily="34" charset="0"/>
                <a:cs typeface="Arial" panose="020B0604020202020204" pitchFamily="34" charset="0"/>
              </a:rPr>
              <a:t>corporeidad</a:t>
            </a:r>
          </a:p>
          <a:p>
            <a:pPr marL="285750" indent="-285750">
              <a:buFont typeface="Wingdings" panose="05000000000000000000" pitchFamily="2" charset="2"/>
              <a:buChar char="ü"/>
            </a:pPr>
            <a:r>
              <a:rPr lang="es-MX" sz="1600" dirty="0" smtClean="0">
                <a:latin typeface="Arial" panose="020B0604020202020204" pitchFamily="34" charset="0"/>
                <a:cs typeface="Arial" panose="020B0604020202020204" pitchFamily="34" charset="0"/>
              </a:rPr>
              <a:t>Analiza </a:t>
            </a:r>
            <a:r>
              <a:rPr lang="es-MX" sz="1600" dirty="0">
                <a:latin typeface="Arial" panose="020B0604020202020204" pitchFamily="34" charset="0"/>
                <a:cs typeface="Arial" panose="020B0604020202020204" pitchFamily="34" charset="0"/>
              </a:rPr>
              <a:t>los referentes teórico-conceptuales relacionados con el desarrollo de las capacidades perceptivo-motrices de los niños en edad preescolar para considerarlos en el diseño de estrategias didácticas</a:t>
            </a:r>
            <a:r>
              <a:rPr lang="es-MX" sz="1600" dirty="0" smtClean="0">
                <a:latin typeface="Arial" panose="020B0604020202020204" pitchFamily="34" charset="0"/>
                <a:cs typeface="Arial" panose="020B0604020202020204" pitchFamily="34" charset="0"/>
              </a:rPr>
              <a:t>.</a:t>
            </a:r>
          </a:p>
          <a:p>
            <a:pPr marL="285750" indent="-285750">
              <a:buFont typeface="Wingdings" panose="05000000000000000000" pitchFamily="2" charset="2"/>
              <a:buChar char="ü"/>
            </a:pPr>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Distingue los contenidos de la educación física, desde la motricidad y explora alternativas lúdicas para su puesta en práctica en cada edad y </a:t>
            </a:r>
            <a:r>
              <a:rPr lang="es-MX" sz="1600" dirty="0" smtClean="0">
                <a:latin typeface="Arial" panose="020B0604020202020204" pitchFamily="34" charset="0"/>
                <a:cs typeface="Arial" panose="020B0604020202020204" pitchFamily="34" charset="0"/>
              </a:rPr>
              <a:t>etapa del </a:t>
            </a:r>
            <a:r>
              <a:rPr lang="es-MX" sz="1600" dirty="0" smtClean="0">
                <a:latin typeface="Arial" panose="020B0604020202020204" pitchFamily="34" charset="0"/>
                <a:cs typeface="Arial" panose="020B0604020202020204" pitchFamily="34" charset="0"/>
              </a:rPr>
              <a:t>preescolar</a:t>
            </a:r>
            <a:r>
              <a:rPr lang="es-MX" sz="1600" dirty="0"/>
              <a:t>.</a:t>
            </a:r>
            <a:endParaRPr lang="es-MX" sz="1600" dirty="0" smtClean="0"/>
          </a:p>
          <a:p>
            <a:pPr marL="285750" indent="-285750">
              <a:buFont typeface="Wingdings" panose="05000000000000000000" pitchFamily="2" charset="2"/>
              <a:buChar char="ü"/>
            </a:pPr>
            <a:r>
              <a:rPr lang="es-MX" sz="1600" dirty="0">
                <a:latin typeface="Arial" panose="020B0604020202020204" pitchFamily="34" charset="0"/>
                <a:cs typeface="Arial" panose="020B0604020202020204" pitchFamily="34" charset="0"/>
              </a:rPr>
              <a:t>Diseña estrategias didácticas creativas para desarrollar la competencia motriz en los niños en edad preescolar a través de la estimulación de los patrones básicos de movimiento y su posterior incorporación en la construcción de las habilidades y destrezas motrices</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11638" y="6312593"/>
            <a:ext cx="402972" cy="339601"/>
          </a:xfrm>
          <a:prstGeom prst="rect">
            <a:avLst/>
          </a:prstGeom>
          <a:noFill/>
          <a:ln>
            <a:noFill/>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165304"/>
            <a:ext cx="1224136" cy="486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3654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dirty="0" smtClean="0"/>
              <a:t>Estructura del Curso</a:t>
            </a:r>
            <a:endParaRPr lang="es-MX" sz="2400" dirty="0"/>
          </a:p>
        </p:txBody>
      </p:sp>
      <p:sp>
        <p:nvSpPr>
          <p:cNvPr id="3" name="2 Marcador de contenido"/>
          <p:cNvSpPr>
            <a:spLocks noGrp="1"/>
          </p:cNvSpPr>
          <p:nvPr>
            <p:ph idx="1"/>
          </p:nvPr>
        </p:nvSpPr>
        <p:spPr>
          <a:xfrm>
            <a:off x="457200" y="1484784"/>
            <a:ext cx="8229600" cy="4970024"/>
          </a:xfrm>
        </p:spPr>
        <p:txBody>
          <a:bodyPr>
            <a:normAutofit/>
          </a:bodyPr>
          <a:lstStyle/>
          <a:p>
            <a:pPr>
              <a:buNone/>
            </a:pPr>
            <a:r>
              <a:rPr lang="es-ES_tradnl" sz="1600" b="1" dirty="0" smtClean="0">
                <a:latin typeface="Arial" pitchFamily="34" charset="0"/>
                <a:cs typeface="Arial" pitchFamily="34" charset="0"/>
              </a:rPr>
              <a:t>El curso está conformado por tres unidades de aprendizaje</a:t>
            </a:r>
          </a:p>
          <a:p>
            <a:pPr marL="0" indent="0">
              <a:buNone/>
            </a:pPr>
            <a:r>
              <a:rPr lang="es-MX" sz="1600" b="1" dirty="0">
                <a:latin typeface="Arial" panose="020B0604020202020204" pitchFamily="34" charset="0"/>
                <a:cs typeface="Arial" panose="020B0604020202020204" pitchFamily="34" charset="0"/>
              </a:rPr>
              <a:t>Unidad de aprendizaje I</a:t>
            </a:r>
            <a:r>
              <a:rPr lang="es-MX" sz="1600" dirty="0">
                <a:latin typeface="Arial" panose="020B0604020202020204" pitchFamily="34" charset="0"/>
                <a:cs typeface="Arial" panose="020B0604020202020204" pitchFamily="34" charset="0"/>
              </a:rPr>
              <a:t>. Conceptos básicos para comprender mejor la educación </a:t>
            </a:r>
            <a:r>
              <a:rPr lang="es-MX" sz="1600" dirty="0" smtClean="0">
                <a:latin typeface="Arial" panose="020B0604020202020204" pitchFamily="34" charset="0"/>
                <a:cs typeface="Arial" panose="020B0604020202020204" pitchFamily="34" charset="0"/>
              </a:rPr>
              <a:t>física</a:t>
            </a:r>
          </a:p>
          <a:p>
            <a:pPr marL="0" indent="0">
              <a:buNone/>
            </a:pPr>
            <a:r>
              <a:rPr lang="es-MX" sz="1600" dirty="0">
                <a:latin typeface="Arial" panose="020B0604020202020204" pitchFamily="34" charset="0"/>
                <a:cs typeface="Arial" panose="020B0604020202020204" pitchFamily="34" charset="0"/>
              </a:rPr>
              <a:t>En la primera se exponen las nociones básicas acerca de la educación física y se realiza un breve recorrido histórico que permite conocer la manera en la que se ha implementado en nuestro país desde el siglo pasado. También se abordan temáticas relacionadas con el deporte y sus diferencias con la educación física en el momento en que se utilizan en la educación básica; se revisan los aspectos generales de la psicomotricidad y la expresión corporal y la manera en la que se pueden implementar en el preescolar</a:t>
            </a:r>
            <a:r>
              <a:rPr lang="es-MX" sz="1600" dirty="0" smtClean="0">
                <a:latin typeface="Arial" panose="020B0604020202020204" pitchFamily="34" charset="0"/>
                <a:cs typeface="Arial" panose="020B0604020202020204" pitchFamily="34" charset="0"/>
              </a:rPr>
              <a:t>.</a:t>
            </a:r>
            <a:endParaRPr lang="es-MX" sz="1600" dirty="0" smtClean="0">
              <a:latin typeface="Arial" panose="020B0604020202020204" pitchFamily="34" charset="0"/>
              <a:cs typeface="Arial" panose="020B0604020202020204" pitchFamily="34" charset="0"/>
            </a:endParaRPr>
          </a:p>
          <a:p>
            <a:pPr marL="0" indent="0">
              <a:buNone/>
            </a:pPr>
            <a:r>
              <a:rPr lang="es-MX" sz="1600" b="1" dirty="0" smtClean="0">
                <a:latin typeface="Arial" panose="020B0604020202020204" pitchFamily="34" charset="0"/>
                <a:cs typeface="Arial" panose="020B0604020202020204" pitchFamily="34" charset="0"/>
              </a:rPr>
              <a:t> Unidad </a:t>
            </a:r>
            <a:r>
              <a:rPr lang="es-MX" sz="1600" b="1" dirty="0">
                <a:latin typeface="Arial" panose="020B0604020202020204" pitchFamily="34" charset="0"/>
                <a:cs typeface="Arial" panose="020B0604020202020204" pitchFamily="34" charset="0"/>
              </a:rPr>
              <a:t>de aprendizaje II. </a:t>
            </a:r>
            <a:r>
              <a:rPr lang="es-MX" sz="1600" dirty="0">
                <a:latin typeface="Arial" panose="020B0604020202020204" pitchFamily="34" charset="0"/>
                <a:cs typeface="Arial" panose="020B0604020202020204" pitchFamily="34" charset="0"/>
              </a:rPr>
              <a:t>Contenidos que desarrolla la educación física en la educación </a:t>
            </a:r>
            <a:r>
              <a:rPr lang="es-MX" sz="1600" dirty="0" smtClean="0">
                <a:latin typeface="Arial" panose="020B0604020202020204" pitchFamily="34" charset="0"/>
                <a:cs typeface="Arial" panose="020B0604020202020204" pitchFamily="34" charset="0"/>
              </a:rPr>
              <a:t>básica</a:t>
            </a:r>
          </a:p>
          <a:p>
            <a:pPr marL="0" indent="0">
              <a:buNone/>
            </a:pPr>
            <a:r>
              <a:rPr lang="es-MX" sz="1600" dirty="0">
                <a:latin typeface="Arial" panose="020B0604020202020204" pitchFamily="34" charset="0"/>
                <a:cs typeface="Arial" panose="020B0604020202020204" pitchFamily="34" charset="0"/>
              </a:rPr>
              <a:t>La segunda unidad de aprendizaje aborda los contenidos de la educación física en la educación básica; se hace una revisión teórica acerca del esquema corporal, así como de las capacidades perceptivo motrices, físico motrices, </a:t>
            </a:r>
            <a:r>
              <a:rPr lang="es-MX" sz="1600" dirty="0" smtClean="0">
                <a:latin typeface="Arial" panose="020B0604020202020204" pitchFamily="34" charset="0"/>
                <a:cs typeface="Arial" panose="020B0604020202020204" pitchFamily="34" charset="0"/>
              </a:rPr>
              <a:t>socio motrices </a:t>
            </a:r>
            <a:r>
              <a:rPr lang="es-MX" sz="1600" dirty="0">
                <a:latin typeface="Arial" panose="020B0604020202020204" pitchFamily="34" charset="0"/>
                <a:cs typeface="Arial" panose="020B0604020202020204" pitchFamily="34" charset="0"/>
              </a:rPr>
              <a:t>y la manera en la que se desarrollan las habilidades y destrezas motrices; conjuntamente se realizan sesiones prácticas en las que el estudiante normalista aplica estos contenidos en el espacio de clase y en los jardines de niños</a:t>
            </a:r>
            <a:r>
              <a:rPr lang="es-MX" sz="1600" dirty="0" smtClean="0">
                <a:latin typeface="Arial" panose="020B0604020202020204" pitchFamily="34" charset="0"/>
                <a:cs typeface="Arial" panose="020B0604020202020204" pitchFamily="34" charset="0"/>
              </a:rPr>
              <a:t>.</a:t>
            </a:r>
          </a:p>
          <a:p>
            <a:pPr marL="0" indent="0">
              <a:buNone/>
            </a:pPr>
            <a:endParaRPr lang="es-ES_tradnl" sz="1600" dirty="0" smtClean="0">
              <a:latin typeface="Arial" pitchFamily="34" charset="0"/>
              <a:cs typeface="Arial"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165304"/>
            <a:ext cx="1224136" cy="486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3105835"/>
            <a:ext cx="7560840" cy="2308324"/>
          </a:xfrm>
          <a:prstGeom prst="rect">
            <a:avLst/>
          </a:prstGeom>
        </p:spPr>
        <p:txBody>
          <a:bodyPr wrap="square">
            <a:spAutoFit/>
          </a:bodyPr>
          <a:lstStyle/>
          <a:p>
            <a:pPr algn="ctr"/>
            <a:r>
              <a:rPr lang="es-MX" sz="2400" dirty="0">
                <a:latin typeface="Arial" panose="020B0604020202020204" pitchFamily="34" charset="0"/>
                <a:cs typeface="Arial" panose="020B0604020202020204" pitchFamily="34" charset="0"/>
              </a:rPr>
              <a:t>Unidad de aprendizaje III. El juego motor y su importancia en el </a:t>
            </a:r>
            <a:r>
              <a:rPr lang="es-MX" sz="2400" dirty="0" smtClean="0">
                <a:latin typeface="Arial" panose="020B0604020202020204" pitchFamily="34" charset="0"/>
                <a:cs typeface="Arial" panose="020B0604020202020204" pitchFamily="34" charset="0"/>
              </a:rPr>
              <a:t>preescolar</a:t>
            </a:r>
          </a:p>
          <a:p>
            <a:pPr algn="ctr"/>
            <a:r>
              <a:rPr lang="es-MX" sz="2400" dirty="0"/>
              <a:t>en la tercera unidad de aprendizaje, se diseñan y aplican estrategias didácticas propias de la educación preescolar, valorando el juego motor como la alternativa más utilizada en este nivel educativo</a:t>
            </a:r>
            <a:endParaRPr lang="es-MX" sz="2400" dirty="0">
              <a:latin typeface="Arial" panose="020B0604020202020204" pitchFamily="34" charset="0"/>
              <a:cs typeface="Arial" panose="020B0604020202020204" pitchFamily="34" charset="0"/>
            </a:endParaRPr>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857250"/>
            <a:ext cx="2571750" cy="1714500"/>
          </a:xfrm>
          <a:prstGeom prst="rect">
            <a:avLst/>
          </a:prstGeom>
        </p:spPr>
      </p:pic>
      <p:pic>
        <p:nvPicPr>
          <p:cNvPr id="4"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165304"/>
            <a:ext cx="1224136" cy="486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7074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752128"/>
          </a:xfrm>
        </p:spPr>
        <p:txBody>
          <a:bodyPr>
            <a:normAutofit/>
          </a:bodyPr>
          <a:lstStyle/>
          <a:p>
            <a:r>
              <a:rPr lang="es-MX" dirty="0" smtClean="0"/>
              <a:t>Secuencia de Contenidos</a:t>
            </a:r>
            <a:endParaRPr lang="es-MX" dirty="0"/>
          </a:p>
        </p:txBody>
      </p:sp>
      <p:sp>
        <p:nvSpPr>
          <p:cNvPr id="3" name="2 Marcador de contenido"/>
          <p:cNvSpPr>
            <a:spLocks noGrp="1"/>
          </p:cNvSpPr>
          <p:nvPr>
            <p:ph idx="1"/>
          </p:nvPr>
        </p:nvSpPr>
        <p:spPr/>
        <p:txBody>
          <a:bodyPr>
            <a:normAutofit fontScale="77500" lnSpcReduction="20000"/>
          </a:bodyPr>
          <a:lstStyle/>
          <a:p>
            <a:pPr marL="0" indent="0">
              <a:buNone/>
            </a:pPr>
            <a:r>
              <a:rPr lang="es-MX" b="1" dirty="0">
                <a:latin typeface="Arial" panose="020B0604020202020204" pitchFamily="34" charset="0"/>
                <a:cs typeface="Arial" panose="020B0604020202020204" pitchFamily="34" charset="0"/>
              </a:rPr>
              <a:t>Unidad I Conceptos básicos para comprender mejor la educación física</a:t>
            </a:r>
            <a:endParaRPr lang="es-MX" b="1" dirty="0" smtClean="0">
              <a:latin typeface="Arial" panose="020B0604020202020204" pitchFamily="34" charset="0"/>
              <a:cs typeface="Arial" panose="020B0604020202020204" pitchFamily="34" charset="0"/>
            </a:endParaRPr>
          </a:p>
          <a:p>
            <a:pPr marL="0" indent="0">
              <a:buNone/>
            </a:pP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¿Qué es la Educación Física?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La </a:t>
            </a:r>
            <a:r>
              <a:rPr lang="es-MX" dirty="0">
                <a:latin typeface="Arial" panose="020B0604020202020204" pitchFamily="34" charset="0"/>
                <a:cs typeface="Arial" panose="020B0604020202020204" pitchFamily="34" charset="0"/>
              </a:rPr>
              <a:t>conformación de la educación física en los procesos educativos en nuestro país.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a:t>
            </a:r>
            <a:r>
              <a:rPr lang="es-MX" dirty="0">
                <a:latin typeface="Arial" panose="020B0604020202020204" pitchFamily="34" charset="0"/>
                <a:cs typeface="Arial" panose="020B0604020202020204" pitchFamily="34" charset="0"/>
              </a:rPr>
              <a:t>Qué es el deporte y cómo se debe utilizar en la educación del niño</a:t>
            </a:r>
            <a:r>
              <a:rPr lang="es-MX" dirty="0" smtClean="0">
                <a:latin typeface="Arial" panose="020B0604020202020204" pitchFamily="34" charset="0"/>
                <a:cs typeface="Arial" panose="020B0604020202020204" pitchFamily="34" charset="0"/>
              </a:rPr>
              <a:t>?</a:t>
            </a: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Diferencias entre educación física y deporte.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La Psicomotricidad.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¿Qué es y cuáles son sus elementos?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Corporeidad </a:t>
            </a:r>
            <a:r>
              <a:rPr lang="es-MX" dirty="0">
                <a:latin typeface="Arial" panose="020B0604020202020204" pitchFamily="34" charset="0"/>
                <a:cs typeface="Arial" panose="020B0604020202020204" pitchFamily="34" charset="0"/>
              </a:rPr>
              <a:t>y motricidad.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¿Cuál es la relación entre corporeidad y motricidad</a:t>
            </a:r>
            <a:r>
              <a:rPr lang="es-MX" dirty="0" smtClean="0">
                <a:latin typeface="Arial" panose="020B0604020202020204" pitchFamily="34" charset="0"/>
                <a:cs typeface="Arial" panose="020B0604020202020204" pitchFamily="34" charset="0"/>
              </a:rPr>
              <a:t>?</a:t>
            </a:r>
          </a:p>
          <a:p>
            <a:pPr marL="0" indent="0">
              <a:buNone/>
            </a:pP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El concepto de cuerpo y movimiento y su relación con la educación física. </a:t>
            </a: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La </a:t>
            </a:r>
            <a:r>
              <a:rPr lang="es-MX" dirty="0">
                <a:latin typeface="Arial" panose="020B0604020202020204" pitchFamily="34" charset="0"/>
                <a:cs typeface="Arial" panose="020B0604020202020204" pitchFamily="34" charset="0"/>
              </a:rPr>
              <a:t>expresión corporal. </a:t>
            </a:r>
          </a:p>
          <a:p>
            <a:pPr marL="0" indent="0">
              <a:buNone/>
            </a:pPr>
            <a:r>
              <a:rPr lang="es-MX" dirty="0" smtClean="0">
                <a:latin typeface="Arial" panose="020B0604020202020204" pitchFamily="34" charset="0"/>
                <a:cs typeface="Arial" panose="020B0604020202020204" pitchFamily="34" charset="0"/>
              </a:rPr>
              <a:t>¿Cómo </a:t>
            </a:r>
            <a:r>
              <a:rPr lang="es-MX" dirty="0">
                <a:latin typeface="Arial" panose="020B0604020202020204" pitchFamily="34" charset="0"/>
                <a:cs typeface="Arial" panose="020B0604020202020204" pitchFamily="34" charset="0"/>
              </a:rPr>
              <a:t>se utiliza la expresión corporal en el preescolar?</a:t>
            </a:r>
            <a:endParaRPr lang="es-MX" dirty="0" smtClean="0">
              <a:latin typeface="Arial" panose="020B0604020202020204" pitchFamily="34" charset="0"/>
              <a:cs typeface="Arial" panose="020B0604020202020204"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165304"/>
            <a:ext cx="1224136" cy="486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9214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TM02455596[[fn=Primavera]]</Template>
  <TotalTime>1243</TotalTime>
  <Words>2392</Words>
  <Application>Microsoft Office PowerPoint</Application>
  <PresentationFormat>Presentación en pantalla (4:3)</PresentationFormat>
  <Paragraphs>253</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Spring</vt:lpstr>
      <vt:lpstr>    ENCUADRE  DE LA ASIGNATURA EDUCACIÓN FÍSICA PROFRA. YIXIE KARELIA LAGUNA MONTAÑEZ        </vt:lpstr>
      <vt:lpstr>PRESENTACIÓN</vt:lpstr>
      <vt:lpstr>Presentación de PowerPoint</vt:lpstr>
      <vt:lpstr>Presentación de PowerPoint</vt:lpstr>
      <vt:lpstr>Competencias Profesionales</vt:lpstr>
      <vt:lpstr>Competencias del Curso</vt:lpstr>
      <vt:lpstr>Estructura del Curso</vt:lpstr>
      <vt:lpstr>Presentación de PowerPoint</vt:lpstr>
      <vt:lpstr>Secuencia de Contenidos</vt:lpstr>
      <vt:lpstr>Unidad de aprendizaje II. Contenidos que desarrolla  la educación física en la educación básica</vt:lpstr>
      <vt:lpstr>Unidad de aprendizaje III. El juego motor y su importancia en el preescolar</vt:lpstr>
      <vt:lpstr>Presentación de PowerPoint</vt:lpstr>
      <vt:lpstr>REGLAMENTO Y ACUERDOS INTERNOS   </vt:lpstr>
      <vt:lpstr>Metodología de la Clase</vt:lpstr>
      <vt:lpstr>POLITICAS Y NORMATIVIDAD DE LA CLASE</vt:lpstr>
      <vt:lpstr>Normatividad de la clase</vt:lpstr>
      <vt:lpstr>Evaluación</vt:lpstr>
      <vt:lpstr>CRITERIOS  DE EVALUACIÓN</vt:lpstr>
      <vt:lpstr>  Fechas de evaluación y Jornadas de observación </vt:lpstr>
      <vt:lpstr>Bibliografía y Materiales de apoyo</vt:lpstr>
      <vt:lpstr>UNIDAD DE APRENDIZAJE II. Contenidos que desarrolla la educación física en la educación básica</vt:lpstr>
      <vt:lpstr>UNIDAD DE APRENDIZAJE III. El juego motor y su importancia en el preescolar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ENCUADRE  DE LA ASIGNATURA DE PROPOSITOS Y CONTENIDOS DE LA EDUCACION BASICA I</dc:title>
  <dc:creator>pebe</dc:creator>
  <cp:lastModifiedBy>Luffi</cp:lastModifiedBy>
  <cp:revision>110</cp:revision>
  <dcterms:created xsi:type="dcterms:W3CDTF">2012-09-05T19:01:11Z</dcterms:created>
  <dcterms:modified xsi:type="dcterms:W3CDTF">2018-06-18T02:13:38Z</dcterms:modified>
</cp:coreProperties>
</file>