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88" r:id="rId3"/>
    <p:sldId id="263" r:id="rId4"/>
    <p:sldId id="261" r:id="rId5"/>
    <p:sldId id="262" r:id="rId6"/>
    <p:sldId id="289" r:id="rId7"/>
    <p:sldId id="291" r:id="rId8"/>
    <p:sldId id="29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0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pPr/>
              <a:t>12/02/2018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1369007" y="2269321"/>
            <a:ext cx="59766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TRABAJO DE TITULACIÓN</a:t>
            </a:r>
            <a:r>
              <a:rPr lang="es-MX" sz="2800" b="1" i="1" dirty="0"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/>
            </a:r>
            <a:br>
              <a:rPr lang="es-MX" sz="2800" b="1" i="1" dirty="0"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</a:br>
            <a:r>
              <a:rPr lang="es-MX" sz="2800" b="1" i="1" dirty="0"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   </a:t>
            </a:r>
            <a:r>
              <a:rPr lang="es-MX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8º.  </a:t>
            </a:r>
            <a:r>
              <a:rPr lang="es-MX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Semestre</a:t>
            </a:r>
          </a:p>
          <a:p>
            <a:pPr algn="ctr"/>
            <a:endParaRPr lang="es-MX" sz="28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ea typeface="Anja Eliane accent" pitchFamily="18" charset="0"/>
              <a:cs typeface="Arial" panose="020B0604020202020204" pitchFamily="34" charset="0"/>
            </a:endParaRPr>
          </a:p>
          <a:p>
            <a:pPr algn="ctr"/>
            <a:endParaRPr lang="es-MX" sz="2800" b="1" i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ea typeface="Anja Eliane accent" pitchFamily="18" charset="0"/>
              <a:cs typeface="Arial" panose="020B0604020202020204" pitchFamily="34" charset="0"/>
            </a:endParaRPr>
          </a:p>
          <a:p>
            <a:pPr algn="ctr"/>
            <a:r>
              <a:rPr lang="es-MX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Anja Eliane accent" pitchFamily="18" charset="0"/>
                <a:cs typeface="Arial" panose="020B0604020202020204" pitchFamily="34" charset="0"/>
              </a:rPr>
              <a:t>ENCUADRE </a:t>
            </a:r>
            <a:endParaRPr lang="es-MX" sz="28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ea typeface="Anja Eliane accent" pitchFamily="18" charset="0"/>
              <a:cs typeface="Arial" panose="020B0604020202020204" pitchFamily="34" charset="0"/>
            </a:endParaRPr>
          </a:p>
        </p:txBody>
      </p:sp>
      <p:sp>
        <p:nvSpPr>
          <p:cNvPr id="10" name="2 Subtítulo"/>
          <p:cNvSpPr txBox="1">
            <a:spLocks/>
          </p:cNvSpPr>
          <p:nvPr/>
        </p:nvSpPr>
        <p:spPr>
          <a:xfrm>
            <a:off x="1835696" y="4772744"/>
            <a:ext cx="6588224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_tradnl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Docente: Ramón de Jesús </a:t>
            </a:r>
            <a:r>
              <a:rPr lang="es-ES_tradnl" sz="2400" b="1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kumimoji="0" lang="es-ES_tradnl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esendiz Sánchez  </a:t>
            </a:r>
            <a:endParaRPr kumimoji="0" lang="es-ES_tradnl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_tradnl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_tradnl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91624" y="1352746"/>
            <a:ext cx="7799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666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lang="es-ES" altLang="es-ES" sz="11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691680" y="1124744"/>
            <a:ext cx="63367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TRAYECTOS FORMATIVOS: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 smtClean="0"/>
              <a:t>Psicopedagógico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 smtClean="0"/>
              <a:t>Preparación para la enseñanza y aprendizaje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 smtClean="0"/>
              <a:t>Lengua adicional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 smtClean="0"/>
              <a:t>Tecnologías de la información y la comunicación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 smtClean="0"/>
              <a:t>Práctica profesional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s-MX" sz="2800" b="1" dirty="0" smtClean="0"/>
              <a:t>Optativos </a:t>
            </a:r>
          </a:p>
          <a:p>
            <a:pPr lvl="0"/>
            <a:endParaRPr lang="es-MX" sz="28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71700" y="5525949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es-MX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HORAS/3.6 </a:t>
            </a:r>
            <a:r>
              <a:rPr lang="es-MX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CRÉDITOS</a:t>
            </a:r>
          </a:p>
        </p:txBody>
      </p:sp>
      <p:sp>
        <p:nvSpPr>
          <p:cNvPr id="13" name="CuadroTexto 6"/>
          <p:cNvSpPr txBox="1"/>
          <p:nvPr/>
        </p:nvSpPr>
        <p:spPr>
          <a:xfrm>
            <a:off x="107504" y="717341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33772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1051501" y="6093296"/>
            <a:ext cx="848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V00/012016</a:t>
            </a:r>
            <a:endParaRPr lang="es-ES" sz="10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543276" y="876143"/>
            <a:ext cx="19062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Emplea la evaluación para intervenir en los diferentes ámbitos y momentos de la tarea educativa. </a:t>
            </a:r>
          </a:p>
          <a:p>
            <a:r>
              <a:rPr lang="es-MX" dirty="0"/>
              <a:t>	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188786" y="3068960"/>
            <a:ext cx="2607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COMPETENCIAS PROFESIONALES  Y DEL CURSO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688124" y="924977"/>
            <a:ext cx="30963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Diseña planeaciones didácticas, aplicando sus conocimientos pedagógicos y disciplinares para responder a las necesidades del contexto en el marco del plan y programas de estudio de la educación básica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88124" y="4032066"/>
            <a:ext cx="25562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Genera ambientes formativos para propiciar la autonomía y promover el desarrollo de las competencias en los alumnos de educación básica.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469493" y="1145275"/>
            <a:ext cx="23592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Aplica críticamente el plan y programas de estudio de la educación básica para alcanzar los propósitos educativos y contribuir al pleno desenvolvimiento de las capacidades de los alumnos del nivel escolar. 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2123728" y="4574796"/>
            <a:ext cx="2681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Usa las TIC como herramienta de enseñanza y aprendizaje. </a:t>
            </a:r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154384" y="692696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Interviene de manera colaborativa con la comunidad escolar, padres de familia, autoridades y docentes, en la toma de decisiones y en el desarrollo de alternativas de solución a problemáticas socioeducativas. </a:t>
            </a:r>
            <a:r>
              <a:rPr lang="es-MX" dirty="0"/>
              <a:t>	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07987" y="1268245"/>
            <a:ext cx="27434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Propicia y regula espacios de aprendizaje incluyentes para todos los alumnos, con el fin de promover la convivencia, el respeto y la aceptación.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156176" y="3805262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Actúa de manera ética ante la diversidad de situaciones que se presentan en la práctica profesional</a:t>
            </a:r>
            <a:r>
              <a:rPr lang="es-MX" dirty="0"/>
              <a:t>.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042054" y="3810621"/>
            <a:ext cx="2736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*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Utiliza recursos de la investigación educativa para enriquecer la práctica docente, expresando su interés por la ciencia y la propia investigación. 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3316516" y="2935959"/>
            <a:ext cx="2607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COMPETENCIAS PROFESIONALES  Y DEL CURSO</a:t>
            </a:r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1331640" y="1189092"/>
            <a:ext cx="6012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UNIDADES DE APRENDIZAJE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1773867"/>
            <a:ext cx="9360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UNIDAD I: </a:t>
            </a: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TRABAJO DE TITULACIÓN 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MX" sz="2400" b="1" dirty="0">
              <a:solidFill>
                <a:srgbClr val="0070C0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55802" y="3501008"/>
            <a:ext cx="55643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SECUENCIA DE </a:t>
            </a:r>
            <a:r>
              <a:rPr lang="es-MX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CONTENIDOS</a:t>
            </a:r>
          </a:p>
          <a:p>
            <a:endParaRPr lang="es-MX" sz="24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Elaboración del trabajo de titulación 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35696" y="2060848"/>
            <a:ext cx="62646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RELACIÓN DE LA MATERIA CON </a:t>
            </a:r>
          </a:p>
          <a:p>
            <a:pPr algn="ctr"/>
            <a:r>
              <a:rPr lang="es-MX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CURSOS DEL MISMO SEMESTRE</a:t>
            </a:r>
          </a:p>
          <a:p>
            <a:pPr algn="ctr"/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Práctica profesional 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908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835696" y="189697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 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051992" y="223404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s-MX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5220072" y="223404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Wingdings" pitchFamily="2" charset="2"/>
              <a:buChar char="ü"/>
            </a:pP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051992" y="98072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REGLAMENTO Y ACUERDOS INTERNOS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899592" y="1556792"/>
            <a:ext cx="7497216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Traer laptop en cada clase</a:t>
            </a: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Uso moderado del celular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Evitar salir del salón</a:t>
            </a: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Tener una actitud positiva y de disposición, evitando palabras altisonantes, así como cuidar el lenguaje corporal</a:t>
            </a:r>
          </a:p>
          <a:p>
            <a:pPr marL="285750" indent="-285750"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Entregar </a:t>
            </a: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trabajos en tiempo y forma</a:t>
            </a:r>
          </a:p>
          <a:p>
            <a:pPr marL="342900" lvl="0" indent="-342900">
              <a:buFont typeface="Wingdings" pitchFamily="2" charset="2"/>
              <a:buChar char="ü"/>
            </a:pP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0"/>
              </a:spcBef>
              <a:buClrTx/>
              <a:buSzTx/>
              <a:buFont typeface="Wingdings" pitchFamily="2" charset="2"/>
              <a:buChar char="ü"/>
            </a:pPr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Traer </a:t>
            </a: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completo las herramientas de trabajo en cada una     </a:t>
            </a:r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MX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sesiones  (trabajo actual y descargado)</a:t>
            </a:r>
            <a:endParaRPr lang="es-MX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ü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741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CuadroTexto"/>
          <p:cNvSpPr txBox="1">
            <a:spLocks noChangeArrowheads="1"/>
          </p:cNvSpPr>
          <p:nvPr/>
        </p:nvSpPr>
        <p:spPr bwMode="auto">
          <a:xfrm>
            <a:off x="1682750" y="1718469"/>
            <a:ext cx="2665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s-MX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800"/>
              <a:t> </a:t>
            </a:r>
          </a:p>
        </p:txBody>
      </p:sp>
      <p:sp>
        <p:nvSpPr>
          <p:cNvPr id="3" name="1 CuadroTexto"/>
          <p:cNvSpPr txBox="1">
            <a:spLocks noChangeArrowheads="1"/>
          </p:cNvSpPr>
          <p:nvPr/>
        </p:nvSpPr>
        <p:spPr bwMode="auto">
          <a:xfrm>
            <a:off x="5067300" y="2055019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s-MX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endParaRPr lang="es-MX" altLang="es-MX" sz="180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919341"/>
              </p:ext>
            </p:extLst>
          </p:nvPr>
        </p:nvGraphicFramePr>
        <p:xfrm>
          <a:off x="1979712" y="1844824"/>
          <a:ext cx="5112568" cy="216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54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7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93924">
                <a:tc gridSpan="2">
                  <a:txBody>
                    <a:bodyPr/>
                    <a:lstStyle/>
                    <a:p>
                      <a:r>
                        <a:rPr lang="es-MX" dirty="0"/>
                        <a:t>RELACIÓN DE FALTAS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370334">
                <a:tc>
                  <a:txBody>
                    <a:bodyPr/>
                    <a:lstStyle/>
                    <a:p>
                      <a:r>
                        <a:rPr lang="es-MX" dirty="0"/>
                        <a:t>10 LUNES QUE ASISTEN A LA ENEP</a:t>
                      </a:r>
                    </a:p>
                    <a:p>
                      <a:r>
                        <a:rPr lang="es-MX" baseline="0" dirty="0"/>
                        <a:t>4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baseline="0" dirty="0" err="1"/>
                        <a:t>hrs</a:t>
                      </a:r>
                      <a:r>
                        <a:rPr lang="es-MX" baseline="0" dirty="0"/>
                        <a:t>.  x 10 días= </a:t>
                      </a:r>
                      <a:r>
                        <a:rPr lang="es-MX" baseline="0" dirty="0" smtClean="0"/>
                        <a:t>40 </a:t>
                      </a:r>
                      <a:r>
                        <a:rPr lang="es-MX" baseline="0" dirty="0" err="1"/>
                        <a:t>hrs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6</a:t>
                      </a:r>
                      <a:r>
                        <a:rPr lang="es-MX" dirty="0" smtClean="0"/>
                        <a:t> </a:t>
                      </a:r>
                      <a:r>
                        <a:rPr lang="es-MX" dirty="0" err="1"/>
                        <a:t>hrs</a:t>
                      </a:r>
                      <a:r>
                        <a:rPr lang="es-MX" dirty="0"/>
                        <a:t> </a:t>
                      </a:r>
                      <a:r>
                        <a:rPr lang="es-MX" dirty="0" smtClean="0"/>
                        <a:t>clase</a:t>
                      </a:r>
                      <a:endParaRPr lang="es-MX" baseline="0" dirty="0"/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5076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392</Words>
  <Application>Microsoft Office PowerPoint</Application>
  <PresentationFormat>Presentación en pantalla (4:3)</PresentationFormat>
  <Paragraphs>67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Anja Eliane accent</vt:lpstr>
      <vt:lpstr>Arial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enepramon8 resendiz</cp:lastModifiedBy>
  <cp:revision>47</cp:revision>
  <dcterms:created xsi:type="dcterms:W3CDTF">2015-02-09T15:06:54Z</dcterms:created>
  <dcterms:modified xsi:type="dcterms:W3CDTF">2018-02-12T18:09:55Z</dcterms:modified>
</cp:coreProperties>
</file>