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57" r:id="rId4"/>
    <p:sldId id="258" r:id="rId5"/>
    <p:sldId id="259" r:id="rId6"/>
    <p:sldId id="275" r:id="rId7"/>
    <p:sldId id="260" r:id="rId8"/>
    <p:sldId id="261" r:id="rId9"/>
    <p:sldId id="262" r:id="rId10"/>
    <p:sldId id="263" r:id="rId11"/>
    <p:sldId id="264" r:id="rId12"/>
    <p:sldId id="276" r:id="rId13"/>
    <p:sldId id="265" r:id="rId14"/>
    <p:sldId id="266" r:id="rId15"/>
    <p:sldId id="267" r:id="rId16"/>
    <p:sldId id="268" r:id="rId17"/>
    <p:sldId id="277" r:id="rId18"/>
    <p:sldId id="269" r:id="rId19"/>
    <p:sldId id="278" r:id="rId20"/>
    <p:sldId id="270" r:id="rId21"/>
    <p:sldId id="271" r:id="rId22"/>
    <p:sldId id="272" r:id="rId23"/>
    <p:sldId id="273" r:id="rId2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44" y="-2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B247966-4C60-4C99-A130-8CE05691FEDE}" type="datetimeFigureOut">
              <a:rPr lang="es-MX" smtClean="0"/>
              <a:t>10/04/2016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191E553-921B-47EA-A22F-6B8E48F6523E}" type="slidenum">
              <a:rPr lang="es-MX" smtClean="0"/>
              <a:t>‹Nº›</a:t>
            </a:fld>
            <a:endParaRPr lang="es-MX"/>
          </a:p>
        </p:txBody>
      </p:sp>
    </p:spTree>
    <p:extLst>
      <p:ext uri="{BB962C8B-B14F-4D97-AF65-F5344CB8AC3E}">
        <p14:creationId xmlns:p14="http://schemas.microsoft.com/office/powerpoint/2010/main" val="2454101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B247966-4C60-4C99-A130-8CE05691FEDE}" type="datetimeFigureOut">
              <a:rPr lang="es-MX" smtClean="0"/>
              <a:t>10/04/2016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191E553-921B-47EA-A22F-6B8E48F6523E}" type="slidenum">
              <a:rPr lang="es-MX" smtClean="0"/>
              <a:t>‹Nº›</a:t>
            </a:fld>
            <a:endParaRPr lang="es-MX"/>
          </a:p>
        </p:txBody>
      </p:sp>
    </p:spTree>
    <p:extLst>
      <p:ext uri="{BB962C8B-B14F-4D97-AF65-F5344CB8AC3E}">
        <p14:creationId xmlns:p14="http://schemas.microsoft.com/office/powerpoint/2010/main" val="3762421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B247966-4C60-4C99-A130-8CE05691FEDE}" type="datetimeFigureOut">
              <a:rPr lang="es-MX" smtClean="0"/>
              <a:t>10/04/2016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191E553-921B-47EA-A22F-6B8E48F6523E}" type="slidenum">
              <a:rPr lang="es-MX" smtClean="0"/>
              <a:t>‹Nº›</a:t>
            </a:fld>
            <a:endParaRPr lang="es-MX"/>
          </a:p>
        </p:txBody>
      </p:sp>
    </p:spTree>
    <p:extLst>
      <p:ext uri="{BB962C8B-B14F-4D97-AF65-F5344CB8AC3E}">
        <p14:creationId xmlns:p14="http://schemas.microsoft.com/office/powerpoint/2010/main" val="1834496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B247966-4C60-4C99-A130-8CE05691FEDE}" type="datetimeFigureOut">
              <a:rPr lang="es-MX" smtClean="0"/>
              <a:t>10/04/2016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191E553-921B-47EA-A22F-6B8E48F6523E}" type="slidenum">
              <a:rPr lang="es-MX" smtClean="0"/>
              <a:t>‹Nº›</a:t>
            </a:fld>
            <a:endParaRPr lang="es-MX"/>
          </a:p>
        </p:txBody>
      </p:sp>
    </p:spTree>
    <p:extLst>
      <p:ext uri="{BB962C8B-B14F-4D97-AF65-F5344CB8AC3E}">
        <p14:creationId xmlns:p14="http://schemas.microsoft.com/office/powerpoint/2010/main" val="928962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B247966-4C60-4C99-A130-8CE05691FEDE}" type="datetimeFigureOut">
              <a:rPr lang="es-MX" smtClean="0"/>
              <a:t>10/04/2016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191E553-921B-47EA-A22F-6B8E48F6523E}" type="slidenum">
              <a:rPr lang="es-MX" smtClean="0"/>
              <a:t>‹Nº›</a:t>
            </a:fld>
            <a:endParaRPr lang="es-MX"/>
          </a:p>
        </p:txBody>
      </p:sp>
    </p:spTree>
    <p:extLst>
      <p:ext uri="{BB962C8B-B14F-4D97-AF65-F5344CB8AC3E}">
        <p14:creationId xmlns:p14="http://schemas.microsoft.com/office/powerpoint/2010/main" val="95280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B247966-4C60-4C99-A130-8CE05691FEDE}" type="datetimeFigureOut">
              <a:rPr lang="es-MX" smtClean="0"/>
              <a:t>10/04/2016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191E553-921B-47EA-A22F-6B8E48F6523E}" type="slidenum">
              <a:rPr lang="es-MX" smtClean="0"/>
              <a:t>‹Nº›</a:t>
            </a:fld>
            <a:endParaRPr lang="es-MX"/>
          </a:p>
        </p:txBody>
      </p:sp>
    </p:spTree>
    <p:extLst>
      <p:ext uri="{BB962C8B-B14F-4D97-AF65-F5344CB8AC3E}">
        <p14:creationId xmlns:p14="http://schemas.microsoft.com/office/powerpoint/2010/main" val="87000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B247966-4C60-4C99-A130-8CE05691FEDE}" type="datetimeFigureOut">
              <a:rPr lang="es-MX" smtClean="0"/>
              <a:t>10/04/2016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8191E553-921B-47EA-A22F-6B8E48F6523E}" type="slidenum">
              <a:rPr lang="es-MX" smtClean="0"/>
              <a:t>‹Nº›</a:t>
            </a:fld>
            <a:endParaRPr lang="es-MX"/>
          </a:p>
        </p:txBody>
      </p:sp>
    </p:spTree>
    <p:extLst>
      <p:ext uri="{BB962C8B-B14F-4D97-AF65-F5344CB8AC3E}">
        <p14:creationId xmlns:p14="http://schemas.microsoft.com/office/powerpoint/2010/main" val="4112042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B247966-4C60-4C99-A130-8CE05691FEDE}" type="datetimeFigureOut">
              <a:rPr lang="es-MX" smtClean="0"/>
              <a:t>10/04/2016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8191E553-921B-47EA-A22F-6B8E48F6523E}" type="slidenum">
              <a:rPr lang="es-MX" smtClean="0"/>
              <a:t>‹Nº›</a:t>
            </a:fld>
            <a:endParaRPr lang="es-MX"/>
          </a:p>
        </p:txBody>
      </p:sp>
    </p:spTree>
    <p:extLst>
      <p:ext uri="{BB962C8B-B14F-4D97-AF65-F5344CB8AC3E}">
        <p14:creationId xmlns:p14="http://schemas.microsoft.com/office/powerpoint/2010/main" val="3733043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B247966-4C60-4C99-A130-8CE05691FEDE}" type="datetimeFigureOut">
              <a:rPr lang="es-MX" smtClean="0"/>
              <a:t>10/04/2016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8191E553-921B-47EA-A22F-6B8E48F6523E}" type="slidenum">
              <a:rPr lang="es-MX" smtClean="0"/>
              <a:t>‹Nº›</a:t>
            </a:fld>
            <a:endParaRPr lang="es-MX"/>
          </a:p>
        </p:txBody>
      </p:sp>
    </p:spTree>
    <p:extLst>
      <p:ext uri="{BB962C8B-B14F-4D97-AF65-F5344CB8AC3E}">
        <p14:creationId xmlns:p14="http://schemas.microsoft.com/office/powerpoint/2010/main" val="2609571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B247966-4C60-4C99-A130-8CE05691FEDE}" type="datetimeFigureOut">
              <a:rPr lang="es-MX" smtClean="0"/>
              <a:t>10/04/2016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191E553-921B-47EA-A22F-6B8E48F6523E}" type="slidenum">
              <a:rPr lang="es-MX" smtClean="0"/>
              <a:t>‹Nº›</a:t>
            </a:fld>
            <a:endParaRPr lang="es-MX"/>
          </a:p>
        </p:txBody>
      </p:sp>
    </p:spTree>
    <p:extLst>
      <p:ext uri="{BB962C8B-B14F-4D97-AF65-F5344CB8AC3E}">
        <p14:creationId xmlns:p14="http://schemas.microsoft.com/office/powerpoint/2010/main" val="280652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B247966-4C60-4C99-A130-8CE05691FEDE}" type="datetimeFigureOut">
              <a:rPr lang="es-MX" smtClean="0"/>
              <a:t>10/04/2016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191E553-921B-47EA-A22F-6B8E48F6523E}" type="slidenum">
              <a:rPr lang="es-MX" smtClean="0"/>
              <a:t>‹Nº›</a:t>
            </a:fld>
            <a:endParaRPr lang="es-MX"/>
          </a:p>
        </p:txBody>
      </p:sp>
    </p:spTree>
    <p:extLst>
      <p:ext uri="{BB962C8B-B14F-4D97-AF65-F5344CB8AC3E}">
        <p14:creationId xmlns:p14="http://schemas.microsoft.com/office/powerpoint/2010/main" val="1105567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247966-4C60-4C99-A130-8CE05691FEDE}" type="datetimeFigureOut">
              <a:rPr lang="es-MX" smtClean="0"/>
              <a:t>10/04/2016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91E553-921B-47EA-A22F-6B8E48F6523E}" type="slidenum">
              <a:rPr lang="es-MX" smtClean="0"/>
              <a:t>‹Nº›</a:t>
            </a:fld>
            <a:endParaRPr lang="es-MX"/>
          </a:p>
        </p:txBody>
      </p:sp>
    </p:spTree>
    <p:extLst>
      <p:ext uri="{BB962C8B-B14F-4D97-AF65-F5344CB8AC3E}">
        <p14:creationId xmlns:p14="http://schemas.microsoft.com/office/powerpoint/2010/main" val="3184449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La autoestima en educación infantil </a:t>
            </a:r>
            <a:endParaRPr lang="es-MX" dirty="0"/>
          </a:p>
        </p:txBody>
      </p:sp>
      <p:sp>
        <p:nvSpPr>
          <p:cNvPr id="3" name="2 Subtítulo"/>
          <p:cNvSpPr>
            <a:spLocks noGrp="1"/>
          </p:cNvSpPr>
          <p:nvPr>
            <p:ph type="subTitle" idx="1"/>
          </p:nvPr>
        </p:nvSpPr>
        <p:spPr/>
        <p:txBody>
          <a:bodyPr/>
          <a:lstStyle/>
          <a:p>
            <a:r>
              <a:rPr lang="es-MX" dirty="0" smtClean="0"/>
              <a:t>Melgar Domínguez, Ana María </a:t>
            </a:r>
            <a:endParaRPr lang="es-MX" dirty="0"/>
          </a:p>
        </p:txBody>
      </p:sp>
    </p:spTree>
    <p:extLst>
      <p:ext uri="{BB962C8B-B14F-4D97-AF65-F5344CB8AC3E}">
        <p14:creationId xmlns:p14="http://schemas.microsoft.com/office/powerpoint/2010/main" val="3858183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43408"/>
            <a:ext cx="8229600" cy="1143000"/>
          </a:xfrm>
        </p:spPr>
        <p:txBody>
          <a:bodyPr>
            <a:normAutofit/>
          </a:bodyPr>
          <a:lstStyle/>
          <a:p>
            <a:r>
              <a:rPr lang="es-MX" sz="3200" b="1" dirty="0" smtClean="0"/>
              <a:t>Actitudes del niños con baja autoestima.</a:t>
            </a:r>
            <a:endParaRPr lang="es-MX" sz="3200" b="1" dirty="0"/>
          </a:p>
        </p:txBody>
      </p:sp>
      <p:sp>
        <p:nvSpPr>
          <p:cNvPr id="3" name="2 Marcador de contenido"/>
          <p:cNvSpPr>
            <a:spLocks noGrp="1"/>
          </p:cNvSpPr>
          <p:nvPr>
            <p:ph idx="1"/>
          </p:nvPr>
        </p:nvSpPr>
        <p:spPr>
          <a:xfrm>
            <a:off x="457200" y="692696"/>
            <a:ext cx="8229600" cy="4525963"/>
          </a:xfrm>
        </p:spPr>
        <p:txBody>
          <a:bodyPr>
            <a:noAutofit/>
          </a:bodyPr>
          <a:lstStyle/>
          <a:p>
            <a:r>
              <a:rPr lang="es-MX" sz="1800" dirty="0" smtClean="0"/>
              <a:t>No </a:t>
            </a:r>
            <a:r>
              <a:rPr lang="es-MX" sz="1800" dirty="0" smtClean="0"/>
              <a:t>confía </a:t>
            </a:r>
            <a:r>
              <a:rPr lang="es-MX" sz="1800" dirty="0" smtClean="0"/>
              <a:t>en lo </a:t>
            </a:r>
            <a:r>
              <a:rPr lang="es-MX" sz="1800" dirty="0" smtClean="0"/>
              <a:t>que </a:t>
            </a:r>
            <a:r>
              <a:rPr lang="es-MX" sz="1800" dirty="0" smtClean="0"/>
              <a:t>es capaz de hacer y le cuesta mucho recuperarse de sus fracasos</a:t>
            </a:r>
            <a:r>
              <a:rPr lang="es-MX" sz="1800" dirty="0" smtClean="0"/>
              <a:t>.</a:t>
            </a:r>
          </a:p>
          <a:p>
            <a:endParaRPr lang="es-MX" sz="1800" dirty="0" smtClean="0"/>
          </a:p>
          <a:p>
            <a:r>
              <a:rPr lang="es-MX" sz="1800" dirty="0" smtClean="0"/>
              <a:t>Cree que tiene muchos defectos </a:t>
            </a:r>
            <a:r>
              <a:rPr lang="es-MX" sz="1800" dirty="0" smtClean="0"/>
              <a:t>y que </a:t>
            </a:r>
            <a:r>
              <a:rPr lang="es-MX" sz="1800" dirty="0" smtClean="0"/>
              <a:t>los </a:t>
            </a:r>
            <a:r>
              <a:rPr lang="es-MX" sz="1800" dirty="0" smtClean="0"/>
              <a:t>demás </a:t>
            </a:r>
            <a:r>
              <a:rPr lang="es-MX" sz="1800" dirty="0" smtClean="0"/>
              <a:t>niños lo superan en todo</a:t>
            </a:r>
            <a:r>
              <a:rPr lang="es-MX" sz="1800" dirty="0" smtClean="0"/>
              <a:t>.</a:t>
            </a:r>
          </a:p>
          <a:p>
            <a:endParaRPr lang="es-MX" sz="1800" dirty="0" smtClean="0"/>
          </a:p>
          <a:p>
            <a:r>
              <a:rPr lang="es-MX" sz="1800" dirty="0" smtClean="0"/>
              <a:t>Le cuesta demasiado trabajo emprender actividades o proyectos</a:t>
            </a:r>
            <a:r>
              <a:rPr lang="es-MX" sz="1800" dirty="0" smtClean="0"/>
              <a:t>.</a:t>
            </a:r>
          </a:p>
          <a:p>
            <a:endParaRPr lang="es-MX" sz="1800" dirty="0" smtClean="0"/>
          </a:p>
          <a:p>
            <a:r>
              <a:rPr lang="es-MX" sz="1800" dirty="0" smtClean="0"/>
              <a:t>Generalmente tiene dificultad para tomar decisiones</a:t>
            </a:r>
            <a:r>
              <a:rPr lang="es-MX" sz="1800" dirty="0" smtClean="0"/>
              <a:t>.</a:t>
            </a:r>
          </a:p>
          <a:p>
            <a:endParaRPr lang="es-MX" sz="1800" dirty="0" smtClean="0"/>
          </a:p>
          <a:p>
            <a:r>
              <a:rPr lang="es-MX" sz="1800" dirty="0" smtClean="0"/>
              <a:t>Es más </a:t>
            </a:r>
            <a:r>
              <a:rPr lang="es-MX" sz="1800" dirty="0" smtClean="0"/>
              <a:t>vulnerable </a:t>
            </a:r>
            <a:r>
              <a:rPr lang="es-MX" sz="1800" dirty="0" smtClean="0"/>
              <a:t>al rechazo, a la presión de los </a:t>
            </a:r>
            <a:r>
              <a:rPr lang="es-MX" sz="1800" dirty="0" smtClean="0"/>
              <a:t>compañeros </a:t>
            </a:r>
            <a:r>
              <a:rPr lang="es-MX" sz="1800" dirty="0" smtClean="0"/>
              <a:t>o ala manipulación del grupo</a:t>
            </a:r>
            <a:r>
              <a:rPr lang="es-MX" sz="1800" dirty="0" smtClean="0"/>
              <a:t>.</a:t>
            </a:r>
          </a:p>
          <a:p>
            <a:endParaRPr lang="es-MX" sz="1800" dirty="0" smtClean="0"/>
          </a:p>
          <a:p>
            <a:r>
              <a:rPr lang="es-MX" sz="1800" dirty="0" smtClean="0"/>
              <a:t>Cede, sin luchar por sus gustos e </a:t>
            </a:r>
            <a:r>
              <a:rPr lang="es-MX" sz="1800" dirty="0" smtClean="0"/>
              <a:t>intereses, </a:t>
            </a:r>
            <a:r>
              <a:rPr lang="es-MX" sz="1800" dirty="0" smtClean="0"/>
              <a:t>y no </a:t>
            </a:r>
            <a:r>
              <a:rPr lang="es-MX" sz="1800" dirty="0" smtClean="0"/>
              <a:t>hace  </a:t>
            </a:r>
            <a:r>
              <a:rPr lang="es-MX" sz="1800" dirty="0" smtClean="0"/>
              <a:t>respetar sus derechos</a:t>
            </a:r>
            <a:r>
              <a:rPr lang="es-MX" sz="1800" dirty="0" smtClean="0"/>
              <a:t>.</a:t>
            </a:r>
          </a:p>
          <a:p>
            <a:endParaRPr lang="es-MX" sz="1800" dirty="0" smtClean="0"/>
          </a:p>
          <a:p>
            <a:r>
              <a:rPr lang="es-MX" sz="1800" dirty="0" smtClean="0"/>
              <a:t>Es </a:t>
            </a:r>
            <a:r>
              <a:rPr lang="es-MX" sz="1800" dirty="0" smtClean="0"/>
              <a:t>propenso </a:t>
            </a:r>
            <a:r>
              <a:rPr lang="es-MX" sz="1800" dirty="0" smtClean="0"/>
              <a:t>a utilizar comportamientos agresivos, como un mecanismo de defensa, para no dejar al descubierto su propia sensación de </a:t>
            </a:r>
            <a:r>
              <a:rPr lang="es-MX" sz="1800" dirty="0" smtClean="0"/>
              <a:t>inadecuación. </a:t>
            </a:r>
          </a:p>
          <a:p>
            <a:endParaRPr lang="es-MX" sz="1800" dirty="0" smtClean="0"/>
          </a:p>
          <a:p>
            <a:r>
              <a:rPr lang="es-MX" sz="1800" dirty="0" smtClean="0"/>
              <a:t>Todo lo anterior favorece la parición de actitudes negativas, como la </a:t>
            </a:r>
            <a:r>
              <a:rPr lang="es-MX" sz="1800" dirty="0" smtClean="0"/>
              <a:t>rebeldía, </a:t>
            </a:r>
            <a:r>
              <a:rPr lang="es-MX" sz="1800" dirty="0" smtClean="0"/>
              <a:t>la mentira o la apatía. </a:t>
            </a:r>
            <a:endParaRPr lang="es-MX" sz="1800" dirty="0"/>
          </a:p>
        </p:txBody>
      </p:sp>
    </p:spTree>
    <p:extLst>
      <p:ext uri="{BB962C8B-B14F-4D97-AF65-F5344CB8AC3E}">
        <p14:creationId xmlns:p14="http://schemas.microsoft.com/office/powerpoint/2010/main" val="897230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71400"/>
            <a:ext cx="8229600" cy="1143000"/>
          </a:xfrm>
        </p:spPr>
        <p:txBody>
          <a:bodyPr>
            <a:normAutofit/>
          </a:bodyPr>
          <a:lstStyle/>
          <a:p>
            <a:r>
              <a:rPr lang="es-MX" sz="3200" b="1" dirty="0" smtClean="0"/>
              <a:t>Cómo detectar una baja autoestima.</a:t>
            </a:r>
            <a:endParaRPr lang="es-MX" sz="3200" b="1" dirty="0"/>
          </a:p>
        </p:txBody>
      </p:sp>
      <p:sp>
        <p:nvSpPr>
          <p:cNvPr id="3" name="2 Marcador de contenido"/>
          <p:cNvSpPr>
            <a:spLocks noGrp="1"/>
          </p:cNvSpPr>
          <p:nvPr>
            <p:ph idx="1"/>
          </p:nvPr>
        </p:nvSpPr>
        <p:spPr/>
        <p:txBody>
          <a:bodyPr>
            <a:normAutofit fontScale="70000" lnSpcReduction="20000"/>
          </a:bodyPr>
          <a:lstStyle/>
          <a:p>
            <a:pPr marL="514350" indent="-514350">
              <a:buFont typeface="+mj-lt"/>
              <a:buAutoNum type="arabicPeriod"/>
            </a:pPr>
            <a:r>
              <a:rPr lang="es-MX" dirty="0" smtClean="0"/>
              <a:t>Teniendo en cuenta que la autoestima influye </a:t>
            </a:r>
            <a:r>
              <a:rPr lang="es-MX" dirty="0" smtClean="0"/>
              <a:t>notoriamente </a:t>
            </a:r>
            <a:r>
              <a:rPr lang="es-MX" dirty="0" smtClean="0"/>
              <a:t>en la manera como nos comportamos y enfrentamos al mundo, es importante observar el comportamiento de los niños para tener claro si se está presentando alguna dificultad en esta área: </a:t>
            </a:r>
            <a:endParaRPr lang="es-MX" dirty="0" smtClean="0"/>
          </a:p>
          <a:p>
            <a:pPr marL="514350" indent="-514350">
              <a:buFont typeface="+mj-lt"/>
              <a:buAutoNum type="arabicPeriod"/>
            </a:pPr>
            <a:endParaRPr lang="es-MX" dirty="0" smtClean="0"/>
          </a:p>
          <a:p>
            <a:pPr marL="514350" indent="-514350">
              <a:buFont typeface="+mj-lt"/>
              <a:buAutoNum type="arabicPeriod"/>
            </a:pPr>
            <a:r>
              <a:rPr lang="es-MX" dirty="0" smtClean="0"/>
              <a:t>Un niño con baja autoestima </a:t>
            </a:r>
            <a:r>
              <a:rPr lang="es-MX" dirty="0" smtClean="0"/>
              <a:t>suele </a:t>
            </a:r>
            <a:r>
              <a:rPr lang="es-MX" dirty="0" smtClean="0"/>
              <a:t>evitar toda situación que dependa de él, pues se siente incapaz de enfrentar hasta el reto más simple de la vida cotidiana. </a:t>
            </a:r>
            <a:endParaRPr lang="es-MX" dirty="0" smtClean="0"/>
          </a:p>
          <a:p>
            <a:pPr marL="514350" indent="-514350">
              <a:buFont typeface="+mj-lt"/>
              <a:buAutoNum type="arabicPeriod"/>
            </a:pPr>
            <a:endParaRPr lang="es-MX" dirty="0" smtClean="0"/>
          </a:p>
          <a:p>
            <a:pPr marL="514350" indent="-514350">
              <a:buFont typeface="+mj-lt"/>
              <a:buAutoNum type="arabicPeriod"/>
            </a:pPr>
            <a:r>
              <a:rPr lang="es-MX" dirty="0" smtClean="0"/>
              <a:t>El ambiente social se ve </a:t>
            </a:r>
            <a:r>
              <a:rPr lang="es-MX" dirty="0" smtClean="0"/>
              <a:t>notoriamente </a:t>
            </a:r>
            <a:r>
              <a:rPr lang="es-MX" dirty="0" smtClean="0"/>
              <a:t>reducido, pues en sus relaciones se muestra temeros e inseguro y evita el contacto interpersonal para no exponerse a la interacción que le demanda aportar sus propios recursos</a:t>
            </a:r>
            <a:r>
              <a:rPr lang="es-MX" dirty="0" smtClean="0"/>
              <a:t>.</a:t>
            </a:r>
          </a:p>
        </p:txBody>
      </p:sp>
    </p:spTree>
    <p:extLst>
      <p:ext uri="{BB962C8B-B14F-4D97-AF65-F5344CB8AC3E}">
        <p14:creationId xmlns:p14="http://schemas.microsoft.com/office/powerpoint/2010/main" val="619784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fontScale="55000" lnSpcReduction="20000"/>
          </a:bodyPr>
          <a:lstStyle/>
          <a:p>
            <a:pPr marL="514350" indent="-514350">
              <a:buFont typeface="+mj-lt"/>
              <a:buAutoNum type="arabicPeriod" startAt="4"/>
            </a:pPr>
            <a:r>
              <a:rPr lang="es-MX" dirty="0"/>
              <a:t>Las pocas relaciones que establece, por lo general, son marcadas por una profunda dependencia; es fácil que se someta a cualquier tipo de interacción, sin tener en cuenta la clase de relación que se establece. </a:t>
            </a:r>
          </a:p>
          <a:p>
            <a:pPr marL="514350" indent="-514350">
              <a:buFont typeface="+mj-lt"/>
              <a:buAutoNum type="arabicPeriod" startAt="4"/>
            </a:pPr>
            <a:endParaRPr lang="es-MX" dirty="0"/>
          </a:p>
          <a:p>
            <a:pPr marL="514350" indent="-514350">
              <a:buFont typeface="+mj-lt"/>
              <a:buAutoNum type="arabicPeriod" startAt="4"/>
            </a:pPr>
            <a:r>
              <a:rPr lang="es-MX" dirty="0"/>
              <a:t>Delega cualquier tipo de decisión a los demás, pos sentirse incapaz de hacerlos; sin embargo, cuando tiene que decidir o actuar depende notarialmente de la aprobación de los demás. </a:t>
            </a:r>
          </a:p>
          <a:p>
            <a:pPr marL="514350" indent="-514350">
              <a:buFont typeface="+mj-lt"/>
              <a:buAutoNum type="arabicPeriod" startAt="4"/>
            </a:pPr>
            <a:endParaRPr lang="es-MX" dirty="0"/>
          </a:p>
          <a:p>
            <a:pPr marL="514350" indent="-514350">
              <a:buFont typeface="+mj-lt"/>
              <a:buAutoNum type="arabicPeriod" startAt="4"/>
            </a:pPr>
            <a:r>
              <a:rPr lang="es-MX" dirty="0"/>
              <a:t>Cuando los niños tienen baja autoestima, el primer sentimiento que aparece es el de inadecuación con ellos mismos; este primer sentimiento puede generar, por un lado, introversión y limitación frente a los demás, para no tener que hacer pública esta imagen de sí mismo. </a:t>
            </a:r>
            <a:endParaRPr lang="es-MX" dirty="0" smtClean="0"/>
          </a:p>
          <a:p>
            <a:pPr marL="514350" indent="-514350">
              <a:buFont typeface="+mj-lt"/>
              <a:buAutoNum type="arabicPeriod" startAt="4"/>
            </a:pPr>
            <a:endParaRPr lang="es-MX" dirty="0"/>
          </a:p>
          <a:p>
            <a:pPr marL="514350" indent="-514350">
              <a:buFont typeface="+mj-lt"/>
              <a:buAutoNum type="arabicPeriod" startAt="4"/>
            </a:pPr>
            <a:r>
              <a:rPr lang="es-MX" dirty="0" smtClean="0"/>
              <a:t>Por </a:t>
            </a:r>
            <a:r>
              <a:rPr lang="es-MX" dirty="0"/>
              <a:t>otro lado, la falta de autoestima puede estimular cuadros depresivos debido a que, al no sentirse a gusto y cómodo consigo mismo, el niño entra en conflicto con el valor y el sentimiento que tiene su lugar y presencia en el mundo</a:t>
            </a:r>
          </a:p>
        </p:txBody>
      </p:sp>
    </p:spTree>
    <p:extLst>
      <p:ext uri="{BB962C8B-B14F-4D97-AF65-F5344CB8AC3E}">
        <p14:creationId xmlns:p14="http://schemas.microsoft.com/office/powerpoint/2010/main" val="2337873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505475"/>
          </a:xfrm>
        </p:spPr>
        <p:txBody>
          <a:bodyPr>
            <a:normAutofit fontScale="85000" lnSpcReduction="10000"/>
          </a:bodyPr>
          <a:lstStyle/>
          <a:p>
            <a:pPr marL="0" indent="0" algn="just">
              <a:buNone/>
            </a:pPr>
            <a:r>
              <a:rPr lang="es-MX" dirty="0" smtClean="0"/>
              <a:t>En los años prescolares a través de las fantasías y del juego, los niños buscan vencer y superar las heridas a su autoestima, las cuales derivan de ir conociendo sus limitaciones</a:t>
            </a:r>
            <a:r>
              <a:rPr lang="es-MX" dirty="0" smtClean="0"/>
              <a:t>.</a:t>
            </a:r>
          </a:p>
          <a:p>
            <a:pPr marL="0" indent="0" algn="just">
              <a:buNone/>
            </a:pPr>
            <a:endParaRPr lang="es-MX" dirty="0" smtClean="0"/>
          </a:p>
          <a:p>
            <a:pPr marL="0" indent="0" algn="just">
              <a:buNone/>
            </a:pPr>
            <a:r>
              <a:rPr lang="es-MX" dirty="0" smtClean="0"/>
              <a:t>Durante los años escolares los niveles de autoestima se ven afectados aún más por la </a:t>
            </a:r>
            <a:r>
              <a:rPr lang="es-MX" dirty="0" smtClean="0"/>
              <a:t>adquisición </a:t>
            </a:r>
            <a:r>
              <a:rPr lang="es-MX" dirty="0" smtClean="0"/>
              <a:t>de habilidades y de </a:t>
            </a:r>
            <a:r>
              <a:rPr lang="es-MX" dirty="0" smtClean="0"/>
              <a:t>competencia, </a:t>
            </a:r>
            <a:r>
              <a:rPr lang="es-MX" dirty="0" smtClean="0"/>
              <a:t>especialmente en el </a:t>
            </a:r>
            <a:r>
              <a:rPr lang="es-MX" dirty="0" smtClean="0"/>
              <a:t>desempeño </a:t>
            </a:r>
            <a:r>
              <a:rPr lang="es-MX" dirty="0" smtClean="0"/>
              <a:t>escolar, en las relaciones de amistad en </a:t>
            </a:r>
            <a:r>
              <a:rPr lang="es-MX" dirty="0" smtClean="0"/>
              <a:t>el los </a:t>
            </a:r>
            <a:r>
              <a:rPr lang="es-MX" dirty="0" smtClean="0"/>
              <a:t>deportes. </a:t>
            </a:r>
            <a:endParaRPr lang="es-MX" dirty="0" smtClean="0"/>
          </a:p>
          <a:p>
            <a:pPr marL="0" indent="0" algn="just">
              <a:buNone/>
            </a:pPr>
            <a:endParaRPr lang="es-MX" dirty="0"/>
          </a:p>
          <a:p>
            <a:pPr marL="0" indent="0" algn="just">
              <a:buNone/>
            </a:pPr>
            <a:r>
              <a:rPr lang="es-MX" dirty="0" smtClean="0"/>
              <a:t>Durante </a:t>
            </a:r>
            <a:r>
              <a:rPr lang="es-MX" dirty="0" smtClean="0"/>
              <a:t>estos años la </a:t>
            </a:r>
            <a:r>
              <a:rPr lang="es-MX" dirty="0" smtClean="0"/>
              <a:t>autoestima </a:t>
            </a:r>
            <a:r>
              <a:rPr lang="es-MX" dirty="0" smtClean="0"/>
              <a:t>se ve profundamente afectada por los éxitos y los fracasos en estas tres áreas de la vida del niño. </a:t>
            </a:r>
          </a:p>
          <a:p>
            <a:pPr algn="just"/>
            <a:endParaRPr lang="es-MX" dirty="0"/>
          </a:p>
        </p:txBody>
      </p:sp>
    </p:spTree>
    <p:extLst>
      <p:ext uri="{BB962C8B-B14F-4D97-AF65-F5344CB8AC3E}">
        <p14:creationId xmlns:p14="http://schemas.microsoft.com/office/powerpoint/2010/main" val="2863856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476672"/>
            <a:ext cx="8229600" cy="5760640"/>
          </a:xfrm>
        </p:spPr>
        <p:txBody>
          <a:bodyPr>
            <a:normAutofit fontScale="70000" lnSpcReduction="20000"/>
          </a:bodyPr>
          <a:lstStyle/>
          <a:p>
            <a:pPr algn="just"/>
            <a:r>
              <a:rPr lang="es-MX" dirty="0" smtClean="0"/>
              <a:t>Es necesario, por lo tanto, dar a </a:t>
            </a:r>
            <a:r>
              <a:rPr lang="es-MX" dirty="0" smtClean="0"/>
              <a:t>nuestros </a:t>
            </a:r>
            <a:r>
              <a:rPr lang="es-MX" dirty="0" smtClean="0"/>
              <a:t>alumnos la posibilidad de ser y sentirse bien con ellos mismos esto contribuirá a que se valoren y valoren lo que hagan, piensen y sientan, solo </a:t>
            </a:r>
            <a:r>
              <a:rPr lang="es-MX" dirty="0" smtClean="0"/>
              <a:t>valorándose  </a:t>
            </a:r>
            <a:r>
              <a:rPr lang="es-MX" dirty="0" smtClean="0"/>
              <a:t>a ellos mismos podrán, valorar a los demás y todo esto redundará en un futuro en </a:t>
            </a:r>
            <a:r>
              <a:rPr lang="es-MX" dirty="0" smtClean="0"/>
              <a:t>mejores </a:t>
            </a:r>
            <a:r>
              <a:rPr lang="es-MX" dirty="0" smtClean="0"/>
              <a:t>desempeños laborales y de relación, </a:t>
            </a:r>
            <a:r>
              <a:rPr lang="es-MX" dirty="0" smtClean="0"/>
              <a:t>teniendo </a:t>
            </a:r>
            <a:r>
              <a:rPr lang="es-MX" dirty="0" smtClean="0"/>
              <a:t>además un pasatiempo que les complemente y enriquezca como seres humanos</a:t>
            </a:r>
            <a:r>
              <a:rPr lang="es-MX" dirty="0" smtClean="0"/>
              <a:t>.</a:t>
            </a:r>
          </a:p>
          <a:p>
            <a:pPr algn="just"/>
            <a:endParaRPr lang="es-MX" dirty="0" smtClean="0"/>
          </a:p>
          <a:p>
            <a:pPr algn="just"/>
            <a:r>
              <a:rPr lang="es-MX" dirty="0" smtClean="0"/>
              <a:t>La </a:t>
            </a:r>
            <a:r>
              <a:rPr lang="es-MX" dirty="0" smtClean="0"/>
              <a:t>autoestima </a:t>
            </a:r>
            <a:r>
              <a:rPr lang="es-MX" dirty="0" smtClean="0"/>
              <a:t>se </a:t>
            </a:r>
            <a:r>
              <a:rPr lang="es-MX" dirty="0" smtClean="0"/>
              <a:t>construye </a:t>
            </a:r>
            <a:r>
              <a:rPr lang="es-MX" dirty="0" smtClean="0"/>
              <a:t>a través de un proceso de asimilación e interiorización desde el nacimiento pero que puede modificarse a lo largo de la vida. </a:t>
            </a:r>
            <a:endParaRPr lang="es-MX" dirty="0" smtClean="0"/>
          </a:p>
          <a:p>
            <a:pPr algn="just"/>
            <a:endParaRPr lang="es-MX" dirty="0"/>
          </a:p>
          <a:p>
            <a:pPr algn="just"/>
            <a:r>
              <a:rPr lang="es-MX" dirty="0" smtClean="0"/>
              <a:t>Se </a:t>
            </a:r>
            <a:r>
              <a:rPr lang="es-MX" dirty="0" smtClean="0"/>
              <a:t>genera por la imagen que los otros nos dan de nosotros mismo y por el valor que demos a esta imagen. </a:t>
            </a:r>
            <a:endParaRPr lang="es-MX" dirty="0" smtClean="0"/>
          </a:p>
          <a:p>
            <a:pPr algn="just"/>
            <a:endParaRPr lang="es-MX" dirty="0"/>
          </a:p>
          <a:p>
            <a:pPr algn="just"/>
            <a:r>
              <a:rPr lang="es-MX" dirty="0" smtClean="0"/>
              <a:t>Es </a:t>
            </a:r>
            <a:r>
              <a:rPr lang="es-MX" dirty="0" smtClean="0"/>
              <a:t>durante la infancia y </a:t>
            </a:r>
            <a:r>
              <a:rPr lang="es-MX" dirty="0" smtClean="0"/>
              <a:t>adolescencia </a:t>
            </a:r>
            <a:r>
              <a:rPr lang="es-MX" dirty="0" smtClean="0"/>
              <a:t>donde la autoestima crea una marca profunda, porque es en estas etapas cuando nos encontramos más </a:t>
            </a:r>
            <a:r>
              <a:rPr lang="es-MX" dirty="0" smtClean="0"/>
              <a:t>vulnerables </a:t>
            </a:r>
            <a:r>
              <a:rPr lang="es-MX" dirty="0" smtClean="0"/>
              <a:t>y flexibles.</a:t>
            </a:r>
          </a:p>
          <a:p>
            <a:pPr algn="just"/>
            <a:endParaRPr lang="es-MX" dirty="0"/>
          </a:p>
        </p:txBody>
      </p:sp>
    </p:spTree>
    <p:extLst>
      <p:ext uri="{BB962C8B-B14F-4D97-AF65-F5344CB8AC3E}">
        <p14:creationId xmlns:p14="http://schemas.microsoft.com/office/powerpoint/2010/main" val="4248920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fontScale="77500" lnSpcReduction="20000"/>
          </a:bodyPr>
          <a:lstStyle/>
          <a:p>
            <a:pPr algn="just"/>
            <a:r>
              <a:rPr lang="es-MX" dirty="0" smtClean="0"/>
              <a:t>El papel de la escuela es importante ya que es la </a:t>
            </a:r>
            <a:r>
              <a:rPr lang="es-MX" dirty="0" smtClean="0"/>
              <a:t>que debe </a:t>
            </a:r>
            <a:r>
              <a:rPr lang="es-MX" dirty="0" smtClean="0"/>
              <a:t>tener habilidad y medios para identificar el </a:t>
            </a:r>
            <a:r>
              <a:rPr lang="es-MX" dirty="0" smtClean="0"/>
              <a:t>problema </a:t>
            </a:r>
            <a:r>
              <a:rPr lang="es-MX" dirty="0" smtClean="0"/>
              <a:t>y ayudar al niño en dar una salida a estos </a:t>
            </a:r>
            <a:r>
              <a:rPr lang="es-MX" dirty="0" smtClean="0"/>
              <a:t>sentimientos </a:t>
            </a:r>
            <a:r>
              <a:rPr lang="es-MX" dirty="0" smtClean="0"/>
              <a:t>tan </a:t>
            </a:r>
            <a:r>
              <a:rPr lang="es-MX" dirty="0" smtClean="0"/>
              <a:t>distorsionados </a:t>
            </a:r>
            <a:r>
              <a:rPr lang="es-MX" dirty="0" smtClean="0"/>
              <a:t>que le causan tantos problemas</a:t>
            </a:r>
            <a:r>
              <a:rPr lang="es-MX" dirty="0" smtClean="0"/>
              <a:t>.</a:t>
            </a:r>
          </a:p>
          <a:p>
            <a:pPr algn="just"/>
            <a:endParaRPr lang="es-MX" dirty="0" smtClean="0"/>
          </a:p>
          <a:p>
            <a:pPr algn="just"/>
            <a:r>
              <a:rPr lang="es-MX" dirty="0" smtClean="0"/>
              <a:t>Cuando el niño, en la escuela, es “rotulado” como el malo, el trasto, el pertinente, y lo </a:t>
            </a:r>
            <a:r>
              <a:rPr lang="es-MX" dirty="0" smtClean="0"/>
              <a:t>único </a:t>
            </a:r>
            <a:r>
              <a:rPr lang="es-MX" dirty="0" smtClean="0"/>
              <a:t>que hacen, compañeros y alumnos, es dejarle a un lado, discriminante, </a:t>
            </a:r>
            <a:r>
              <a:rPr lang="es-MX" dirty="0" smtClean="0"/>
              <a:t>haciéndoles </a:t>
            </a:r>
            <a:r>
              <a:rPr lang="es-MX" dirty="0" smtClean="0"/>
              <a:t>sentir marginado y rechazado por todos. </a:t>
            </a:r>
            <a:endParaRPr lang="es-MX" dirty="0" smtClean="0"/>
          </a:p>
          <a:p>
            <a:pPr algn="just"/>
            <a:endParaRPr lang="es-MX" dirty="0"/>
          </a:p>
          <a:p>
            <a:pPr algn="just"/>
            <a:r>
              <a:rPr lang="es-MX" dirty="0" smtClean="0"/>
              <a:t>Esta </a:t>
            </a:r>
            <a:r>
              <a:rPr lang="es-MX" dirty="0" smtClean="0"/>
              <a:t>postura no le ayudará en absoluto. Lo que sí creará es una baja autoestima en el niño que, en poco tiempo, podrá llevarle al fracaso escolar. </a:t>
            </a:r>
          </a:p>
          <a:p>
            <a:pPr algn="just"/>
            <a:endParaRPr lang="es-MX" dirty="0"/>
          </a:p>
        </p:txBody>
      </p:sp>
    </p:spTree>
    <p:extLst>
      <p:ext uri="{BB962C8B-B14F-4D97-AF65-F5344CB8AC3E}">
        <p14:creationId xmlns:p14="http://schemas.microsoft.com/office/powerpoint/2010/main" val="3860617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b="1" dirty="0" smtClean="0"/>
              <a:t>Cómo estimular la autoestima.</a:t>
            </a:r>
            <a:endParaRPr lang="es-MX" sz="3200" b="1" dirty="0"/>
          </a:p>
        </p:txBody>
      </p:sp>
      <p:sp>
        <p:nvSpPr>
          <p:cNvPr id="3" name="2 Marcador de contenido"/>
          <p:cNvSpPr>
            <a:spLocks noGrp="1"/>
          </p:cNvSpPr>
          <p:nvPr>
            <p:ph idx="1"/>
          </p:nvPr>
        </p:nvSpPr>
        <p:spPr/>
        <p:txBody>
          <a:bodyPr>
            <a:normAutofit fontScale="55000" lnSpcReduction="20000"/>
          </a:bodyPr>
          <a:lstStyle/>
          <a:p>
            <a:r>
              <a:rPr lang="es-MX" dirty="0" smtClean="0"/>
              <a:t>Incentivar el desarrollo de las responsabilidades del niño. De una manera positiva, </a:t>
            </a:r>
            <a:r>
              <a:rPr lang="es-MX" dirty="0" smtClean="0"/>
              <a:t>crear </a:t>
            </a:r>
            <a:r>
              <a:rPr lang="es-MX" dirty="0" smtClean="0"/>
              <a:t>algunos compromisos y pedir, en un clima de participación en </a:t>
            </a:r>
            <a:r>
              <a:rPr lang="es-MX" dirty="0" smtClean="0"/>
              <a:t>interacción, </a:t>
            </a:r>
            <a:r>
              <a:rPr lang="es-MX" dirty="0" smtClean="0"/>
              <a:t>su </a:t>
            </a:r>
            <a:r>
              <a:rPr lang="es-MX" dirty="0" smtClean="0"/>
              <a:t>cumplimiento </a:t>
            </a:r>
            <a:r>
              <a:rPr lang="es-MX" dirty="0" smtClean="0"/>
              <a:t>por parte del niño. </a:t>
            </a:r>
            <a:endParaRPr lang="es-MX" dirty="0" smtClean="0"/>
          </a:p>
          <a:p>
            <a:endParaRPr lang="es-MX" dirty="0" smtClean="0"/>
          </a:p>
          <a:p>
            <a:r>
              <a:rPr lang="es-MX" dirty="0" smtClean="0"/>
              <a:t>Dar la oportunidad al niño a que tome decisiones y resuelva </a:t>
            </a:r>
            <a:r>
              <a:rPr lang="es-MX" dirty="0" smtClean="0"/>
              <a:t>algún </a:t>
            </a:r>
            <a:r>
              <a:rPr lang="es-MX" dirty="0" smtClean="0"/>
              <a:t>problema. </a:t>
            </a:r>
            <a:endParaRPr lang="es-MX" dirty="0" smtClean="0"/>
          </a:p>
          <a:p>
            <a:endParaRPr lang="es-MX" dirty="0" smtClean="0"/>
          </a:p>
          <a:p>
            <a:r>
              <a:rPr lang="es-MX" dirty="0" smtClean="0"/>
              <a:t>Reforzar con positivismo las conductas del niño</a:t>
            </a:r>
            <a:r>
              <a:rPr lang="es-MX" dirty="0" smtClean="0"/>
              <a:t>.</a:t>
            </a:r>
          </a:p>
          <a:p>
            <a:endParaRPr lang="es-MX" dirty="0" smtClean="0"/>
          </a:p>
          <a:p>
            <a:r>
              <a:rPr lang="es-MX" dirty="0" smtClean="0"/>
              <a:t>Poner limites claros, </a:t>
            </a:r>
            <a:r>
              <a:rPr lang="es-MX" dirty="0" smtClean="0"/>
              <a:t>enseñándole </a:t>
            </a:r>
            <a:r>
              <a:rPr lang="es-MX" dirty="0" smtClean="0"/>
              <a:t>a </a:t>
            </a:r>
            <a:r>
              <a:rPr lang="es-MX" dirty="0" smtClean="0"/>
              <a:t>parecer </a:t>
            </a:r>
            <a:r>
              <a:rPr lang="es-MX" dirty="0" smtClean="0"/>
              <a:t>las consecuencias de su conducta. </a:t>
            </a:r>
            <a:endParaRPr lang="es-MX" dirty="0" smtClean="0"/>
          </a:p>
          <a:p>
            <a:endParaRPr lang="es-MX" dirty="0" smtClean="0"/>
          </a:p>
          <a:p>
            <a:r>
              <a:rPr lang="es-MX" dirty="0" smtClean="0"/>
              <a:t>Enseñarle a resolver sus propios problemas y a aprender de sus errores y faltas, de una forma positiva. El niño debe sentir que un error puede ser convertido en un aprendizaje y, consecuentemente, que podrá </a:t>
            </a:r>
            <a:r>
              <a:rPr lang="es-MX" dirty="0" smtClean="0"/>
              <a:t>arreglarlo </a:t>
            </a:r>
            <a:r>
              <a:rPr lang="es-MX" dirty="0" smtClean="0"/>
              <a:t>si emplea más esfuerzo</a:t>
            </a:r>
            <a:r>
              <a:rPr lang="es-MX" dirty="0" smtClean="0"/>
              <a:t>.</a:t>
            </a:r>
          </a:p>
          <a:p>
            <a:endParaRPr lang="es-MX" dirty="0" smtClean="0"/>
          </a:p>
          <a:p>
            <a:r>
              <a:rPr lang="es-MX" dirty="0" smtClean="0"/>
              <a:t>Dejar de lado la crítica que nada construye. </a:t>
            </a:r>
          </a:p>
        </p:txBody>
      </p:sp>
    </p:spTree>
    <p:extLst>
      <p:ext uri="{BB962C8B-B14F-4D97-AF65-F5344CB8AC3E}">
        <p14:creationId xmlns:p14="http://schemas.microsoft.com/office/powerpoint/2010/main" val="2717238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400" b="1" dirty="0" smtClean="0"/>
              <a:t>Sugerencias metodológicas para estimular la autoestima </a:t>
            </a:r>
            <a:endParaRPr lang="es-MX" sz="2400" b="1" dirty="0"/>
          </a:p>
        </p:txBody>
      </p:sp>
      <p:sp>
        <p:nvSpPr>
          <p:cNvPr id="3" name="2 Marcador de contenido"/>
          <p:cNvSpPr>
            <a:spLocks noGrp="1"/>
          </p:cNvSpPr>
          <p:nvPr>
            <p:ph idx="1"/>
          </p:nvPr>
        </p:nvSpPr>
        <p:spPr/>
        <p:txBody>
          <a:bodyPr>
            <a:normAutofit fontScale="47500" lnSpcReduction="20000"/>
          </a:bodyPr>
          <a:lstStyle/>
          <a:p>
            <a:r>
              <a:rPr lang="es-MX" b="1" dirty="0"/>
              <a:t>Cosas que puedo hacer bien: </a:t>
            </a:r>
            <a:r>
              <a:rPr lang="es-MX" dirty="0"/>
              <a:t>se trataría de proporcionarles o repasar una serie de tareas donde ellos han de clasificarlas según la capacidad que creen tener para realizarlas</a:t>
            </a:r>
            <a:r>
              <a:rPr lang="es-MX" dirty="0" smtClean="0"/>
              <a:t>.</a:t>
            </a:r>
          </a:p>
          <a:p>
            <a:endParaRPr lang="es-MX" dirty="0"/>
          </a:p>
          <a:p>
            <a:r>
              <a:rPr lang="es-MX" b="1" dirty="0"/>
              <a:t>Cómo soy yo: </a:t>
            </a:r>
            <a:r>
              <a:rPr lang="es-MX" dirty="0"/>
              <a:t>se trata de evaluar distintas áreas  de su personalidad mediante un grafico donde han de señalar tanto rasgos positivos como negativos</a:t>
            </a:r>
            <a:r>
              <a:rPr lang="es-MX" dirty="0" smtClean="0"/>
              <a:t>.</a:t>
            </a:r>
          </a:p>
          <a:p>
            <a:endParaRPr lang="es-MX" dirty="0"/>
          </a:p>
          <a:p>
            <a:r>
              <a:rPr lang="es-MX" b="1" dirty="0"/>
              <a:t>Antes y ahora: </a:t>
            </a:r>
            <a:r>
              <a:rPr lang="es-MX" dirty="0"/>
              <a:t>hemos de ayudarles a resaltar aspectos en ellos que cada alumno ha mejorado con el tiempo</a:t>
            </a:r>
            <a:r>
              <a:rPr lang="es-MX" dirty="0" smtClean="0"/>
              <a:t>.</a:t>
            </a:r>
          </a:p>
          <a:p>
            <a:endParaRPr lang="es-MX" dirty="0"/>
          </a:p>
          <a:p>
            <a:r>
              <a:rPr lang="es-MX" b="1" dirty="0"/>
              <a:t>Manos, corazón y cabeza: </a:t>
            </a:r>
            <a:r>
              <a:rPr lang="es-MX" dirty="0"/>
              <a:t>se trata de hacerles ver las cualidades positivas en relación a habilidades manuales, habilidades intelectuales y sentimientos</a:t>
            </a:r>
            <a:r>
              <a:rPr lang="es-MX" dirty="0" smtClean="0"/>
              <a:t>.</a:t>
            </a:r>
          </a:p>
          <a:p>
            <a:endParaRPr lang="es-MX" dirty="0"/>
          </a:p>
          <a:p>
            <a:r>
              <a:rPr lang="es-MX" b="1" dirty="0"/>
              <a:t>Recuerdos  positivos: </a:t>
            </a:r>
            <a:r>
              <a:rPr lang="es-MX" dirty="0"/>
              <a:t>ayudarles  a recordar algún episodio positivo en que fueron objeto de reconocimiento social</a:t>
            </a:r>
            <a:r>
              <a:rPr lang="es-MX" dirty="0" smtClean="0"/>
              <a:t>.</a:t>
            </a:r>
          </a:p>
          <a:p>
            <a:endParaRPr lang="es-MX" dirty="0"/>
          </a:p>
          <a:p>
            <a:r>
              <a:rPr lang="es-MX" b="1" dirty="0"/>
              <a:t>Carta a los reyes magos</a:t>
            </a:r>
            <a:r>
              <a:rPr lang="es-MX" dirty="0"/>
              <a:t>: cada alumno, con la ayuda del maestro, dibuja una carta a los reyes magos pidiendo algunos cambios sobre la propia forma de ser. </a:t>
            </a:r>
            <a:endParaRPr lang="es-MX" dirty="0" smtClean="0"/>
          </a:p>
          <a:p>
            <a:endParaRPr lang="es-MX" dirty="0"/>
          </a:p>
          <a:p>
            <a:r>
              <a:rPr lang="es-MX" b="1" dirty="0"/>
              <a:t>Sácame los colores:</a:t>
            </a:r>
            <a:r>
              <a:rPr lang="es-MX" dirty="0"/>
              <a:t> cada alumno responde a un cuestionario de autoconcepto, comprobado a continuación si los demás compañeros de clase le otorgan la misma puntuación en casa pregunta. </a:t>
            </a:r>
          </a:p>
          <a:p>
            <a:endParaRPr lang="es-MX" dirty="0"/>
          </a:p>
        </p:txBody>
      </p:sp>
    </p:spTree>
    <p:extLst>
      <p:ext uri="{BB962C8B-B14F-4D97-AF65-F5344CB8AC3E}">
        <p14:creationId xmlns:p14="http://schemas.microsoft.com/office/powerpoint/2010/main" val="266233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Objetivos </a:t>
            </a:r>
            <a:endParaRPr lang="es-MX" dirty="0"/>
          </a:p>
        </p:txBody>
      </p:sp>
      <p:sp>
        <p:nvSpPr>
          <p:cNvPr id="3" name="2 Marcador de contenido"/>
          <p:cNvSpPr>
            <a:spLocks noGrp="1"/>
          </p:cNvSpPr>
          <p:nvPr>
            <p:ph idx="1"/>
          </p:nvPr>
        </p:nvSpPr>
        <p:spPr/>
        <p:txBody>
          <a:bodyPr>
            <a:normAutofit fontScale="85000" lnSpcReduction="10000"/>
          </a:bodyPr>
          <a:lstStyle/>
          <a:p>
            <a:pPr marL="0" indent="0">
              <a:buNone/>
            </a:pPr>
            <a:r>
              <a:rPr lang="es-MX" dirty="0" smtClean="0"/>
              <a:t>Los </a:t>
            </a:r>
            <a:r>
              <a:rPr lang="es-MX" dirty="0" smtClean="0"/>
              <a:t>objetivos </a:t>
            </a:r>
            <a:r>
              <a:rPr lang="es-MX" dirty="0" smtClean="0"/>
              <a:t>que se </a:t>
            </a:r>
            <a:r>
              <a:rPr lang="es-MX" dirty="0" smtClean="0"/>
              <a:t>trabajan </a:t>
            </a:r>
            <a:r>
              <a:rPr lang="es-MX" dirty="0" smtClean="0"/>
              <a:t>para fomentar la autoestima son los </a:t>
            </a:r>
            <a:r>
              <a:rPr lang="es-MX" dirty="0" smtClean="0"/>
              <a:t>siguientes: </a:t>
            </a:r>
          </a:p>
          <a:p>
            <a:pPr marL="0" indent="0">
              <a:buNone/>
            </a:pPr>
            <a:endParaRPr lang="es-MX" dirty="0" smtClean="0"/>
          </a:p>
          <a:p>
            <a:pPr marL="514350" indent="-514350">
              <a:buFont typeface="+mj-lt"/>
              <a:buAutoNum type="arabicPeriod"/>
            </a:pPr>
            <a:r>
              <a:rPr lang="es-MX" dirty="0" smtClean="0"/>
              <a:t>Desarrollar la habilidad para generar emociones positivas</a:t>
            </a:r>
            <a:r>
              <a:rPr lang="es-MX" dirty="0" smtClean="0"/>
              <a:t>.</a:t>
            </a:r>
          </a:p>
          <a:p>
            <a:pPr marL="514350" indent="-514350">
              <a:buFont typeface="+mj-lt"/>
              <a:buAutoNum type="arabicPeriod"/>
            </a:pPr>
            <a:endParaRPr lang="es-MX" dirty="0" smtClean="0"/>
          </a:p>
          <a:p>
            <a:pPr marL="514350" indent="-514350">
              <a:buFont typeface="+mj-lt"/>
              <a:buAutoNum type="arabicPeriod"/>
            </a:pPr>
            <a:r>
              <a:rPr lang="es-MX" dirty="0" smtClean="0"/>
              <a:t>Facilitar una mejor autoconciencia de necesidades, habilidades, capacidades y limitaciones en el niño</a:t>
            </a:r>
            <a:r>
              <a:rPr lang="es-MX" dirty="0" smtClean="0"/>
              <a:t>.</a:t>
            </a:r>
          </a:p>
          <a:p>
            <a:pPr marL="514350" indent="-514350">
              <a:buFont typeface="+mj-lt"/>
              <a:buAutoNum type="arabicPeriod"/>
            </a:pPr>
            <a:endParaRPr lang="es-MX" dirty="0" smtClean="0"/>
          </a:p>
          <a:p>
            <a:pPr marL="514350" indent="-514350">
              <a:buFont typeface="+mj-lt"/>
              <a:buAutoNum type="arabicPeriod"/>
            </a:pPr>
            <a:r>
              <a:rPr lang="es-MX" dirty="0" smtClean="0"/>
              <a:t>Motivarse a sí mismos evitando anticipar fracasos. </a:t>
            </a:r>
          </a:p>
          <a:p>
            <a:endParaRPr lang="es-MX" dirty="0"/>
          </a:p>
        </p:txBody>
      </p:sp>
    </p:spTree>
    <p:extLst>
      <p:ext uri="{BB962C8B-B14F-4D97-AF65-F5344CB8AC3E}">
        <p14:creationId xmlns:p14="http://schemas.microsoft.com/office/powerpoint/2010/main" val="293197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577483"/>
          </a:xfrm>
        </p:spPr>
        <p:txBody>
          <a:bodyPr>
            <a:normAutofit fontScale="70000" lnSpcReduction="20000"/>
          </a:bodyPr>
          <a:lstStyle/>
          <a:p>
            <a:pPr marL="514350" indent="-514350">
              <a:buFont typeface="+mj-lt"/>
              <a:buAutoNum type="arabicPeriod" startAt="4"/>
            </a:pPr>
            <a:r>
              <a:rPr lang="es-MX" dirty="0"/>
              <a:t>Valorarse a sí mismo, sintiéndose importantes. </a:t>
            </a:r>
            <a:endParaRPr lang="es-MX" dirty="0" smtClean="0"/>
          </a:p>
          <a:p>
            <a:pPr marL="514350" indent="-514350">
              <a:buFont typeface="+mj-lt"/>
              <a:buAutoNum type="arabicPeriod" startAt="4"/>
            </a:pPr>
            <a:endParaRPr lang="es-MX" dirty="0"/>
          </a:p>
          <a:p>
            <a:pPr marL="514350" indent="-514350">
              <a:buFont typeface="+mj-lt"/>
              <a:buAutoNum type="arabicPeriod" startAt="4"/>
            </a:pPr>
            <a:r>
              <a:rPr lang="es-MX" dirty="0"/>
              <a:t>Incrementar su autoestima y desarrollar sentimientos de </a:t>
            </a:r>
            <a:r>
              <a:rPr lang="es-MX" dirty="0" smtClean="0"/>
              <a:t>seguridad.</a:t>
            </a:r>
          </a:p>
          <a:p>
            <a:pPr marL="514350" indent="-514350">
              <a:buFont typeface="+mj-lt"/>
              <a:buAutoNum type="arabicPeriod" startAt="4"/>
            </a:pPr>
            <a:endParaRPr lang="es-MX" dirty="0"/>
          </a:p>
          <a:p>
            <a:pPr marL="514350" indent="-514350">
              <a:buFont typeface="+mj-lt"/>
              <a:buAutoNum type="arabicPeriod" startAt="4"/>
            </a:pPr>
            <a:r>
              <a:rPr lang="es-MX" dirty="0"/>
              <a:t>Desarrollar su motivación hacia el aprendizaje</a:t>
            </a:r>
            <a:r>
              <a:rPr lang="es-MX" dirty="0" smtClean="0"/>
              <a:t>.</a:t>
            </a:r>
          </a:p>
          <a:p>
            <a:pPr marL="514350" indent="-514350">
              <a:buFont typeface="+mj-lt"/>
              <a:buAutoNum type="arabicPeriod" startAt="4"/>
            </a:pPr>
            <a:endParaRPr lang="es-MX" dirty="0"/>
          </a:p>
          <a:p>
            <a:pPr marL="514350" indent="-514350">
              <a:buFont typeface="+mj-lt"/>
              <a:buAutoNum type="arabicPeriod" startAt="4"/>
            </a:pPr>
            <a:r>
              <a:rPr lang="es-MX" dirty="0"/>
              <a:t>Fomentar la asunción de responsabilidades. </a:t>
            </a:r>
            <a:endParaRPr lang="es-MX" dirty="0" smtClean="0"/>
          </a:p>
          <a:p>
            <a:pPr marL="514350" indent="-514350">
              <a:buFont typeface="+mj-lt"/>
              <a:buAutoNum type="arabicPeriod" startAt="4"/>
            </a:pPr>
            <a:endParaRPr lang="es-MX" dirty="0"/>
          </a:p>
          <a:p>
            <a:pPr marL="514350" indent="-514350">
              <a:buFont typeface="+mj-lt"/>
              <a:buAutoNum type="arabicPeriod" startAt="4"/>
            </a:pPr>
            <a:r>
              <a:rPr lang="es-MX" dirty="0"/>
              <a:t>Saber perseverar ante las </a:t>
            </a:r>
            <a:r>
              <a:rPr lang="es-MX" dirty="0" smtClean="0"/>
              <a:t>dificultades</a:t>
            </a:r>
          </a:p>
          <a:p>
            <a:pPr marL="514350" indent="-514350">
              <a:buFont typeface="+mj-lt"/>
              <a:buAutoNum type="arabicPeriod" startAt="4"/>
            </a:pPr>
            <a:endParaRPr lang="es-MX" dirty="0"/>
          </a:p>
          <a:p>
            <a:pPr marL="514350" indent="-514350">
              <a:buFont typeface="+mj-lt"/>
              <a:buAutoNum type="arabicPeriod" startAt="4"/>
            </a:pPr>
            <a:r>
              <a:rPr lang="es-MX" dirty="0"/>
              <a:t>Vencer temores e </a:t>
            </a:r>
            <a:r>
              <a:rPr lang="es-MX" dirty="0" smtClean="0"/>
              <a:t>inhibiciones</a:t>
            </a:r>
          </a:p>
          <a:p>
            <a:pPr marL="514350" indent="-514350">
              <a:buFont typeface="+mj-lt"/>
              <a:buAutoNum type="arabicPeriod" startAt="4"/>
            </a:pPr>
            <a:endParaRPr lang="es-MX" dirty="0"/>
          </a:p>
          <a:p>
            <a:pPr marL="514350" indent="-514350">
              <a:buFont typeface="+mj-lt"/>
              <a:buAutoNum type="arabicPeriod" startAt="4"/>
            </a:pPr>
            <a:r>
              <a:rPr lang="es-MX" dirty="0"/>
              <a:t>Fomentar un equilibrio emocional que contribuya a proteger la salud y bienestar del niño, expresar sus necesidades y pedir ayuda. </a:t>
            </a:r>
          </a:p>
          <a:p>
            <a:pPr marL="514350" indent="-514350">
              <a:buFont typeface="+mj-lt"/>
              <a:buAutoNum type="arabicPeriod" startAt="4"/>
            </a:pPr>
            <a:endParaRPr lang="es-MX" dirty="0"/>
          </a:p>
        </p:txBody>
      </p:sp>
    </p:spTree>
    <p:extLst>
      <p:ext uri="{BB962C8B-B14F-4D97-AF65-F5344CB8AC3E}">
        <p14:creationId xmlns:p14="http://schemas.microsoft.com/office/powerpoint/2010/main" val="2510878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2400" b="1" dirty="0"/>
              <a:t>UNIDAD DE APRENDIZAJE II. El desarrollo personal y social del niño en la educación preescolar.</a:t>
            </a:r>
          </a:p>
        </p:txBody>
      </p:sp>
      <p:sp>
        <p:nvSpPr>
          <p:cNvPr id="3" name="2 Marcador de contenido"/>
          <p:cNvSpPr>
            <a:spLocks noGrp="1"/>
          </p:cNvSpPr>
          <p:nvPr>
            <p:ph idx="1"/>
          </p:nvPr>
        </p:nvSpPr>
        <p:spPr/>
        <p:txBody>
          <a:bodyPr>
            <a:normAutofit lnSpcReduction="10000"/>
          </a:bodyPr>
          <a:lstStyle/>
          <a:p>
            <a:pPr marL="0" indent="0" algn="just">
              <a:buNone/>
            </a:pPr>
            <a:r>
              <a:rPr lang="es-MX" dirty="0"/>
              <a:t>Competencia de la unidad de aprendizaje: </a:t>
            </a:r>
          </a:p>
          <a:p>
            <a:pPr marL="0" indent="0" algn="just">
              <a:buNone/>
            </a:pPr>
            <a:endParaRPr lang="es-MX" dirty="0"/>
          </a:p>
          <a:p>
            <a:pPr marL="0" indent="0" algn="just">
              <a:buNone/>
            </a:pPr>
            <a:r>
              <a:rPr lang="es-MX" dirty="0"/>
              <a:t>Utiliza las premisas centrales de las teorías psicológicas y sociológicas acerca de la infancia para orientar acciones que contribuyan al pleno desenvolvimiento de la identidad personal y las relaciones interpersonales de los niños en el marco del programa de estudios de educación preescolar. </a:t>
            </a:r>
          </a:p>
          <a:p>
            <a:endParaRPr lang="es-MX" dirty="0"/>
          </a:p>
        </p:txBody>
      </p:sp>
    </p:spTree>
    <p:extLst>
      <p:ext uri="{BB962C8B-B14F-4D97-AF65-F5344CB8AC3E}">
        <p14:creationId xmlns:p14="http://schemas.microsoft.com/office/powerpoint/2010/main" val="3425155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600" b="1" dirty="0" smtClean="0"/>
              <a:t>Influencia en la escuela </a:t>
            </a:r>
            <a:endParaRPr lang="es-MX" sz="3600" b="1" dirty="0"/>
          </a:p>
        </p:txBody>
      </p:sp>
      <p:sp>
        <p:nvSpPr>
          <p:cNvPr id="3" name="2 Marcador de contenido"/>
          <p:cNvSpPr>
            <a:spLocks noGrp="1"/>
          </p:cNvSpPr>
          <p:nvPr>
            <p:ph idx="1"/>
          </p:nvPr>
        </p:nvSpPr>
        <p:spPr/>
        <p:txBody>
          <a:bodyPr>
            <a:normAutofit fontScale="62500" lnSpcReduction="20000"/>
          </a:bodyPr>
          <a:lstStyle/>
          <a:p>
            <a:r>
              <a:rPr lang="es-MX" dirty="0" smtClean="0"/>
              <a:t>Es fundamental que los padres y maestros, sean capaces de </a:t>
            </a:r>
            <a:r>
              <a:rPr lang="es-MX" dirty="0" smtClean="0"/>
              <a:t>transmitir </a:t>
            </a:r>
            <a:r>
              <a:rPr lang="es-MX" dirty="0" smtClean="0"/>
              <a:t>v</a:t>
            </a:r>
            <a:r>
              <a:rPr lang="es-MX" dirty="0" smtClean="0"/>
              <a:t>alores </a:t>
            </a:r>
            <a:r>
              <a:rPr lang="es-MX" dirty="0" smtClean="0"/>
              <a:t>claros. Es muy importante que se les enseñe a los niños, el significado de esos valores. </a:t>
            </a:r>
            <a:endParaRPr lang="es-MX" dirty="0" smtClean="0"/>
          </a:p>
          <a:p>
            <a:endParaRPr lang="es-MX" dirty="0"/>
          </a:p>
          <a:p>
            <a:r>
              <a:rPr lang="es-MX" dirty="0" smtClean="0"/>
              <a:t>En todos </a:t>
            </a:r>
            <a:r>
              <a:rPr lang="es-MX" dirty="0" smtClean="0"/>
              <a:t>los ambientes el niño tiene las mismas necesidades básicas de amor y seguridad, el derecho de ser una persona de valor y tener la oportunidad de triunfar</a:t>
            </a:r>
            <a:r>
              <a:rPr lang="es-MX" dirty="0" smtClean="0"/>
              <a:t>.</a:t>
            </a:r>
          </a:p>
          <a:p>
            <a:endParaRPr lang="es-MX" dirty="0" smtClean="0"/>
          </a:p>
          <a:p>
            <a:r>
              <a:rPr lang="es-MX" dirty="0" smtClean="0"/>
              <a:t>Los educadores deben ser </a:t>
            </a:r>
            <a:r>
              <a:rPr lang="es-MX" dirty="0" smtClean="0"/>
              <a:t>consientes </a:t>
            </a:r>
            <a:r>
              <a:rPr lang="es-MX" dirty="0" smtClean="0"/>
              <a:t>de los distintos ritmos de desarrollo de cada niño, los maestros pueden favorecer u obstaculizar el proceso por el cual uno puede encontrarse a sí mismo, su </a:t>
            </a:r>
            <a:r>
              <a:rPr lang="es-MX" dirty="0" smtClean="0"/>
              <a:t>compresión </a:t>
            </a:r>
            <a:r>
              <a:rPr lang="es-MX" dirty="0" smtClean="0"/>
              <a:t>o la </a:t>
            </a:r>
            <a:r>
              <a:rPr lang="es-MX" dirty="0" smtClean="0"/>
              <a:t>ausencia </a:t>
            </a:r>
            <a:r>
              <a:rPr lang="es-MX" dirty="0" smtClean="0"/>
              <a:t>de la misma, pueden </a:t>
            </a:r>
            <a:r>
              <a:rPr lang="es-MX" dirty="0" smtClean="0"/>
              <a:t>favorecer </a:t>
            </a:r>
            <a:r>
              <a:rPr lang="es-MX" dirty="0" smtClean="0"/>
              <a:t>la personalidad que se desarrolla</a:t>
            </a:r>
            <a:r>
              <a:rPr lang="es-MX" dirty="0" smtClean="0"/>
              <a:t>.</a:t>
            </a:r>
          </a:p>
          <a:p>
            <a:endParaRPr lang="es-MX" dirty="0" smtClean="0"/>
          </a:p>
          <a:p>
            <a:r>
              <a:rPr lang="es-MX" dirty="0" smtClean="0"/>
              <a:t>También </a:t>
            </a:r>
            <a:r>
              <a:rPr lang="es-MX" dirty="0" smtClean="0"/>
              <a:t>es </a:t>
            </a:r>
            <a:r>
              <a:rPr lang="es-MX" dirty="0" smtClean="0"/>
              <a:t>necesario </a:t>
            </a:r>
            <a:r>
              <a:rPr lang="es-MX" dirty="0" smtClean="0"/>
              <a:t>saber que la mente de cada niño está llena de imágenes. Estas imágenes son de </a:t>
            </a:r>
            <a:r>
              <a:rPr lang="es-MX" dirty="0" smtClean="0"/>
              <a:t>tres</a:t>
            </a:r>
            <a:r>
              <a:rPr lang="es-MX" dirty="0" smtClean="0"/>
              <a:t> </a:t>
            </a:r>
            <a:r>
              <a:rPr lang="es-MX" dirty="0" smtClean="0"/>
              <a:t>dimensiones</a:t>
            </a:r>
            <a:r>
              <a:rPr lang="es-MX" dirty="0" smtClean="0"/>
              <a:t>.</a:t>
            </a:r>
            <a:endParaRPr lang="es-MX" dirty="0" smtClean="0"/>
          </a:p>
          <a:p>
            <a:pPr marL="0" indent="0">
              <a:buNone/>
            </a:pPr>
            <a:endParaRPr lang="es-MX" dirty="0"/>
          </a:p>
        </p:txBody>
      </p:sp>
    </p:spTree>
    <p:extLst>
      <p:ext uri="{BB962C8B-B14F-4D97-AF65-F5344CB8AC3E}">
        <p14:creationId xmlns:p14="http://schemas.microsoft.com/office/powerpoint/2010/main" val="8591912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400" b="1" dirty="0" smtClean="0"/>
              <a:t>Imágenes de tres </a:t>
            </a:r>
            <a:r>
              <a:rPr lang="es-MX" sz="2400" b="1" dirty="0"/>
              <a:t>dimensiones</a:t>
            </a:r>
            <a:endParaRPr lang="es-MX" sz="2400" b="1" dirty="0"/>
          </a:p>
        </p:txBody>
      </p:sp>
      <p:sp>
        <p:nvSpPr>
          <p:cNvPr id="3" name="2 Marcador de contenido"/>
          <p:cNvSpPr>
            <a:spLocks noGrp="1"/>
          </p:cNvSpPr>
          <p:nvPr>
            <p:ph idx="1"/>
          </p:nvPr>
        </p:nvSpPr>
        <p:spPr/>
        <p:txBody>
          <a:bodyPr>
            <a:noAutofit/>
          </a:bodyPr>
          <a:lstStyle/>
          <a:p>
            <a:pPr algn="just"/>
            <a:r>
              <a:rPr lang="es-MX" sz="1600" b="1" dirty="0" smtClean="0"/>
              <a:t>En primer lugar</a:t>
            </a:r>
            <a:r>
              <a:rPr lang="es-MX" sz="1600" dirty="0" smtClean="0"/>
              <a:t>, se relaciona con la imagen que tiene de sí mismo. Puede imaginarse a sí </a:t>
            </a:r>
            <a:r>
              <a:rPr lang="es-MX" sz="1600" dirty="0" smtClean="0"/>
              <a:t>mismo </a:t>
            </a:r>
            <a:r>
              <a:rPr lang="es-MX" sz="1600" dirty="0" smtClean="0"/>
              <a:t>como una persona que puede llegar a triunfar. Por el contrario, </a:t>
            </a:r>
            <a:r>
              <a:rPr lang="es-MX" sz="1600" dirty="0" smtClean="0"/>
              <a:t>el </a:t>
            </a:r>
            <a:r>
              <a:rPr lang="es-MX" sz="1600" dirty="0" smtClean="0"/>
              <a:t>niño puede tener la impresión de ser una persona de poco valor, con escasa capacidad y pocas posibilidades de lograr éxitos en algún área de su </a:t>
            </a:r>
            <a:r>
              <a:rPr lang="es-MX" sz="1600" dirty="0" smtClean="0"/>
              <a:t>actividad.</a:t>
            </a:r>
          </a:p>
          <a:p>
            <a:pPr algn="just"/>
            <a:endParaRPr lang="es-MX" sz="1600" dirty="0" smtClean="0"/>
          </a:p>
          <a:p>
            <a:pPr algn="just"/>
            <a:r>
              <a:rPr lang="es-MX" sz="1600" b="1" dirty="0" smtClean="0"/>
              <a:t>El segundo </a:t>
            </a:r>
            <a:r>
              <a:rPr lang="es-MX" sz="1600" dirty="0" smtClean="0"/>
              <a:t>grupo de imágenes se vincula con la opinión que el niño tiene de sí mismo en relación con otras personas. Puede considerar sus valores, </a:t>
            </a:r>
            <a:r>
              <a:rPr lang="es-MX" sz="1600" dirty="0" smtClean="0"/>
              <a:t>actitudes, </a:t>
            </a:r>
            <a:r>
              <a:rPr lang="es-MX" sz="1600" dirty="0" smtClean="0"/>
              <a:t>su hogar, sus padres, el color de su piel, religión y otros aspectos, son la causa de que se lo mire con temor, desconfianza y disgusto, o que se lo trate con interés. La imagen que cada niño tiene de sí </a:t>
            </a:r>
            <a:r>
              <a:rPr lang="es-MX" sz="1600" dirty="0" smtClean="0"/>
              <a:t>mismo </a:t>
            </a:r>
            <a:r>
              <a:rPr lang="es-MX" sz="1600" dirty="0" smtClean="0"/>
              <a:t>se forma a través del reflejo de las opiniones de los </a:t>
            </a:r>
            <a:r>
              <a:rPr lang="es-MX" sz="1600" dirty="0" smtClean="0"/>
              <a:t>demás. </a:t>
            </a:r>
          </a:p>
          <a:p>
            <a:pPr algn="just"/>
            <a:endParaRPr lang="es-MX" sz="1600" dirty="0" smtClean="0"/>
          </a:p>
          <a:p>
            <a:pPr algn="just"/>
            <a:r>
              <a:rPr lang="es-MX" sz="1600" b="1" dirty="0" smtClean="0"/>
              <a:t>El tercer </a:t>
            </a:r>
            <a:r>
              <a:rPr lang="es-MX" sz="1600" dirty="0" smtClean="0"/>
              <a:t>juego de imágenes se </a:t>
            </a:r>
            <a:r>
              <a:rPr lang="es-MX" sz="1600" dirty="0" smtClean="0"/>
              <a:t>vincula </a:t>
            </a:r>
            <a:r>
              <a:rPr lang="es-MX" sz="1600" dirty="0" smtClean="0"/>
              <a:t>con la </a:t>
            </a:r>
            <a:r>
              <a:rPr lang="es-MX" sz="1600" dirty="0" smtClean="0"/>
              <a:t>imagen </a:t>
            </a:r>
            <a:r>
              <a:rPr lang="es-MX" sz="1600" dirty="0" smtClean="0"/>
              <a:t>de sí mismo, tal como desearía que fuera, si la distancia ente estas dos imágenes, como se ve </a:t>
            </a:r>
            <a:r>
              <a:rPr lang="es-MX" sz="1600" dirty="0" smtClean="0"/>
              <a:t>realmente </a:t>
            </a:r>
            <a:r>
              <a:rPr lang="es-MX" sz="1600" dirty="0" smtClean="0"/>
              <a:t>y la imagen idealizada, no es grande, de modo que a medida que </a:t>
            </a:r>
            <a:r>
              <a:rPr lang="es-MX" sz="1600" dirty="0" smtClean="0"/>
              <a:t>crece </a:t>
            </a:r>
            <a:r>
              <a:rPr lang="es-MX" sz="1600" dirty="0" smtClean="0"/>
              <a:t>y madura pueda alcanzar la asimilación de estas dos </a:t>
            </a:r>
            <a:r>
              <a:rPr lang="es-MX" sz="1600" dirty="0" smtClean="0"/>
              <a:t>imágenes, </a:t>
            </a:r>
            <a:r>
              <a:rPr lang="es-MX" sz="1600" dirty="0" smtClean="0"/>
              <a:t>se puede decir que se </a:t>
            </a:r>
            <a:r>
              <a:rPr lang="es-MX" sz="1600" dirty="0" smtClean="0"/>
              <a:t>acerca  </a:t>
            </a:r>
            <a:r>
              <a:rPr lang="es-MX" sz="1600" dirty="0" smtClean="0"/>
              <a:t>a sí mismo como persona</a:t>
            </a:r>
            <a:r>
              <a:rPr lang="es-MX" sz="1600" dirty="0" smtClean="0"/>
              <a:t>.</a:t>
            </a:r>
          </a:p>
          <a:p>
            <a:pPr algn="just"/>
            <a:endParaRPr lang="es-MX" sz="1600" dirty="0" smtClean="0"/>
          </a:p>
          <a:p>
            <a:pPr marL="0" indent="0" algn="just">
              <a:buNone/>
            </a:pPr>
            <a:r>
              <a:rPr lang="es-MX" sz="1600" dirty="0" smtClean="0"/>
              <a:t>Por todo lo mencionado es muy </a:t>
            </a:r>
            <a:r>
              <a:rPr lang="es-MX" sz="1600" dirty="0" smtClean="0"/>
              <a:t>importante </a:t>
            </a:r>
            <a:r>
              <a:rPr lang="es-MX" sz="1600" dirty="0" smtClean="0"/>
              <a:t>que la escuela ayude al niño a descubrir a aprender a ser la persona que siempre quiso ser, respetándole sus tiempos, sus conflictos y sus confusiones. </a:t>
            </a:r>
            <a:endParaRPr lang="es-MX" sz="1600" dirty="0"/>
          </a:p>
        </p:txBody>
      </p:sp>
    </p:spTree>
    <p:extLst>
      <p:ext uri="{BB962C8B-B14F-4D97-AF65-F5344CB8AC3E}">
        <p14:creationId xmlns:p14="http://schemas.microsoft.com/office/powerpoint/2010/main" val="30753482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1143000"/>
          </a:xfrm>
        </p:spPr>
        <p:txBody>
          <a:bodyPr>
            <a:noAutofit/>
          </a:bodyPr>
          <a:lstStyle/>
          <a:p>
            <a:r>
              <a:rPr lang="es-MX" sz="3200" b="1" dirty="0" smtClean="0"/>
              <a:t>Conclusión.</a:t>
            </a:r>
            <a:br>
              <a:rPr lang="es-MX" sz="3200" b="1" dirty="0" smtClean="0"/>
            </a:br>
            <a:endParaRPr lang="es-MX" sz="3200" b="1" dirty="0"/>
          </a:p>
        </p:txBody>
      </p:sp>
      <p:sp>
        <p:nvSpPr>
          <p:cNvPr id="3" name="2 Marcador de contenido"/>
          <p:cNvSpPr>
            <a:spLocks noGrp="1"/>
          </p:cNvSpPr>
          <p:nvPr>
            <p:ph idx="1"/>
          </p:nvPr>
        </p:nvSpPr>
        <p:spPr>
          <a:xfrm>
            <a:off x="457200" y="692696"/>
            <a:ext cx="8229600" cy="5145435"/>
          </a:xfrm>
        </p:spPr>
        <p:txBody>
          <a:bodyPr>
            <a:noAutofit/>
          </a:bodyPr>
          <a:lstStyle/>
          <a:p>
            <a:pPr algn="just"/>
            <a:r>
              <a:rPr lang="es-MX" sz="2100" dirty="0" smtClean="0"/>
              <a:t>La autoestima es el sentimiento valorativo de nuestro ser, de nuestra manera de ser, de quienes </a:t>
            </a:r>
            <a:r>
              <a:rPr lang="es-MX" sz="2100" dirty="0" smtClean="0"/>
              <a:t>somos </a:t>
            </a:r>
            <a:r>
              <a:rPr lang="es-MX" sz="2100" dirty="0" smtClean="0"/>
              <a:t>nosotros, del conjunto de rasgos </a:t>
            </a:r>
            <a:r>
              <a:rPr lang="es-MX" sz="2100" dirty="0" smtClean="0"/>
              <a:t>corporales, mentales </a:t>
            </a:r>
            <a:r>
              <a:rPr lang="es-MX" sz="2100" dirty="0" smtClean="0"/>
              <a:t>y </a:t>
            </a:r>
            <a:r>
              <a:rPr lang="es-MX" sz="2100" dirty="0" smtClean="0"/>
              <a:t>espirituales </a:t>
            </a:r>
            <a:r>
              <a:rPr lang="es-MX" sz="2100" dirty="0" smtClean="0"/>
              <a:t>que configuran nuestra </a:t>
            </a:r>
            <a:r>
              <a:rPr lang="es-MX" sz="2100" dirty="0" smtClean="0"/>
              <a:t>personalidad además </a:t>
            </a:r>
            <a:r>
              <a:rPr lang="es-MX" sz="2100" dirty="0" smtClean="0"/>
              <a:t>es </a:t>
            </a:r>
            <a:r>
              <a:rPr lang="es-MX" sz="2100" dirty="0" smtClean="0"/>
              <a:t>aprender </a:t>
            </a:r>
            <a:r>
              <a:rPr lang="es-MX" sz="2100" dirty="0" smtClean="0"/>
              <a:t>a querernos y respetarnos, es algo que se </a:t>
            </a:r>
            <a:r>
              <a:rPr lang="es-MX" sz="2100" dirty="0" smtClean="0"/>
              <a:t>construye </a:t>
            </a:r>
            <a:r>
              <a:rPr lang="es-MX" sz="2100" dirty="0" smtClean="0"/>
              <a:t>o reconstruye por dentro. Esto depende, </a:t>
            </a:r>
            <a:r>
              <a:rPr lang="es-MX" sz="2100" dirty="0" smtClean="0"/>
              <a:t>también </a:t>
            </a:r>
            <a:r>
              <a:rPr lang="es-MX" sz="2100" dirty="0" smtClean="0"/>
              <a:t>del ambiente familiar, social y educativo en el que estemos los estímulos que este nos brinda. </a:t>
            </a:r>
            <a:endParaRPr lang="es-MX" sz="2100" dirty="0" smtClean="0"/>
          </a:p>
          <a:p>
            <a:pPr algn="just"/>
            <a:endParaRPr lang="es-MX" sz="2100" dirty="0" smtClean="0"/>
          </a:p>
          <a:p>
            <a:pPr algn="just"/>
            <a:r>
              <a:rPr lang="es-MX" sz="2100" dirty="0" smtClean="0"/>
              <a:t>La influencia de la familia en la autoestima del niño es muy importante, ya que esta es la que le trasmite o le </a:t>
            </a:r>
            <a:r>
              <a:rPr lang="es-MX" sz="2100" dirty="0" smtClean="0"/>
              <a:t>enseña </a:t>
            </a:r>
            <a:r>
              <a:rPr lang="es-MX" sz="2100" dirty="0" smtClean="0"/>
              <a:t>los primeros valores que llevará al niño a formar, a raíz de estos, su </a:t>
            </a:r>
            <a:r>
              <a:rPr lang="es-MX" sz="2100" dirty="0" smtClean="0"/>
              <a:t>personalidad </a:t>
            </a:r>
            <a:r>
              <a:rPr lang="es-MX" sz="2100" dirty="0" smtClean="0"/>
              <a:t>y su nivel de autoestima</a:t>
            </a:r>
            <a:r>
              <a:rPr lang="es-MX" sz="2100" dirty="0" smtClean="0"/>
              <a:t>.</a:t>
            </a:r>
          </a:p>
          <a:p>
            <a:pPr algn="just"/>
            <a:endParaRPr lang="es-MX" sz="2100" dirty="0" smtClean="0"/>
          </a:p>
          <a:p>
            <a:pPr algn="just"/>
            <a:r>
              <a:rPr lang="es-MX" sz="2100" dirty="0" smtClean="0"/>
              <a:t>Otro facto importante que influye en la familia, es la comunicación ya que </a:t>
            </a:r>
            <a:r>
              <a:rPr lang="es-MX" sz="2100" dirty="0" smtClean="0"/>
              <a:t>están estrechamente relacionadas</a:t>
            </a:r>
            <a:r>
              <a:rPr lang="es-MX" sz="2100" dirty="0" smtClean="0"/>
              <a:t>. </a:t>
            </a:r>
            <a:r>
              <a:rPr lang="es-MX" sz="2100" dirty="0" smtClean="0"/>
              <a:t>Según </a:t>
            </a:r>
            <a:r>
              <a:rPr lang="es-MX" sz="2100" dirty="0" smtClean="0"/>
              <a:t>se haya comunicado nuestro padres con nosotros, esos van a ser los factores que influyan en nuestra personalidad nuestra conducta, nuestra manera de juzgarnos y de relacionarnos con los demás.</a:t>
            </a:r>
          </a:p>
        </p:txBody>
      </p:sp>
    </p:spTree>
    <p:extLst>
      <p:ext uri="{BB962C8B-B14F-4D97-AF65-F5344CB8AC3E}">
        <p14:creationId xmlns:p14="http://schemas.microsoft.com/office/powerpoint/2010/main" val="82690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fontScale="62500" lnSpcReduction="20000"/>
          </a:bodyPr>
          <a:lstStyle/>
          <a:p>
            <a:pPr algn="just"/>
            <a:r>
              <a:rPr lang="es-MX" dirty="0" smtClean="0"/>
              <a:t>Hay una estrecha relación entre sociedad, familia y persona, ya que la sociedad en la que le presenta a la persona un modelos social con </a:t>
            </a:r>
            <a:r>
              <a:rPr lang="es-MX" dirty="0" smtClean="0"/>
              <a:t>costumbres </a:t>
            </a:r>
            <a:r>
              <a:rPr lang="es-MX" dirty="0" smtClean="0"/>
              <a:t>y con una cultura que a través de la familia son trasmitidos al individuo. </a:t>
            </a:r>
            <a:endParaRPr lang="es-MX" dirty="0" smtClean="0"/>
          </a:p>
          <a:p>
            <a:pPr algn="just"/>
            <a:endParaRPr lang="es-MX" dirty="0" smtClean="0"/>
          </a:p>
          <a:p>
            <a:pPr algn="just"/>
            <a:r>
              <a:rPr lang="es-MX" dirty="0" smtClean="0"/>
              <a:t>En el caso de los niños, la escuela </a:t>
            </a:r>
            <a:r>
              <a:rPr lang="es-MX" dirty="0" smtClean="0"/>
              <a:t>también </a:t>
            </a:r>
            <a:r>
              <a:rPr lang="es-MX" dirty="0" smtClean="0"/>
              <a:t>cumple un papel muy importante ya que es la que debe </a:t>
            </a:r>
            <a:r>
              <a:rPr lang="es-MX" dirty="0" smtClean="0"/>
              <a:t>tener </a:t>
            </a:r>
            <a:r>
              <a:rPr lang="es-MX" dirty="0" smtClean="0"/>
              <a:t>la estrategia y las </a:t>
            </a:r>
            <a:r>
              <a:rPr lang="es-MX" dirty="0" smtClean="0"/>
              <a:t>forma </a:t>
            </a:r>
            <a:r>
              <a:rPr lang="es-MX" dirty="0" smtClean="0"/>
              <a:t>para ayudar al niño con estos </a:t>
            </a:r>
            <a:r>
              <a:rPr lang="es-MX" dirty="0" smtClean="0"/>
              <a:t>sentimientos </a:t>
            </a:r>
            <a:r>
              <a:rPr lang="es-MX" dirty="0" smtClean="0"/>
              <a:t>tan </a:t>
            </a:r>
            <a:r>
              <a:rPr lang="es-MX" dirty="0" smtClean="0"/>
              <a:t>distorsionados </a:t>
            </a:r>
            <a:r>
              <a:rPr lang="es-MX" dirty="0" smtClean="0"/>
              <a:t>que le ocasionan tantos problemas y debe por lo tanto, promover en los niños un autoconcepto </a:t>
            </a:r>
            <a:r>
              <a:rPr lang="es-MX" dirty="0" smtClean="0"/>
              <a:t>positivo,  </a:t>
            </a:r>
            <a:r>
              <a:rPr lang="es-MX" dirty="0" smtClean="0"/>
              <a:t>tomando conciencia de sus </a:t>
            </a:r>
            <a:r>
              <a:rPr lang="es-MX" dirty="0" smtClean="0"/>
              <a:t>virtud </a:t>
            </a:r>
            <a:r>
              <a:rPr lang="es-MX" dirty="0" smtClean="0"/>
              <a:t>y posibilidades, al igual que de sus </a:t>
            </a:r>
            <a:r>
              <a:rPr lang="es-MX" dirty="0" smtClean="0"/>
              <a:t>limitaciones, enseñándoles </a:t>
            </a:r>
            <a:r>
              <a:rPr lang="es-MX" dirty="0" smtClean="0"/>
              <a:t>a respetar tanto a los </a:t>
            </a:r>
            <a:r>
              <a:rPr lang="es-MX" dirty="0" smtClean="0"/>
              <a:t>demás </a:t>
            </a:r>
            <a:r>
              <a:rPr lang="es-MX" dirty="0" smtClean="0"/>
              <a:t>como a sí mismo</a:t>
            </a:r>
            <a:r>
              <a:rPr lang="es-MX" dirty="0" smtClean="0"/>
              <a:t>.</a:t>
            </a:r>
          </a:p>
          <a:p>
            <a:pPr algn="just"/>
            <a:endParaRPr lang="es-MX" dirty="0" smtClean="0"/>
          </a:p>
          <a:p>
            <a:pPr algn="just"/>
            <a:r>
              <a:rPr lang="es-MX" dirty="0" smtClean="0"/>
              <a:t>Debemos hacer de la escuela un lugar de </a:t>
            </a:r>
            <a:r>
              <a:rPr lang="es-MX" dirty="0" smtClean="0"/>
              <a:t>encuentro </a:t>
            </a:r>
            <a:r>
              <a:rPr lang="es-MX" dirty="0" smtClean="0"/>
              <a:t>de los niños con ellos mismos y con sus iguales, </a:t>
            </a:r>
            <a:r>
              <a:rPr lang="es-MX" dirty="0" smtClean="0"/>
              <a:t>preparándoles </a:t>
            </a:r>
            <a:r>
              <a:rPr lang="es-MX" dirty="0" smtClean="0"/>
              <a:t>para su vida futura. </a:t>
            </a:r>
            <a:endParaRPr lang="es-MX" dirty="0"/>
          </a:p>
        </p:txBody>
      </p:sp>
    </p:spTree>
    <p:extLst>
      <p:ext uri="{BB962C8B-B14F-4D97-AF65-F5344CB8AC3E}">
        <p14:creationId xmlns:p14="http://schemas.microsoft.com/office/powerpoint/2010/main" val="3312075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Resumen </a:t>
            </a:r>
            <a:endParaRPr lang="es-MX" dirty="0"/>
          </a:p>
        </p:txBody>
      </p:sp>
      <p:sp>
        <p:nvSpPr>
          <p:cNvPr id="3" name="2 Marcador de contenido"/>
          <p:cNvSpPr>
            <a:spLocks noGrp="1"/>
          </p:cNvSpPr>
          <p:nvPr>
            <p:ph idx="1"/>
          </p:nvPr>
        </p:nvSpPr>
        <p:spPr/>
        <p:txBody>
          <a:bodyPr>
            <a:normAutofit fontScale="92500" lnSpcReduction="20000"/>
          </a:bodyPr>
          <a:lstStyle/>
          <a:p>
            <a:pPr algn="just"/>
            <a:r>
              <a:rPr lang="es-MX" dirty="0" smtClean="0"/>
              <a:t>La inclusión en la autoestima como una de las metas del desarrollo infantil se fundamenta en el convencimiento de que el amor propio desempeña una función primordial en el desarrollo del niño. La motivación, el rendimiento escolar, deportivo, la calidad de las relaciones con los compañeros, la tolerancia a la frustración, están necesariamente influidos por la manera como piensan los niños sobre sí mismos; de ahí la importancia de fomentar desde la escuela una adecuada identidad personal y autoestima. </a:t>
            </a:r>
            <a:endParaRPr lang="es-MX" dirty="0"/>
          </a:p>
        </p:txBody>
      </p:sp>
    </p:spTree>
    <p:extLst>
      <p:ext uri="{BB962C8B-B14F-4D97-AF65-F5344CB8AC3E}">
        <p14:creationId xmlns:p14="http://schemas.microsoft.com/office/powerpoint/2010/main" val="1784937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Introducción </a:t>
            </a:r>
            <a:endParaRPr lang="es-MX" dirty="0"/>
          </a:p>
        </p:txBody>
      </p:sp>
      <p:sp>
        <p:nvSpPr>
          <p:cNvPr id="3" name="2 Marcador de contenido"/>
          <p:cNvSpPr>
            <a:spLocks noGrp="1"/>
          </p:cNvSpPr>
          <p:nvPr>
            <p:ph idx="1"/>
          </p:nvPr>
        </p:nvSpPr>
        <p:spPr/>
        <p:txBody>
          <a:bodyPr>
            <a:normAutofit fontScale="77500" lnSpcReduction="20000"/>
          </a:bodyPr>
          <a:lstStyle/>
          <a:p>
            <a:pPr algn="just"/>
            <a:r>
              <a:rPr lang="es-MX" dirty="0" smtClean="0"/>
              <a:t>Decimos que una persona tiene una alta autoestima cuando se </a:t>
            </a:r>
            <a:r>
              <a:rPr lang="es-MX" dirty="0" smtClean="0"/>
              <a:t>valora </a:t>
            </a:r>
            <a:r>
              <a:rPr lang="es-MX" dirty="0" smtClean="0"/>
              <a:t>positivamente y está satisfecha con sus habilidades y </a:t>
            </a:r>
            <a:r>
              <a:rPr lang="es-MX" dirty="0" smtClean="0"/>
              <a:t>acciones. </a:t>
            </a:r>
            <a:r>
              <a:rPr lang="es-MX" dirty="0" smtClean="0"/>
              <a:t>Estas personas tienen confianza en sí mismas, conocen cuáles son sus puntos fuertes, saben identificar sus puntos </a:t>
            </a:r>
            <a:r>
              <a:rPr lang="es-MX" dirty="0" smtClean="0"/>
              <a:t>débiles, </a:t>
            </a:r>
            <a:r>
              <a:rPr lang="es-MX" dirty="0" smtClean="0"/>
              <a:t>por lo que intentan mejorarlos, siendo la critica que se hacen así mismo, suave </a:t>
            </a:r>
          </a:p>
          <a:p>
            <a:pPr algn="just"/>
            <a:endParaRPr lang="es-MX" dirty="0"/>
          </a:p>
          <a:p>
            <a:pPr algn="just"/>
            <a:r>
              <a:rPr lang="es-MX" dirty="0" smtClean="0"/>
              <a:t>La autoestima de una persona es muy importante porque puede ser el motor que la impulse a triunfar en la vida, no en el plano </a:t>
            </a:r>
            <a:r>
              <a:rPr lang="es-MX" dirty="0" smtClean="0"/>
              <a:t>económico </a:t>
            </a:r>
            <a:r>
              <a:rPr lang="es-MX" dirty="0" smtClean="0"/>
              <a:t>sino en el </a:t>
            </a:r>
            <a:r>
              <a:rPr lang="es-MX" dirty="0" smtClean="0"/>
              <a:t>terreno </a:t>
            </a:r>
            <a:r>
              <a:rPr lang="es-MX" dirty="0" smtClean="0"/>
              <a:t>de lo personal; o hacer que se sientan verdaderamente ml aun a pesar de </a:t>
            </a:r>
            <a:r>
              <a:rPr lang="es-MX" dirty="0" smtClean="0"/>
              <a:t>que </a:t>
            </a:r>
            <a:r>
              <a:rPr lang="es-MX" dirty="0" smtClean="0"/>
              <a:t>parezca que lo tiene todo. </a:t>
            </a:r>
          </a:p>
          <a:p>
            <a:pPr algn="just"/>
            <a:endParaRPr lang="es-MX" dirty="0"/>
          </a:p>
        </p:txBody>
      </p:sp>
    </p:spTree>
    <p:extLst>
      <p:ext uri="{BB962C8B-B14F-4D97-AF65-F5344CB8AC3E}">
        <p14:creationId xmlns:p14="http://schemas.microsoft.com/office/powerpoint/2010/main" val="2084528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Características </a:t>
            </a:r>
            <a:r>
              <a:rPr lang="es-MX" dirty="0" smtClean="0"/>
              <a:t>de las personas  con autoestima positiva</a:t>
            </a:r>
            <a:endParaRPr lang="es-MX" dirty="0"/>
          </a:p>
        </p:txBody>
      </p:sp>
      <p:sp>
        <p:nvSpPr>
          <p:cNvPr id="3" name="2 Marcador de contenido"/>
          <p:cNvSpPr>
            <a:spLocks noGrp="1"/>
          </p:cNvSpPr>
          <p:nvPr>
            <p:ph idx="1"/>
          </p:nvPr>
        </p:nvSpPr>
        <p:spPr/>
        <p:txBody>
          <a:bodyPr>
            <a:normAutofit fontScale="62500" lnSpcReduction="20000"/>
          </a:bodyPr>
          <a:lstStyle/>
          <a:p>
            <a:pPr algn="just"/>
            <a:r>
              <a:rPr lang="es-MX" dirty="0" smtClean="0"/>
              <a:t>Es capaz de obrar según crea mas acertado, confiado en su propio </a:t>
            </a:r>
            <a:r>
              <a:rPr lang="es-MX" dirty="0" smtClean="0"/>
              <a:t>juicio, </a:t>
            </a:r>
            <a:r>
              <a:rPr lang="es-MX" dirty="0" smtClean="0"/>
              <a:t>sin sentirme culpable cuando a otros le parece mal lo que halla hecho</a:t>
            </a:r>
            <a:r>
              <a:rPr lang="es-MX" dirty="0" smtClean="0"/>
              <a:t>.</a:t>
            </a:r>
          </a:p>
          <a:p>
            <a:pPr algn="just"/>
            <a:endParaRPr lang="es-MX" dirty="0" smtClean="0"/>
          </a:p>
          <a:p>
            <a:pPr algn="just"/>
            <a:r>
              <a:rPr lang="es-MX" dirty="0" smtClean="0"/>
              <a:t>No emplea demasiado tiempo </a:t>
            </a:r>
            <a:r>
              <a:rPr lang="es-MX" dirty="0" smtClean="0"/>
              <a:t>preocupándose </a:t>
            </a:r>
            <a:r>
              <a:rPr lang="es-MX" dirty="0" smtClean="0"/>
              <a:t>por lo que halla ocurrido en el pasado, ni por lo que pueda ocurrir en el futuro.</a:t>
            </a:r>
          </a:p>
          <a:p>
            <a:pPr algn="just"/>
            <a:endParaRPr lang="es-MX" dirty="0" smtClean="0"/>
          </a:p>
          <a:p>
            <a:pPr algn="just"/>
            <a:r>
              <a:rPr lang="es-MX" dirty="0" smtClean="0"/>
              <a:t>Tiene </a:t>
            </a:r>
            <a:r>
              <a:rPr lang="es-MX" dirty="0" smtClean="0"/>
              <a:t>confianza por su capacidad para </a:t>
            </a:r>
            <a:r>
              <a:rPr lang="es-MX" dirty="0" smtClean="0"/>
              <a:t>resolver </a:t>
            </a:r>
            <a:r>
              <a:rPr lang="es-MX" dirty="0" smtClean="0"/>
              <a:t>sus propios problemas, sin dejarse acobardar por lo </a:t>
            </a:r>
            <a:r>
              <a:rPr lang="es-MX" dirty="0" smtClean="0"/>
              <a:t>fracasos </a:t>
            </a:r>
            <a:r>
              <a:rPr lang="es-MX" dirty="0" smtClean="0"/>
              <a:t>y dificultades que </a:t>
            </a:r>
            <a:r>
              <a:rPr lang="es-MX" dirty="0" smtClean="0"/>
              <a:t>experimente.</a:t>
            </a:r>
            <a:endParaRPr lang="es-MX" dirty="0" smtClean="0"/>
          </a:p>
          <a:p>
            <a:pPr algn="just"/>
            <a:endParaRPr lang="es-MX" dirty="0" smtClean="0"/>
          </a:p>
          <a:p>
            <a:pPr algn="just"/>
            <a:r>
              <a:rPr lang="es-MX" dirty="0" smtClean="0"/>
              <a:t>Cree </a:t>
            </a:r>
            <a:r>
              <a:rPr lang="es-MX" dirty="0" smtClean="0"/>
              <a:t>firmemente en ciertos valores y principios, está dispuesta a defenderlos aún cuando encuentre fuerte oposiciones </a:t>
            </a:r>
            <a:r>
              <a:rPr lang="es-MX" dirty="0" smtClean="0"/>
              <a:t>colectivas, </a:t>
            </a:r>
            <a:r>
              <a:rPr lang="es-MX" dirty="0" smtClean="0"/>
              <a:t>y se siente lo suficientemente seguro como para modificar esos valores y principios si nuevas experiencias </a:t>
            </a:r>
            <a:r>
              <a:rPr lang="es-MX" dirty="0" smtClean="0"/>
              <a:t>indican </a:t>
            </a:r>
            <a:r>
              <a:rPr lang="es-MX" dirty="0" smtClean="0"/>
              <a:t>que estaba equivocado. </a:t>
            </a:r>
          </a:p>
        </p:txBody>
      </p:sp>
    </p:spTree>
    <p:extLst>
      <p:ext uri="{BB962C8B-B14F-4D97-AF65-F5344CB8AC3E}">
        <p14:creationId xmlns:p14="http://schemas.microsoft.com/office/powerpoint/2010/main" val="400100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fontScale="70000" lnSpcReduction="20000"/>
          </a:bodyPr>
          <a:lstStyle/>
          <a:p>
            <a:pPr algn="just"/>
            <a:r>
              <a:rPr lang="es-MX" dirty="0"/>
              <a:t>Se considera y realmente se siente igual, como persona, a cualquier otra persona aunque reconoce la diferencia en talentos específicos , prestigios profesionales o posición económica.</a:t>
            </a:r>
          </a:p>
          <a:p>
            <a:pPr algn="just"/>
            <a:endParaRPr lang="es-MX" dirty="0"/>
          </a:p>
          <a:p>
            <a:pPr algn="just"/>
            <a:r>
              <a:rPr lang="es-MX" dirty="0"/>
              <a:t>Da por supuesto que es una persona interesante y valiosa para otros, por lo menos para aquellos con quienes se asocia.</a:t>
            </a:r>
          </a:p>
          <a:p>
            <a:pPr algn="just"/>
            <a:endParaRPr lang="es-MX" dirty="0"/>
          </a:p>
          <a:p>
            <a:pPr algn="just"/>
            <a:r>
              <a:rPr lang="es-MX" dirty="0"/>
              <a:t>No se deja manipular por los demás, aunque está dispuesta a colaborar si le parece apropiado y conveniente. </a:t>
            </a:r>
          </a:p>
          <a:p>
            <a:pPr algn="just"/>
            <a:endParaRPr lang="es-MX" dirty="0"/>
          </a:p>
          <a:p>
            <a:pPr algn="just"/>
            <a:r>
              <a:rPr lang="es-MX" dirty="0"/>
              <a:t>Reconoce y acepta en si mismo una variedad de sentimientos e inclinaciones tanto positivas como negativas y está dispuesta a revelarlas a otra persona si le parece que vale la pena </a:t>
            </a:r>
          </a:p>
          <a:p>
            <a:pPr algn="just"/>
            <a:endParaRPr lang="es-MX" dirty="0"/>
          </a:p>
        </p:txBody>
      </p:sp>
    </p:spTree>
    <p:extLst>
      <p:ext uri="{BB962C8B-B14F-4D97-AF65-F5344CB8AC3E}">
        <p14:creationId xmlns:p14="http://schemas.microsoft.com/office/powerpoint/2010/main" val="1122203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lnSpcReduction="10000"/>
          </a:bodyPr>
          <a:lstStyle/>
          <a:p>
            <a:pPr algn="just"/>
            <a:r>
              <a:rPr lang="es-MX" dirty="0" smtClean="0"/>
              <a:t>Es capaz de disfrutar diversas actividades como </a:t>
            </a:r>
            <a:r>
              <a:rPr lang="es-MX" dirty="0" smtClean="0"/>
              <a:t>trabajar, </a:t>
            </a:r>
            <a:r>
              <a:rPr lang="es-MX" dirty="0" smtClean="0"/>
              <a:t>jugar, descansar, </a:t>
            </a:r>
            <a:r>
              <a:rPr lang="es-MX" dirty="0" smtClean="0"/>
              <a:t>caminar, </a:t>
            </a:r>
            <a:r>
              <a:rPr lang="es-MX" dirty="0" smtClean="0"/>
              <a:t>estar con amigos, etc. </a:t>
            </a:r>
            <a:endParaRPr lang="es-MX" dirty="0" smtClean="0"/>
          </a:p>
          <a:p>
            <a:pPr algn="just"/>
            <a:endParaRPr lang="es-MX" dirty="0" smtClean="0"/>
          </a:p>
          <a:p>
            <a:pPr algn="just"/>
            <a:r>
              <a:rPr lang="es-MX" dirty="0" smtClean="0"/>
              <a:t>Es sensible a las necesidades de los otros, respeta las normas de convivencia </a:t>
            </a:r>
            <a:r>
              <a:rPr lang="es-MX" dirty="0" smtClean="0"/>
              <a:t>generalmente </a:t>
            </a:r>
            <a:r>
              <a:rPr lang="es-MX" dirty="0" smtClean="0"/>
              <a:t>aceptadas, reconoce sinceramente que no tiene derecho a </a:t>
            </a:r>
            <a:r>
              <a:rPr lang="es-MX" dirty="0" smtClean="0"/>
              <a:t>mejorar </a:t>
            </a:r>
            <a:r>
              <a:rPr lang="es-MX" dirty="0" smtClean="0"/>
              <a:t>o divertirse a costa de los </a:t>
            </a:r>
            <a:r>
              <a:rPr lang="es-MX" dirty="0" smtClean="0"/>
              <a:t>demás. </a:t>
            </a:r>
            <a:endParaRPr lang="es-MX" dirty="0"/>
          </a:p>
        </p:txBody>
      </p:sp>
    </p:spTree>
    <p:extLst>
      <p:ext uri="{BB962C8B-B14F-4D97-AF65-F5344CB8AC3E}">
        <p14:creationId xmlns:p14="http://schemas.microsoft.com/office/powerpoint/2010/main" val="1100181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600" b="1" dirty="0" smtClean="0"/>
              <a:t>Estrategias para </a:t>
            </a:r>
            <a:r>
              <a:rPr lang="es-MX" sz="3600" b="1" dirty="0" smtClean="0"/>
              <a:t>favorecer </a:t>
            </a:r>
            <a:r>
              <a:rPr lang="es-MX" sz="3600" b="1" dirty="0" smtClean="0"/>
              <a:t>la autoestima </a:t>
            </a:r>
            <a:endParaRPr lang="es-MX" sz="3600" b="1" dirty="0"/>
          </a:p>
        </p:txBody>
      </p:sp>
      <p:sp>
        <p:nvSpPr>
          <p:cNvPr id="3" name="2 Marcador de contenido"/>
          <p:cNvSpPr>
            <a:spLocks noGrp="1"/>
          </p:cNvSpPr>
          <p:nvPr>
            <p:ph idx="1"/>
          </p:nvPr>
        </p:nvSpPr>
        <p:spPr/>
        <p:txBody>
          <a:bodyPr>
            <a:normAutofit fontScale="92500"/>
          </a:bodyPr>
          <a:lstStyle/>
          <a:p>
            <a:pPr algn="just"/>
            <a:r>
              <a:rPr lang="es-MX" dirty="0" smtClean="0"/>
              <a:t>Es muy </a:t>
            </a:r>
            <a:r>
              <a:rPr lang="es-MX" dirty="0" smtClean="0"/>
              <a:t>importante </a:t>
            </a:r>
            <a:r>
              <a:rPr lang="es-MX" dirty="0" smtClean="0"/>
              <a:t>que los niños y las niñas tengan un buen </a:t>
            </a:r>
            <a:r>
              <a:rPr lang="es-MX" dirty="0" smtClean="0"/>
              <a:t>autoconcepto </a:t>
            </a:r>
            <a:r>
              <a:rPr lang="es-MX" dirty="0" smtClean="0"/>
              <a:t>y una buena </a:t>
            </a:r>
            <a:r>
              <a:rPr lang="es-MX" dirty="0" smtClean="0"/>
              <a:t>autoestima </a:t>
            </a:r>
            <a:r>
              <a:rPr lang="es-MX" dirty="0" smtClean="0"/>
              <a:t>ya que serán más activos, tendrán </a:t>
            </a:r>
            <a:r>
              <a:rPr lang="es-MX" dirty="0" smtClean="0"/>
              <a:t>mayor </a:t>
            </a:r>
            <a:r>
              <a:rPr lang="es-MX" dirty="0" smtClean="0"/>
              <a:t>confianza en ellos mismos y, por lo tanto, menos dificultades en establecer amistades y en generar vínculos afectivos con otras personas</a:t>
            </a:r>
            <a:r>
              <a:rPr lang="es-MX" dirty="0" smtClean="0"/>
              <a:t>.</a:t>
            </a:r>
          </a:p>
          <a:p>
            <a:pPr algn="just"/>
            <a:endParaRPr lang="es-MX" dirty="0" smtClean="0"/>
          </a:p>
          <a:p>
            <a:pPr algn="just"/>
            <a:r>
              <a:rPr lang="es-MX" dirty="0" smtClean="0"/>
              <a:t>Fomentar </a:t>
            </a:r>
            <a:r>
              <a:rPr lang="es-MX" dirty="0" smtClean="0"/>
              <a:t>hábitos </a:t>
            </a:r>
            <a:r>
              <a:rPr lang="es-MX" dirty="0" smtClean="0"/>
              <a:t>saludables: lavarse manos y dietes, desayunar alimentos sanos.</a:t>
            </a:r>
            <a:endParaRPr lang="es-MX" dirty="0"/>
          </a:p>
        </p:txBody>
      </p:sp>
    </p:spTree>
    <p:extLst>
      <p:ext uri="{BB962C8B-B14F-4D97-AF65-F5344CB8AC3E}">
        <p14:creationId xmlns:p14="http://schemas.microsoft.com/office/powerpoint/2010/main" val="3856054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6048672"/>
          </a:xfrm>
        </p:spPr>
        <p:txBody>
          <a:bodyPr>
            <a:normAutofit fontScale="62500" lnSpcReduction="20000"/>
          </a:bodyPr>
          <a:lstStyle/>
          <a:p>
            <a:r>
              <a:rPr lang="es-MX" dirty="0" smtClean="0"/>
              <a:t>Desarrollar actividades con sus familiar: talleres, salidas, celebraciones</a:t>
            </a:r>
            <a:r>
              <a:rPr lang="es-MX" dirty="0" smtClean="0"/>
              <a:t>.</a:t>
            </a:r>
          </a:p>
          <a:p>
            <a:endParaRPr lang="es-MX" dirty="0" smtClean="0"/>
          </a:p>
          <a:p>
            <a:r>
              <a:rPr lang="es-MX" dirty="0" smtClean="0"/>
              <a:t>Ofrecer la oportunidad de obtener </a:t>
            </a:r>
            <a:r>
              <a:rPr lang="es-MX" dirty="0" smtClean="0"/>
              <a:t>información </a:t>
            </a:r>
            <a:r>
              <a:rPr lang="es-MX" dirty="0" smtClean="0"/>
              <a:t>sobre sus propias </a:t>
            </a:r>
            <a:r>
              <a:rPr lang="es-MX" dirty="0" smtClean="0"/>
              <a:t>capacidades: </a:t>
            </a:r>
            <a:r>
              <a:rPr lang="es-MX" dirty="0" smtClean="0"/>
              <a:t>fuerza, habilidad, velocidad.</a:t>
            </a:r>
          </a:p>
          <a:p>
            <a:endParaRPr lang="es-MX" dirty="0" smtClean="0"/>
          </a:p>
          <a:p>
            <a:r>
              <a:rPr lang="es-MX" dirty="0" smtClean="0"/>
              <a:t>Organizar </a:t>
            </a:r>
            <a:r>
              <a:rPr lang="es-MX" dirty="0" smtClean="0"/>
              <a:t>el espacio de tal forma que se estimule la interacción entre iguales y con adultos: rincones y talleres.</a:t>
            </a:r>
          </a:p>
          <a:p>
            <a:endParaRPr lang="es-MX" dirty="0" smtClean="0"/>
          </a:p>
          <a:p>
            <a:r>
              <a:rPr lang="es-MX" dirty="0" smtClean="0"/>
              <a:t>Desarrollar </a:t>
            </a:r>
            <a:r>
              <a:rPr lang="es-MX" dirty="0" smtClean="0"/>
              <a:t>la </a:t>
            </a:r>
            <a:r>
              <a:rPr lang="es-MX" dirty="0" smtClean="0"/>
              <a:t>expresión </a:t>
            </a:r>
            <a:r>
              <a:rPr lang="es-MX" dirty="0" smtClean="0"/>
              <a:t>oral, </a:t>
            </a:r>
            <a:r>
              <a:rPr lang="es-MX" dirty="0" smtClean="0"/>
              <a:t>plástica, </a:t>
            </a:r>
            <a:r>
              <a:rPr lang="es-MX" dirty="0" smtClean="0"/>
              <a:t>musical, escrita, </a:t>
            </a:r>
            <a:r>
              <a:rPr lang="es-MX" dirty="0" smtClean="0"/>
              <a:t>matemática </a:t>
            </a:r>
            <a:r>
              <a:rPr lang="es-MX" dirty="0" smtClean="0"/>
              <a:t>y corporal.</a:t>
            </a:r>
          </a:p>
          <a:p>
            <a:endParaRPr lang="es-MX" dirty="0" smtClean="0"/>
          </a:p>
          <a:p>
            <a:r>
              <a:rPr lang="es-MX" dirty="0" smtClean="0"/>
              <a:t>Realizar </a:t>
            </a:r>
            <a:r>
              <a:rPr lang="es-MX" dirty="0" smtClean="0"/>
              <a:t>salidas que </a:t>
            </a:r>
            <a:r>
              <a:rPr lang="es-MX" dirty="0" smtClean="0"/>
              <a:t>permitan </a:t>
            </a:r>
            <a:r>
              <a:rPr lang="es-MX" dirty="0" smtClean="0"/>
              <a:t>la observación directa e indirecta, la manipulación y la </a:t>
            </a:r>
            <a:r>
              <a:rPr lang="es-MX" dirty="0" smtClean="0"/>
              <a:t>reflexión.</a:t>
            </a:r>
            <a:endParaRPr lang="es-MX" dirty="0" smtClean="0"/>
          </a:p>
          <a:p>
            <a:endParaRPr lang="es-MX" dirty="0" smtClean="0"/>
          </a:p>
          <a:p>
            <a:r>
              <a:rPr lang="es-MX" dirty="0" smtClean="0"/>
              <a:t>Fomentar hábitos </a:t>
            </a:r>
            <a:r>
              <a:rPr lang="es-MX" dirty="0" smtClean="0"/>
              <a:t>de </a:t>
            </a:r>
            <a:r>
              <a:rPr lang="es-MX" dirty="0" smtClean="0"/>
              <a:t>autonomía: </a:t>
            </a:r>
            <a:r>
              <a:rPr lang="es-MX" dirty="0" smtClean="0"/>
              <a:t>ponerse y quitarse la ropa, resolver </a:t>
            </a:r>
            <a:r>
              <a:rPr lang="es-MX" dirty="0" smtClean="0"/>
              <a:t>determinados </a:t>
            </a:r>
            <a:r>
              <a:rPr lang="es-MX" dirty="0" smtClean="0"/>
              <a:t>problemas sencillos.</a:t>
            </a:r>
          </a:p>
          <a:p>
            <a:endParaRPr lang="es-MX" dirty="0" smtClean="0"/>
          </a:p>
          <a:p>
            <a:r>
              <a:rPr lang="es-MX" dirty="0" smtClean="0"/>
              <a:t>Tener </a:t>
            </a:r>
            <a:r>
              <a:rPr lang="es-MX" dirty="0" smtClean="0"/>
              <a:t>cada día </a:t>
            </a:r>
            <a:r>
              <a:rPr lang="es-MX" dirty="0" smtClean="0"/>
              <a:t>un encargado </a:t>
            </a:r>
            <a:r>
              <a:rPr lang="es-MX" dirty="0" smtClean="0"/>
              <a:t>del aula que se encargue de pasar lista, vigilar el orden y </a:t>
            </a:r>
            <a:r>
              <a:rPr lang="es-MX" dirty="0" smtClean="0"/>
              <a:t>limpieza </a:t>
            </a:r>
            <a:r>
              <a:rPr lang="es-MX" dirty="0" smtClean="0"/>
              <a:t>de la clase, reparto del material. </a:t>
            </a:r>
            <a:endParaRPr lang="es-MX" dirty="0"/>
          </a:p>
        </p:txBody>
      </p:sp>
    </p:spTree>
    <p:extLst>
      <p:ext uri="{BB962C8B-B14F-4D97-AF65-F5344CB8AC3E}">
        <p14:creationId xmlns:p14="http://schemas.microsoft.com/office/powerpoint/2010/main" val="205432976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2689</Words>
  <Application>Microsoft Office PowerPoint</Application>
  <PresentationFormat>Presentación en pantalla (4:3)</PresentationFormat>
  <Paragraphs>167</Paragraphs>
  <Slides>23</Slides>
  <Notes>0</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Tema de Office</vt:lpstr>
      <vt:lpstr>La autoestima en educación infantil </vt:lpstr>
      <vt:lpstr>UNIDAD DE APRENDIZAJE II. El desarrollo personal y social del niño en la educación preescolar.</vt:lpstr>
      <vt:lpstr>Resumen </vt:lpstr>
      <vt:lpstr>Introducción </vt:lpstr>
      <vt:lpstr>Características de las personas  con autoestima positiva</vt:lpstr>
      <vt:lpstr>Presentación de PowerPoint</vt:lpstr>
      <vt:lpstr>Presentación de PowerPoint</vt:lpstr>
      <vt:lpstr>Estrategias para favorecer la autoestima </vt:lpstr>
      <vt:lpstr>Presentación de PowerPoint</vt:lpstr>
      <vt:lpstr>Actitudes del niños con baja autoestima.</vt:lpstr>
      <vt:lpstr>Cómo detectar una baja autoestima.</vt:lpstr>
      <vt:lpstr>Presentación de PowerPoint</vt:lpstr>
      <vt:lpstr>Presentación de PowerPoint</vt:lpstr>
      <vt:lpstr>Presentación de PowerPoint</vt:lpstr>
      <vt:lpstr>Presentación de PowerPoint</vt:lpstr>
      <vt:lpstr>Cómo estimular la autoestima.</vt:lpstr>
      <vt:lpstr>Sugerencias metodológicas para estimular la autoestima </vt:lpstr>
      <vt:lpstr>Objetivos </vt:lpstr>
      <vt:lpstr>Presentación de PowerPoint</vt:lpstr>
      <vt:lpstr>Influencia en la escuela </vt:lpstr>
      <vt:lpstr>Imágenes de tres dimensiones</vt:lpstr>
      <vt:lpstr>Conclusión. </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autoestima en educación infantil</dc:title>
  <dc:creator>cuauhtemoc</dc:creator>
  <cp:lastModifiedBy>cuauhtemoc</cp:lastModifiedBy>
  <cp:revision>15</cp:revision>
  <dcterms:created xsi:type="dcterms:W3CDTF">2016-04-10T17:03:20Z</dcterms:created>
  <dcterms:modified xsi:type="dcterms:W3CDTF">2016-04-10T19:45:57Z</dcterms:modified>
</cp:coreProperties>
</file>