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1" r:id="rId7"/>
    <p:sldId id="260" r:id="rId8"/>
    <p:sldId id="270" r:id="rId9"/>
    <p:sldId id="262" r:id="rId10"/>
    <p:sldId id="263" r:id="rId11"/>
    <p:sldId id="271" r:id="rId12"/>
    <p:sldId id="264" r:id="rId13"/>
    <p:sldId id="265" r:id="rId14"/>
    <p:sldId id="267" r:id="rId15"/>
    <p:sldId id="268"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9271F031-0D6D-4BA9-B618-85D6FA26E95F}" type="datetimeFigureOut">
              <a:rPr lang="es-MX" smtClean="0"/>
              <a:t>10/04/2016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0993A7-B403-4669-8642-5F9A4569B329}" type="slidenum">
              <a:rPr lang="es-MX" smtClean="0"/>
              <a:t>‹Nº›</a:t>
            </a:fld>
            <a:endParaRPr lang="es-MX"/>
          </a:p>
        </p:txBody>
      </p:sp>
    </p:spTree>
    <p:extLst>
      <p:ext uri="{BB962C8B-B14F-4D97-AF65-F5344CB8AC3E}">
        <p14:creationId xmlns:p14="http://schemas.microsoft.com/office/powerpoint/2010/main" val="2364484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271F031-0D6D-4BA9-B618-85D6FA26E95F}" type="datetimeFigureOut">
              <a:rPr lang="es-MX" smtClean="0"/>
              <a:t>10/04/2016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0993A7-B403-4669-8642-5F9A4569B329}" type="slidenum">
              <a:rPr lang="es-MX" smtClean="0"/>
              <a:t>‹Nº›</a:t>
            </a:fld>
            <a:endParaRPr lang="es-MX"/>
          </a:p>
        </p:txBody>
      </p:sp>
    </p:spTree>
    <p:extLst>
      <p:ext uri="{BB962C8B-B14F-4D97-AF65-F5344CB8AC3E}">
        <p14:creationId xmlns:p14="http://schemas.microsoft.com/office/powerpoint/2010/main" val="3253137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271F031-0D6D-4BA9-B618-85D6FA26E95F}" type="datetimeFigureOut">
              <a:rPr lang="es-MX" smtClean="0"/>
              <a:t>10/04/2016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0993A7-B403-4669-8642-5F9A4569B329}" type="slidenum">
              <a:rPr lang="es-MX" smtClean="0"/>
              <a:t>‹Nº›</a:t>
            </a:fld>
            <a:endParaRPr lang="es-MX"/>
          </a:p>
        </p:txBody>
      </p:sp>
    </p:spTree>
    <p:extLst>
      <p:ext uri="{BB962C8B-B14F-4D97-AF65-F5344CB8AC3E}">
        <p14:creationId xmlns:p14="http://schemas.microsoft.com/office/powerpoint/2010/main" val="1003642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271F031-0D6D-4BA9-B618-85D6FA26E95F}" type="datetimeFigureOut">
              <a:rPr lang="es-MX" smtClean="0"/>
              <a:t>10/04/2016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0993A7-B403-4669-8642-5F9A4569B329}" type="slidenum">
              <a:rPr lang="es-MX" smtClean="0"/>
              <a:t>‹Nº›</a:t>
            </a:fld>
            <a:endParaRPr lang="es-MX"/>
          </a:p>
        </p:txBody>
      </p:sp>
    </p:spTree>
    <p:extLst>
      <p:ext uri="{BB962C8B-B14F-4D97-AF65-F5344CB8AC3E}">
        <p14:creationId xmlns:p14="http://schemas.microsoft.com/office/powerpoint/2010/main" val="2603765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271F031-0D6D-4BA9-B618-85D6FA26E95F}" type="datetimeFigureOut">
              <a:rPr lang="es-MX" smtClean="0"/>
              <a:t>10/04/2016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0993A7-B403-4669-8642-5F9A4569B329}" type="slidenum">
              <a:rPr lang="es-MX" smtClean="0"/>
              <a:t>‹Nº›</a:t>
            </a:fld>
            <a:endParaRPr lang="es-MX"/>
          </a:p>
        </p:txBody>
      </p:sp>
    </p:spTree>
    <p:extLst>
      <p:ext uri="{BB962C8B-B14F-4D97-AF65-F5344CB8AC3E}">
        <p14:creationId xmlns:p14="http://schemas.microsoft.com/office/powerpoint/2010/main" val="1977515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9271F031-0D6D-4BA9-B618-85D6FA26E95F}" type="datetimeFigureOut">
              <a:rPr lang="es-MX" smtClean="0"/>
              <a:t>10/04/2016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0993A7-B403-4669-8642-5F9A4569B329}" type="slidenum">
              <a:rPr lang="es-MX" smtClean="0"/>
              <a:t>‹Nº›</a:t>
            </a:fld>
            <a:endParaRPr lang="es-MX"/>
          </a:p>
        </p:txBody>
      </p:sp>
    </p:spTree>
    <p:extLst>
      <p:ext uri="{BB962C8B-B14F-4D97-AF65-F5344CB8AC3E}">
        <p14:creationId xmlns:p14="http://schemas.microsoft.com/office/powerpoint/2010/main" val="1375518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9271F031-0D6D-4BA9-B618-85D6FA26E95F}" type="datetimeFigureOut">
              <a:rPr lang="es-MX" smtClean="0"/>
              <a:t>10/04/2016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E0993A7-B403-4669-8642-5F9A4569B329}" type="slidenum">
              <a:rPr lang="es-MX" smtClean="0"/>
              <a:t>‹Nº›</a:t>
            </a:fld>
            <a:endParaRPr lang="es-MX"/>
          </a:p>
        </p:txBody>
      </p:sp>
    </p:spTree>
    <p:extLst>
      <p:ext uri="{BB962C8B-B14F-4D97-AF65-F5344CB8AC3E}">
        <p14:creationId xmlns:p14="http://schemas.microsoft.com/office/powerpoint/2010/main" val="1810161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9271F031-0D6D-4BA9-B618-85D6FA26E95F}" type="datetimeFigureOut">
              <a:rPr lang="es-MX" smtClean="0"/>
              <a:t>10/04/2016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E0993A7-B403-4669-8642-5F9A4569B329}" type="slidenum">
              <a:rPr lang="es-MX" smtClean="0"/>
              <a:t>‹Nº›</a:t>
            </a:fld>
            <a:endParaRPr lang="es-MX"/>
          </a:p>
        </p:txBody>
      </p:sp>
    </p:spTree>
    <p:extLst>
      <p:ext uri="{BB962C8B-B14F-4D97-AF65-F5344CB8AC3E}">
        <p14:creationId xmlns:p14="http://schemas.microsoft.com/office/powerpoint/2010/main" val="3753632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271F031-0D6D-4BA9-B618-85D6FA26E95F}" type="datetimeFigureOut">
              <a:rPr lang="es-MX" smtClean="0"/>
              <a:t>10/04/2016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E0993A7-B403-4669-8642-5F9A4569B329}" type="slidenum">
              <a:rPr lang="es-MX" smtClean="0"/>
              <a:t>‹Nº›</a:t>
            </a:fld>
            <a:endParaRPr lang="es-MX"/>
          </a:p>
        </p:txBody>
      </p:sp>
    </p:spTree>
    <p:extLst>
      <p:ext uri="{BB962C8B-B14F-4D97-AF65-F5344CB8AC3E}">
        <p14:creationId xmlns:p14="http://schemas.microsoft.com/office/powerpoint/2010/main" val="1605674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271F031-0D6D-4BA9-B618-85D6FA26E95F}" type="datetimeFigureOut">
              <a:rPr lang="es-MX" smtClean="0"/>
              <a:t>10/04/2016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0993A7-B403-4669-8642-5F9A4569B329}" type="slidenum">
              <a:rPr lang="es-MX" smtClean="0"/>
              <a:t>‹Nº›</a:t>
            </a:fld>
            <a:endParaRPr lang="es-MX"/>
          </a:p>
        </p:txBody>
      </p:sp>
    </p:spTree>
    <p:extLst>
      <p:ext uri="{BB962C8B-B14F-4D97-AF65-F5344CB8AC3E}">
        <p14:creationId xmlns:p14="http://schemas.microsoft.com/office/powerpoint/2010/main" val="3209284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271F031-0D6D-4BA9-B618-85D6FA26E95F}" type="datetimeFigureOut">
              <a:rPr lang="es-MX" smtClean="0"/>
              <a:t>10/04/2016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0993A7-B403-4669-8642-5F9A4569B329}" type="slidenum">
              <a:rPr lang="es-MX" smtClean="0"/>
              <a:t>‹Nº›</a:t>
            </a:fld>
            <a:endParaRPr lang="es-MX"/>
          </a:p>
        </p:txBody>
      </p:sp>
    </p:spTree>
    <p:extLst>
      <p:ext uri="{BB962C8B-B14F-4D97-AF65-F5344CB8AC3E}">
        <p14:creationId xmlns:p14="http://schemas.microsoft.com/office/powerpoint/2010/main" val="1111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71F031-0D6D-4BA9-B618-85D6FA26E95F}" type="datetimeFigureOut">
              <a:rPr lang="es-MX" smtClean="0"/>
              <a:t>10/04/2016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0993A7-B403-4669-8642-5F9A4569B329}" type="slidenum">
              <a:rPr lang="es-MX" smtClean="0"/>
              <a:t>‹Nº›</a:t>
            </a:fld>
            <a:endParaRPr lang="es-MX"/>
          </a:p>
        </p:txBody>
      </p:sp>
    </p:spTree>
    <p:extLst>
      <p:ext uri="{BB962C8B-B14F-4D97-AF65-F5344CB8AC3E}">
        <p14:creationId xmlns:p14="http://schemas.microsoft.com/office/powerpoint/2010/main" val="3585928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MX" dirty="0" smtClean="0"/>
              <a:t>AUTOCONCEPTO, AUTOESTIMA Y APRENDIZAJE ESCOLAR</a:t>
            </a:r>
            <a:br>
              <a:rPr lang="es-MX" dirty="0" smtClean="0"/>
            </a:br>
            <a:endParaRPr lang="es-MX" dirty="0"/>
          </a:p>
        </p:txBody>
      </p:sp>
      <p:sp>
        <p:nvSpPr>
          <p:cNvPr id="3" name="2 Subtítulo"/>
          <p:cNvSpPr>
            <a:spLocks noGrp="1"/>
          </p:cNvSpPr>
          <p:nvPr>
            <p:ph type="subTitle" idx="1"/>
          </p:nvPr>
        </p:nvSpPr>
        <p:spPr/>
        <p:txBody>
          <a:bodyPr>
            <a:normAutofit fontScale="92500" lnSpcReduction="10000"/>
          </a:bodyPr>
          <a:lstStyle/>
          <a:p>
            <a:r>
              <a:rPr lang="es-MX" dirty="0" smtClean="0"/>
              <a:t>Julio A. González-</a:t>
            </a:r>
            <a:r>
              <a:rPr lang="es-MX" dirty="0" err="1" smtClean="0"/>
              <a:t>Pienda</a:t>
            </a:r>
            <a:r>
              <a:rPr lang="es-MX" dirty="0" smtClean="0"/>
              <a:t>, J. Carlos Núñez Pérez, Soledad Glez.-</a:t>
            </a:r>
            <a:r>
              <a:rPr lang="es-MX" dirty="0" err="1" smtClean="0"/>
              <a:t>Pumariega</a:t>
            </a:r>
            <a:r>
              <a:rPr lang="es-MX" dirty="0" smtClean="0"/>
              <a:t> y Marta S. García </a:t>
            </a:r>
            <a:r>
              <a:rPr lang="es-MX" dirty="0" err="1" smtClean="0"/>
              <a:t>García</a:t>
            </a:r>
            <a:r>
              <a:rPr lang="es-MX" dirty="0" smtClean="0"/>
              <a:t> Universidad de Oviedo</a:t>
            </a:r>
            <a:endParaRPr lang="es-MX" dirty="0"/>
          </a:p>
        </p:txBody>
      </p:sp>
    </p:spTree>
    <p:extLst>
      <p:ext uri="{BB962C8B-B14F-4D97-AF65-F5344CB8AC3E}">
        <p14:creationId xmlns:p14="http://schemas.microsoft.com/office/powerpoint/2010/main" val="713046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800" dirty="0"/>
              <a:t>Dimensión funcional</a:t>
            </a:r>
            <a:br>
              <a:rPr lang="es-MX" sz="2800" dirty="0"/>
            </a:br>
            <a:endParaRPr lang="es-MX" sz="2800" dirty="0"/>
          </a:p>
        </p:txBody>
      </p:sp>
      <p:sp>
        <p:nvSpPr>
          <p:cNvPr id="3" name="2 Marcador de contenido"/>
          <p:cNvSpPr>
            <a:spLocks noGrp="1"/>
          </p:cNvSpPr>
          <p:nvPr>
            <p:ph idx="1"/>
          </p:nvPr>
        </p:nvSpPr>
        <p:spPr>
          <a:xfrm>
            <a:off x="457200" y="1052736"/>
            <a:ext cx="8229600" cy="5073427"/>
          </a:xfrm>
        </p:spPr>
        <p:txBody>
          <a:bodyPr>
            <a:noAutofit/>
          </a:bodyPr>
          <a:lstStyle/>
          <a:p>
            <a:pPr algn="just"/>
            <a:r>
              <a:rPr lang="es-MX" sz="1800" dirty="0" smtClean="0"/>
              <a:t>El </a:t>
            </a:r>
            <a:r>
              <a:rPr lang="es-MX" sz="1800" dirty="0" smtClean="0"/>
              <a:t>autoconcepto es el resultado de un proceso de análisis, valoración e integración de la información derivada de la propia experiencia y del </a:t>
            </a:r>
            <a:r>
              <a:rPr lang="es-MX" sz="1800" dirty="0" err="1" smtClean="0"/>
              <a:t>feedback</a:t>
            </a:r>
            <a:r>
              <a:rPr lang="es-MX" sz="1800" dirty="0" smtClean="0"/>
              <a:t> de los otros significativos. Esta información constituye una importante base de conocimiento acerca de nuestras habilidades, logros, preferencias, valores, metas, etc. </a:t>
            </a:r>
            <a:endParaRPr lang="es-MX" sz="1800" dirty="0" smtClean="0"/>
          </a:p>
          <a:p>
            <a:pPr algn="just"/>
            <a:endParaRPr lang="es-MX" sz="1800" dirty="0"/>
          </a:p>
          <a:p>
            <a:pPr algn="just"/>
            <a:r>
              <a:rPr lang="es-MX" sz="1800" dirty="0" smtClean="0"/>
              <a:t>La </a:t>
            </a:r>
            <a:r>
              <a:rPr lang="es-MX" sz="1800" dirty="0" smtClean="0"/>
              <a:t>base de conocimiento, y su organización, no es elaborada de forma aleatoria, sino que el proceso de constitución del autoconcepto es selectivo, inventivo y creativo (</a:t>
            </a:r>
            <a:r>
              <a:rPr lang="es-MX" sz="1800" dirty="0" err="1" smtClean="0"/>
              <a:t>Segal</a:t>
            </a:r>
            <a:r>
              <a:rPr lang="es-MX" sz="1800" dirty="0" smtClean="0"/>
              <a:t>, 1988). </a:t>
            </a:r>
            <a:endParaRPr lang="es-MX" sz="1800" dirty="0" smtClean="0"/>
          </a:p>
          <a:p>
            <a:pPr algn="just"/>
            <a:endParaRPr lang="es-MX" sz="1800" dirty="0"/>
          </a:p>
          <a:p>
            <a:pPr algn="just"/>
            <a:r>
              <a:rPr lang="es-MX" sz="1800" dirty="0" smtClean="0"/>
              <a:t>Desde </a:t>
            </a:r>
            <a:r>
              <a:rPr lang="es-MX" sz="1800" dirty="0" smtClean="0"/>
              <a:t>esta perspectiva, el autoconcepto sería «un conjunto de </a:t>
            </a:r>
            <a:r>
              <a:rPr lang="es-MX" sz="1800" dirty="0" err="1" smtClean="0"/>
              <a:t>autoesquemas</a:t>
            </a:r>
            <a:r>
              <a:rPr lang="es-MX" sz="1800" dirty="0" smtClean="0"/>
              <a:t> que organizan la experiencia pasada y que son utilizados para reconocer e interpretar la </a:t>
            </a:r>
            <a:r>
              <a:rPr lang="es-MX" sz="1800" dirty="0" err="1" smtClean="0"/>
              <a:t>autoinformación</a:t>
            </a:r>
            <a:r>
              <a:rPr lang="es-MX" sz="1800" dirty="0" smtClean="0"/>
              <a:t> relevante procedente del contexto social inmediato» (</a:t>
            </a:r>
            <a:r>
              <a:rPr lang="es-MX" sz="1800" dirty="0" err="1" smtClean="0"/>
              <a:t>Markus</a:t>
            </a:r>
            <a:r>
              <a:rPr lang="es-MX" sz="1800" dirty="0" smtClean="0"/>
              <a:t>, Smith y </a:t>
            </a:r>
            <a:r>
              <a:rPr lang="es-MX" sz="1800" dirty="0" err="1" smtClean="0"/>
              <a:t>Moreland</a:t>
            </a:r>
            <a:r>
              <a:rPr lang="es-MX" sz="1800" dirty="0" smtClean="0"/>
              <a:t>, 1985). </a:t>
            </a:r>
            <a:endParaRPr lang="es-MX" sz="1800" dirty="0" smtClean="0"/>
          </a:p>
          <a:p>
            <a:pPr algn="just"/>
            <a:endParaRPr lang="es-MX" sz="1800" dirty="0"/>
          </a:p>
          <a:p>
            <a:pPr algn="just"/>
            <a:r>
              <a:rPr lang="es-MX" sz="1800" dirty="0" smtClean="0"/>
              <a:t>Como </a:t>
            </a:r>
            <a:r>
              <a:rPr lang="es-MX" sz="1800" dirty="0" smtClean="0"/>
              <a:t>hemos visto, este conjunto de </a:t>
            </a:r>
            <a:r>
              <a:rPr lang="es-MX" sz="1800" dirty="0" err="1" smtClean="0"/>
              <a:t>autoesquemas</a:t>
            </a:r>
            <a:r>
              <a:rPr lang="es-MX" sz="1800" dirty="0" smtClean="0"/>
              <a:t> tendría una estructura multidimensional y jerárquica. Los </a:t>
            </a:r>
            <a:r>
              <a:rPr lang="es-MX" sz="1800" dirty="0" err="1" smtClean="0"/>
              <a:t>autoesquemas</a:t>
            </a:r>
            <a:r>
              <a:rPr lang="es-MX" sz="1800" dirty="0" smtClean="0"/>
              <a:t> se definen como “generalizaciones cognitivas sobre el yo, derivadas a partir de la experiencia pasada y que organizan y guían el procesamiento de la información relevante existente en las experiencias sociales concretas” (Brown y Taylor, 1986). </a:t>
            </a:r>
            <a:endParaRPr lang="es-MX" sz="1800" dirty="0" smtClean="0"/>
          </a:p>
          <a:p>
            <a:pPr algn="just"/>
            <a:endParaRPr lang="es-MX" sz="1800" dirty="0"/>
          </a:p>
          <a:p>
            <a:pPr algn="just"/>
            <a:endParaRPr lang="es-MX" sz="1800" dirty="0"/>
          </a:p>
        </p:txBody>
      </p:sp>
    </p:spTree>
    <p:extLst>
      <p:ext uri="{BB962C8B-B14F-4D97-AF65-F5344CB8AC3E}">
        <p14:creationId xmlns:p14="http://schemas.microsoft.com/office/powerpoint/2010/main" val="2964422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47500" lnSpcReduction="20000"/>
          </a:bodyPr>
          <a:lstStyle/>
          <a:p>
            <a:pPr algn="just"/>
            <a:r>
              <a:rPr lang="es-MX" dirty="0"/>
              <a:t>Esta aproximación al autoconcepto, esencialmente cognitiva, viene a complementar las aportaciones iniciales de </a:t>
            </a:r>
            <a:r>
              <a:rPr lang="es-MX" dirty="0" err="1"/>
              <a:t>Purkey</a:t>
            </a:r>
            <a:r>
              <a:rPr lang="es-MX" dirty="0"/>
              <a:t> y/o </a:t>
            </a:r>
            <a:r>
              <a:rPr lang="es-MX" dirty="0" err="1"/>
              <a:t>Shavelson</a:t>
            </a:r>
            <a:r>
              <a:rPr lang="es-MX" dirty="0"/>
              <a:t> ya que a los aspectos meramente descriptivos y estructurales se le suman los aspectos organizativos y dinámicos (de funcionamiento) estudiados dentro de esta nueva perspectiva. </a:t>
            </a:r>
          </a:p>
          <a:p>
            <a:pPr algn="just"/>
            <a:endParaRPr lang="es-MX" dirty="0"/>
          </a:p>
          <a:p>
            <a:pPr algn="just"/>
            <a:r>
              <a:rPr lang="es-MX" dirty="0"/>
              <a:t>La perspectiva cognitiva asume que los </a:t>
            </a:r>
            <a:r>
              <a:rPr lang="es-MX" dirty="0" err="1"/>
              <a:t>autoesquemas</a:t>
            </a:r>
            <a:r>
              <a:rPr lang="es-MX" dirty="0"/>
              <a:t> frecuentemente implican y contienen </a:t>
            </a:r>
            <a:r>
              <a:rPr lang="es-MX" dirty="0" err="1"/>
              <a:t>feedback</a:t>
            </a:r>
            <a:r>
              <a:rPr lang="es-MX" dirty="0"/>
              <a:t> relevante procedente de otras personas (otros significativos). Las estructuras de autoconocimiento, o </a:t>
            </a:r>
            <a:r>
              <a:rPr lang="es-MX" dirty="0" err="1"/>
              <a:t>autoesquemas</a:t>
            </a:r>
            <a:r>
              <a:rPr lang="es-MX" dirty="0"/>
              <a:t>, se vuelven más elaboradas y diferenciadas a medida que se va obteniendo más información significativa. </a:t>
            </a:r>
          </a:p>
          <a:p>
            <a:pPr algn="just"/>
            <a:endParaRPr lang="es-MX" dirty="0"/>
          </a:p>
          <a:p>
            <a:pPr algn="just"/>
            <a:r>
              <a:rPr lang="es-MX" dirty="0"/>
              <a:t>Estas generalizaciones cognitivas, como un mecanismo de selectividad, guían al individuo en la elección de aquellos aspectos de la conducta social (propia y de otros significativos) que han de tenerse en cuenta por su relevancia y, además, funcionan como marcos interpretativos para dar significado a su conducta. </a:t>
            </a:r>
          </a:p>
          <a:p>
            <a:pPr algn="just"/>
            <a:endParaRPr lang="es-MX" dirty="0"/>
          </a:p>
          <a:p>
            <a:pPr algn="just"/>
            <a:r>
              <a:rPr lang="es-MX" dirty="0"/>
              <a:t>Desde este punto de vista, podemos hablar de que el autoconocimiento se construye de forma creativa y selectivamente ya que cada nueva información se selecciona, interpreta y asimila en función de los </a:t>
            </a:r>
            <a:r>
              <a:rPr lang="es-MX" dirty="0" err="1"/>
              <a:t>autoesquemas</a:t>
            </a:r>
            <a:r>
              <a:rPr lang="es-MX" dirty="0"/>
              <a:t> preexistentes.</a:t>
            </a:r>
          </a:p>
          <a:p>
            <a:endParaRPr lang="es-MX" dirty="0"/>
          </a:p>
        </p:txBody>
      </p:sp>
      <p:sp>
        <p:nvSpPr>
          <p:cNvPr id="4" name="1 Título"/>
          <p:cNvSpPr>
            <a:spLocks noGrp="1"/>
          </p:cNvSpPr>
          <p:nvPr>
            <p:ph type="title"/>
          </p:nvPr>
        </p:nvSpPr>
        <p:spPr/>
        <p:txBody>
          <a:bodyPr>
            <a:noAutofit/>
          </a:bodyPr>
          <a:lstStyle/>
          <a:p>
            <a:r>
              <a:rPr lang="es-MX" sz="2800" dirty="0"/>
              <a:t>Dimensión </a:t>
            </a:r>
            <a:r>
              <a:rPr lang="es-MX" sz="2800" dirty="0" smtClean="0"/>
              <a:t>funcional . (continuación) </a:t>
            </a:r>
            <a:r>
              <a:rPr lang="es-MX" sz="2800" dirty="0"/>
              <a:t/>
            </a:r>
            <a:br>
              <a:rPr lang="es-MX" sz="2800" dirty="0"/>
            </a:br>
            <a:endParaRPr lang="es-MX" sz="2800" dirty="0"/>
          </a:p>
        </p:txBody>
      </p:sp>
    </p:spTree>
    <p:extLst>
      <p:ext uri="{BB962C8B-B14F-4D97-AF65-F5344CB8AC3E}">
        <p14:creationId xmlns:p14="http://schemas.microsoft.com/office/powerpoint/2010/main" val="700309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800" b="1" dirty="0"/>
              <a:t>Autoconcepto, aprendizaje escolar y rendimiento académico: modelo cognitivo-motivacional</a:t>
            </a:r>
            <a:br>
              <a:rPr lang="es-MX" sz="2800" b="1" dirty="0"/>
            </a:br>
            <a:endParaRPr lang="es-MX" sz="2800" b="1" dirty="0"/>
          </a:p>
        </p:txBody>
      </p:sp>
      <p:sp>
        <p:nvSpPr>
          <p:cNvPr id="3" name="2 Marcador de contenido"/>
          <p:cNvSpPr>
            <a:spLocks noGrp="1"/>
          </p:cNvSpPr>
          <p:nvPr>
            <p:ph idx="1"/>
          </p:nvPr>
        </p:nvSpPr>
        <p:spPr/>
        <p:txBody>
          <a:bodyPr>
            <a:normAutofit fontScale="47500" lnSpcReduction="20000"/>
          </a:bodyPr>
          <a:lstStyle/>
          <a:p>
            <a:pPr algn="just"/>
            <a:r>
              <a:rPr lang="es-MX" dirty="0" smtClean="0"/>
              <a:t>Gran </a:t>
            </a:r>
            <a:r>
              <a:rPr lang="es-MX" dirty="0" smtClean="0"/>
              <a:t>parte de la investigación realizada sobre el autoconcepto se dirigió hacia su papel en la conducta académica del alumno. Esto ha sido así no sólo por la relevancia del logro escolar, sino también por la importancia del contexto escolar en el desarrollo del niño. </a:t>
            </a:r>
            <a:endParaRPr lang="es-MX" dirty="0" smtClean="0"/>
          </a:p>
          <a:p>
            <a:pPr algn="just"/>
            <a:endParaRPr lang="es-MX" dirty="0"/>
          </a:p>
          <a:p>
            <a:pPr algn="just"/>
            <a:r>
              <a:rPr lang="es-MX" dirty="0" smtClean="0"/>
              <a:t>En </a:t>
            </a:r>
            <a:r>
              <a:rPr lang="es-MX" dirty="0" smtClean="0"/>
              <a:t>la mayoría de estas investigaciones se ha encontrado relacionado, más o menos, el autoconcepto y las experiencias y/o logros escolares de los alumnos. Una vez constatada dicha relación, la discusión se ha centrado en saber cómo es la relación entre ambos constructos (unidireccional, recíproca) y, conocido esto, cuáles son los mecanismos y/o procesos que hacen posible tal relación. </a:t>
            </a:r>
            <a:endParaRPr lang="es-MX" dirty="0" smtClean="0"/>
          </a:p>
          <a:p>
            <a:pPr algn="just"/>
            <a:endParaRPr lang="es-MX" dirty="0"/>
          </a:p>
          <a:p>
            <a:pPr algn="just"/>
            <a:r>
              <a:rPr lang="es-MX" dirty="0" smtClean="0"/>
              <a:t>Los </a:t>
            </a:r>
            <a:r>
              <a:rPr lang="es-MX" dirty="0" smtClean="0"/>
              <a:t>resultados de las investigaciones más relevantes (con respecto a la calidad del trabajo) no son concluyentes. Mientras que, por ejemplo, </a:t>
            </a:r>
            <a:r>
              <a:rPr lang="es-MX" dirty="0" err="1" smtClean="0"/>
              <a:t>Marsh</a:t>
            </a:r>
            <a:r>
              <a:rPr lang="es-MX" dirty="0" smtClean="0"/>
              <a:t> (1990) encuentra que el autoconcepto determina causalmente el rendimiento del alumno, Chapman y </a:t>
            </a:r>
            <a:r>
              <a:rPr lang="es-MX" dirty="0" err="1" smtClean="0"/>
              <a:t>Lambourne</a:t>
            </a:r>
            <a:r>
              <a:rPr lang="es-MX" dirty="0" smtClean="0"/>
              <a:t> (1990) afirman que son las experiencias de logro académico quienes determinan el autoconcepto de los alumnos, e incluso </a:t>
            </a:r>
            <a:r>
              <a:rPr lang="es-MX" dirty="0" err="1" smtClean="0"/>
              <a:t>Skaalvik</a:t>
            </a:r>
            <a:r>
              <a:rPr lang="es-MX" dirty="0" smtClean="0"/>
              <a:t> y </a:t>
            </a:r>
            <a:r>
              <a:rPr lang="es-MX" dirty="0" err="1" smtClean="0"/>
              <a:t>Hagtvet</a:t>
            </a:r>
            <a:r>
              <a:rPr lang="es-MX" dirty="0" smtClean="0"/>
              <a:t> (1990) obtienen una determinación recíproca. </a:t>
            </a:r>
            <a:endParaRPr lang="es-MX" dirty="0" smtClean="0"/>
          </a:p>
          <a:p>
            <a:pPr algn="just"/>
            <a:endParaRPr lang="es-MX" dirty="0"/>
          </a:p>
          <a:p>
            <a:pPr algn="just"/>
            <a:r>
              <a:rPr lang="es-MX" dirty="0" smtClean="0"/>
              <a:t>Otros </a:t>
            </a:r>
            <a:r>
              <a:rPr lang="es-MX" dirty="0" smtClean="0"/>
              <a:t>trabajos, -p.ej., </a:t>
            </a:r>
            <a:r>
              <a:rPr lang="es-MX" dirty="0" err="1" smtClean="0"/>
              <a:t>Helmke</a:t>
            </a:r>
            <a:r>
              <a:rPr lang="es-MX" dirty="0" smtClean="0"/>
              <a:t> y van </a:t>
            </a:r>
            <a:r>
              <a:rPr lang="es-MX" dirty="0" err="1" smtClean="0"/>
              <a:t>Aken</a:t>
            </a:r>
            <a:r>
              <a:rPr lang="es-MX" dirty="0" smtClean="0"/>
              <a:t> (1995)- incrementan aún más la incertidumbre al afirmar que sus datos apoyan la hipótesis de la influencia del rendimiento sobre el autoconcepto aunque esto puede variar si tenemos en cuenta la edad de los sujetos (7-8 años en este estudio) así como el tipo y número de estimaciones del rendimiento (si sólo se utiliza un procedimiento el autoconcepto influye sobre el rendimiento, mientras que si se utilizan dos -</a:t>
            </a:r>
            <a:r>
              <a:rPr lang="es-MX" dirty="0" err="1" smtClean="0"/>
              <a:t>tests</a:t>
            </a:r>
            <a:r>
              <a:rPr lang="es-MX" dirty="0" smtClean="0"/>
              <a:t> y notas- el rendimiento influye sobre el autoconcepto). </a:t>
            </a:r>
            <a:endParaRPr lang="es-MX" dirty="0"/>
          </a:p>
        </p:txBody>
      </p:sp>
    </p:spTree>
    <p:extLst>
      <p:ext uri="{BB962C8B-B14F-4D97-AF65-F5344CB8AC3E}">
        <p14:creationId xmlns:p14="http://schemas.microsoft.com/office/powerpoint/2010/main" val="2787587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649491"/>
          </a:xfrm>
        </p:spPr>
        <p:txBody>
          <a:bodyPr>
            <a:noAutofit/>
          </a:bodyPr>
          <a:lstStyle/>
          <a:p>
            <a:pPr algn="just"/>
            <a:r>
              <a:rPr lang="es-MX" sz="1700" dirty="0" smtClean="0"/>
              <a:t>Cuando el individuo se encuentra motivado o interesado por conocerse tal como es y no se siente angustiado por la posibilidad de obtener información negativa, una vez que se logra información autorreferente, se busca la causa que ha originado tal resultado. </a:t>
            </a:r>
            <a:endParaRPr lang="es-MX" sz="1700" dirty="0" smtClean="0"/>
          </a:p>
          <a:p>
            <a:pPr algn="just"/>
            <a:endParaRPr lang="es-MX" sz="1700" dirty="0"/>
          </a:p>
          <a:p>
            <a:pPr algn="just"/>
            <a:r>
              <a:rPr lang="es-MX" sz="1700" dirty="0" smtClean="0"/>
              <a:t>La </a:t>
            </a:r>
            <a:r>
              <a:rPr lang="es-MX" sz="1700" dirty="0" smtClean="0"/>
              <a:t>naturaleza de la causa encontrada como responsable más directo de lo sucedido puede implicar cambios en alguna de las dimensiones del autoconcepto, aunque casi nunca en la imagen global que se posee. En consecuencia, estamos hablando de la dependencia del autoconcepto del tipo de atribución causal que se realice, encontrándonos ante los planteamientos de la teoría motivacional desarrollada por B. </a:t>
            </a:r>
            <a:r>
              <a:rPr lang="es-MX" sz="1700" dirty="0" err="1" smtClean="0"/>
              <a:t>Weiner</a:t>
            </a:r>
            <a:r>
              <a:rPr lang="es-MX" sz="1700" dirty="0" smtClean="0"/>
              <a:t>. </a:t>
            </a:r>
            <a:endParaRPr lang="es-MX" sz="1700" dirty="0" smtClean="0"/>
          </a:p>
          <a:p>
            <a:pPr algn="just"/>
            <a:endParaRPr lang="es-MX" sz="1700" dirty="0"/>
          </a:p>
          <a:p>
            <a:pPr algn="just"/>
            <a:r>
              <a:rPr lang="es-MX" sz="1700" dirty="0" smtClean="0"/>
              <a:t>De </a:t>
            </a:r>
            <a:r>
              <a:rPr lang="es-MX" sz="1700" dirty="0" smtClean="0"/>
              <a:t>otro lado, en ocasiones (por determinadas circunstancias) algunos individuos utilizan los procesos </a:t>
            </a:r>
            <a:r>
              <a:rPr lang="es-MX" sz="1700" dirty="0" err="1" smtClean="0"/>
              <a:t>atribucionales</a:t>
            </a:r>
            <a:r>
              <a:rPr lang="es-MX" sz="1700" dirty="0" smtClean="0"/>
              <a:t> de una manera sesgada con el propósito de seguir manteniendo una imagen positiva de sí mismos. Una de estas estrategias más investigada es la tendencia a realizar atribuciones internas sobre resultados positivos de la propia conducta y atribuciones externas sobre los resultados negativos. </a:t>
            </a:r>
            <a:endParaRPr lang="es-MX" sz="1700" dirty="0" smtClean="0"/>
          </a:p>
          <a:p>
            <a:pPr algn="just"/>
            <a:endParaRPr lang="es-MX" sz="1700" dirty="0"/>
          </a:p>
          <a:p>
            <a:pPr algn="just"/>
            <a:r>
              <a:rPr lang="es-MX" sz="1700" dirty="0" smtClean="0"/>
              <a:t>En </a:t>
            </a:r>
            <a:r>
              <a:rPr lang="es-MX" sz="1700" dirty="0" smtClean="0"/>
              <a:t>este caso, el autoconcepto previo, constituye la variable de referencia para la búsqueda de causas de nuestra conducta y, así, los procesos </a:t>
            </a:r>
            <a:r>
              <a:rPr lang="es-MX" sz="1700" dirty="0" err="1" smtClean="0"/>
              <a:t>atribucionales</a:t>
            </a:r>
            <a:r>
              <a:rPr lang="es-MX" sz="1700" dirty="0" smtClean="0"/>
              <a:t> son un instrumento del autoconcepto para su defensa ante información </a:t>
            </a:r>
            <a:r>
              <a:rPr lang="es-MX" sz="1700" dirty="0" smtClean="0"/>
              <a:t>no agradable</a:t>
            </a:r>
            <a:r>
              <a:rPr lang="es-MX" sz="1700" dirty="0" smtClean="0"/>
              <a:t>. Un caso particular de este tipo de planteamientos es la teoría del </a:t>
            </a:r>
            <a:r>
              <a:rPr lang="es-MX" sz="1700" dirty="0" err="1" smtClean="0"/>
              <a:t>autorrespeto</a:t>
            </a:r>
            <a:r>
              <a:rPr lang="es-MX" sz="1700" dirty="0" smtClean="0"/>
              <a:t> de M. Covington. </a:t>
            </a:r>
            <a:endParaRPr lang="es-MX" sz="1700" dirty="0"/>
          </a:p>
        </p:txBody>
      </p:sp>
    </p:spTree>
    <p:extLst>
      <p:ext uri="{BB962C8B-B14F-4D97-AF65-F5344CB8AC3E}">
        <p14:creationId xmlns:p14="http://schemas.microsoft.com/office/powerpoint/2010/main" val="2909515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3792"/>
            <a:ext cx="8229600" cy="1143000"/>
          </a:xfrm>
        </p:spPr>
        <p:txBody>
          <a:bodyPr>
            <a:noAutofit/>
          </a:bodyPr>
          <a:lstStyle/>
          <a:p>
            <a:pPr algn="just"/>
            <a:r>
              <a:rPr lang="es-MX" sz="1800" dirty="0"/>
              <a:t>Dado que el contenido central del artículo tiene que ver con aspectos diversos del autoconcepto, intentaremos ahora ofrecen una síntesis sistematizada de las características relevantes del autoconcepto que, tal vez, pudiera servir como modelo para reflexiones e investigaciones futuras (ver Tabla 1</a:t>
            </a:r>
            <a:r>
              <a:rPr lang="es-MX" sz="1800" dirty="0" smtClean="0"/>
              <a:t>).</a:t>
            </a:r>
            <a:br>
              <a:rPr lang="es-MX" sz="1800" dirty="0" smtClean="0"/>
            </a:br>
            <a:r>
              <a:rPr lang="es-MX" sz="1800" dirty="0"/>
              <a:t/>
            </a:r>
            <a:br>
              <a:rPr lang="es-MX" sz="1800" dirty="0"/>
            </a:br>
            <a:endParaRPr lang="es-MX" sz="18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3582" y="1600200"/>
            <a:ext cx="4545432" cy="49971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35955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400" b="1" dirty="0">
                <a:latin typeface="+mn-lt"/>
              </a:rPr>
              <a:t>En el modelo se diferencian tres “dimensiones” importantes de análisis: la conceptual, la estructural y la funcional. </a:t>
            </a:r>
            <a:endParaRPr lang="es-MX" sz="2400" b="1" dirty="0">
              <a:latin typeface="+mn-lt"/>
            </a:endParaRPr>
          </a:p>
        </p:txBody>
      </p:sp>
      <p:sp>
        <p:nvSpPr>
          <p:cNvPr id="3" name="2 Marcador de contenido"/>
          <p:cNvSpPr>
            <a:spLocks noGrp="1"/>
          </p:cNvSpPr>
          <p:nvPr>
            <p:ph idx="1"/>
          </p:nvPr>
        </p:nvSpPr>
        <p:spPr/>
        <p:txBody>
          <a:bodyPr>
            <a:normAutofit fontScale="47500" lnSpcReduction="20000"/>
          </a:bodyPr>
          <a:lstStyle/>
          <a:p>
            <a:pPr algn="just"/>
            <a:r>
              <a:rPr lang="es-MX" b="1" dirty="0" smtClean="0"/>
              <a:t>En </a:t>
            </a:r>
            <a:r>
              <a:rPr lang="es-MX" b="1" dirty="0" smtClean="0"/>
              <a:t>la dimensión conceptual </a:t>
            </a:r>
            <a:r>
              <a:rPr lang="es-MX" dirty="0" smtClean="0"/>
              <a:t>se destacan las dos vertientes del autoconcepto:  valorativa y descriptiva;  y  se  enfatiza  una perspectiva interactiva para comprender correctamente el significado de este constructo. </a:t>
            </a:r>
            <a:endParaRPr lang="es-MX" dirty="0" smtClean="0"/>
          </a:p>
          <a:p>
            <a:pPr algn="just"/>
            <a:endParaRPr lang="es-MX" dirty="0"/>
          </a:p>
          <a:p>
            <a:pPr algn="just"/>
            <a:r>
              <a:rPr lang="es-MX" dirty="0" smtClean="0"/>
              <a:t>En </a:t>
            </a:r>
            <a:r>
              <a:rPr lang="es-MX" dirty="0" smtClean="0"/>
              <a:t>cuanto a la </a:t>
            </a:r>
            <a:r>
              <a:rPr lang="es-MX" b="1" dirty="0" smtClean="0"/>
              <a:t>dimensión estructural</a:t>
            </a:r>
            <a:r>
              <a:rPr lang="es-MX" dirty="0" smtClean="0"/>
              <a:t>, observamos que la mayoría de la investigación realizada al respecto coincide en destacar cuatro aspectos: que su estructura es multidimensional, que las dimensiones se encuentran organizadas de modo jerárquico, que a medida que ascendemos en la jerarquía las dimensiones son más estables y, por ello, menos sensibles a las circunstancias situacionales concretas y, que es un verdadero constructo psicológico con un valor ciertamente relevante dentro de la estructura de la personalidad</a:t>
            </a:r>
            <a:r>
              <a:rPr lang="es-MX" dirty="0" smtClean="0"/>
              <a:t>.</a:t>
            </a:r>
          </a:p>
          <a:p>
            <a:pPr algn="just"/>
            <a:endParaRPr lang="es-MX" dirty="0" smtClean="0"/>
          </a:p>
          <a:p>
            <a:pPr algn="just"/>
            <a:r>
              <a:rPr lang="es-MX" dirty="0" smtClean="0"/>
              <a:t>Por último, resumimos las características más relevantes respecto a la </a:t>
            </a:r>
            <a:r>
              <a:rPr lang="es-MX" b="1" dirty="0" smtClean="0"/>
              <a:t>dimensión funcional</a:t>
            </a:r>
            <a:r>
              <a:rPr lang="es-MX" dirty="0" smtClean="0"/>
              <a:t>. En ésta destacamos la manera en que afrontamos la construcción de nuestro autoconcepto, tanto si el </a:t>
            </a:r>
            <a:r>
              <a:rPr lang="es-MX" dirty="0" err="1" smtClean="0"/>
              <a:t>feedback</a:t>
            </a:r>
            <a:r>
              <a:rPr lang="es-MX" dirty="0" smtClean="0"/>
              <a:t> es positivo como si es negativo, para lo cual tomamos prestados una serie de conceptos que podrían ser válidos para explicar este proceso de construcción y crecimiento del yo (p.ej., estrategias cognitivo-afectivas, proceso de asimilación, acomodación, etc., estrategias cognitivas de autorregulación afectiva y motivacional). </a:t>
            </a:r>
            <a:endParaRPr lang="es-MX" dirty="0" smtClean="0"/>
          </a:p>
          <a:p>
            <a:pPr algn="just"/>
            <a:endParaRPr lang="es-MX" dirty="0"/>
          </a:p>
          <a:p>
            <a:pPr algn="just"/>
            <a:r>
              <a:rPr lang="es-MX" dirty="0" smtClean="0"/>
              <a:t>Así </a:t>
            </a:r>
            <a:r>
              <a:rPr lang="es-MX" dirty="0" smtClean="0"/>
              <a:t>mismo, enfatizamos lo que se denomina </a:t>
            </a:r>
            <a:r>
              <a:rPr lang="es-MX" b="1" dirty="0" smtClean="0"/>
              <a:t>“autoconcepto operativo” </a:t>
            </a:r>
            <a:r>
              <a:rPr lang="es-MX" dirty="0" smtClean="0"/>
              <a:t>para explicar de qué modo (estratégico) se enfrenta el autoconcepto general previo a la nueva información y avanzar en el análisis del por qué de la tendencia a mantener las estructuras existentes o, en todo caso, del cambio sin crisis. Por último, destacamos sus funciones generales y específicas. </a:t>
            </a:r>
            <a:endParaRPr lang="es-MX" dirty="0"/>
          </a:p>
        </p:txBody>
      </p:sp>
    </p:spTree>
    <p:extLst>
      <p:ext uri="{BB962C8B-B14F-4D97-AF65-F5344CB8AC3E}">
        <p14:creationId xmlns:p14="http://schemas.microsoft.com/office/powerpoint/2010/main" val="2121422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2400" b="1" dirty="0"/>
              <a:t>UNIDAD DE APRENDIZAJE II. El desarrollo personal y social del niño en la educación preescolar.</a:t>
            </a:r>
          </a:p>
        </p:txBody>
      </p:sp>
      <p:sp>
        <p:nvSpPr>
          <p:cNvPr id="3" name="2 Marcador de contenido"/>
          <p:cNvSpPr>
            <a:spLocks noGrp="1"/>
          </p:cNvSpPr>
          <p:nvPr>
            <p:ph idx="1"/>
          </p:nvPr>
        </p:nvSpPr>
        <p:spPr/>
        <p:txBody>
          <a:bodyPr>
            <a:normAutofit lnSpcReduction="10000"/>
          </a:bodyPr>
          <a:lstStyle/>
          <a:p>
            <a:pPr marL="0" indent="0" algn="just">
              <a:buNone/>
            </a:pPr>
            <a:r>
              <a:rPr lang="es-MX" dirty="0"/>
              <a:t>Competencia de la unidad de aprendizaje: </a:t>
            </a:r>
          </a:p>
          <a:p>
            <a:pPr marL="0" indent="0" algn="just">
              <a:buNone/>
            </a:pPr>
            <a:endParaRPr lang="es-MX" dirty="0"/>
          </a:p>
          <a:p>
            <a:pPr marL="0" indent="0" algn="just">
              <a:buNone/>
            </a:pPr>
            <a:r>
              <a:rPr lang="es-MX" dirty="0"/>
              <a:t>Utiliza las premisas centrales de las teorías psicológicas y sociológicas acerca de la infancia para orientar acciones que contribuyan al pleno desenvolvimiento de la identidad personal y las relaciones interpersonales de los niños en el marco del programa de estudios de educación preescolar. </a:t>
            </a:r>
          </a:p>
          <a:p>
            <a:endParaRPr lang="es-MX" dirty="0"/>
          </a:p>
        </p:txBody>
      </p:sp>
    </p:spTree>
    <p:extLst>
      <p:ext uri="{BB962C8B-B14F-4D97-AF65-F5344CB8AC3E}">
        <p14:creationId xmlns:p14="http://schemas.microsoft.com/office/powerpoint/2010/main" val="3425155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El autoconcepto</a:t>
            </a:r>
            <a:endParaRPr lang="es-MX" dirty="0"/>
          </a:p>
        </p:txBody>
      </p:sp>
      <p:sp>
        <p:nvSpPr>
          <p:cNvPr id="3" name="2 Marcador de contenido"/>
          <p:cNvSpPr>
            <a:spLocks noGrp="1"/>
          </p:cNvSpPr>
          <p:nvPr>
            <p:ph idx="1"/>
          </p:nvPr>
        </p:nvSpPr>
        <p:spPr/>
        <p:txBody>
          <a:bodyPr>
            <a:normAutofit fontScale="70000" lnSpcReduction="20000"/>
          </a:bodyPr>
          <a:lstStyle/>
          <a:p>
            <a:pPr algn="just"/>
            <a:r>
              <a:rPr lang="es-MX" dirty="0" smtClean="0"/>
              <a:t>El autoconcepto es una de las variables más relevantes dentro del ámbito de la personalidad, tanto desde una perspectiva afectiva como motivacional. </a:t>
            </a:r>
            <a:endParaRPr lang="es-MX" dirty="0" smtClean="0"/>
          </a:p>
          <a:p>
            <a:pPr algn="just"/>
            <a:endParaRPr lang="es-MX" dirty="0"/>
          </a:p>
          <a:p>
            <a:pPr algn="just"/>
            <a:r>
              <a:rPr lang="es-MX" dirty="0" smtClean="0"/>
              <a:t>Las </a:t>
            </a:r>
            <a:r>
              <a:rPr lang="es-MX" dirty="0" smtClean="0"/>
              <a:t>múltiples investigaciones que le abordan coinciden en destacar su papel en la regulación de las estrategias cognitivo-motivacionales implicadas en el aprendizaje y rendimiento académico. Sin embargo, esta amplia investigación está demandando una síntesis que armonice el cúmulo de información de que se dispone sobre este constructo. </a:t>
            </a:r>
            <a:endParaRPr lang="es-MX" dirty="0" smtClean="0"/>
          </a:p>
          <a:p>
            <a:pPr algn="just"/>
            <a:endParaRPr lang="es-MX" dirty="0" smtClean="0"/>
          </a:p>
          <a:p>
            <a:pPr algn="just"/>
            <a:r>
              <a:rPr lang="es-MX" dirty="0" smtClean="0"/>
              <a:t>En </a:t>
            </a:r>
            <a:r>
              <a:rPr lang="es-MX" dirty="0" smtClean="0"/>
              <a:t>el presente trabajo se ofrece un punto de vista sobre cómo integrar dicha información (a veces coincidente, a veces notablemente contradictoria)  dentro de un modelo hipotético, describiendo brevemente sus características o pilares básicos.</a:t>
            </a:r>
          </a:p>
          <a:p>
            <a:pPr algn="just"/>
            <a:endParaRPr lang="es-MX" dirty="0" smtClean="0"/>
          </a:p>
          <a:p>
            <a:pPr algn="just"/>
            <a:endParaRPr lang="es-MX" dirty="0"/>
          </a:p>
        </p:txBody>
      </p:sp>
    </p:spTree>
    <p:extLst>
      <p:ext uri="{BB962C8B-B14F-4D97-AF65-F5344CB8AC3E}">
        <p14:creationId xmlns:p14="http://schemas.microsoft.com/office/powerpoint/2010/main" val="4260695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fontScale="85000" lnSpcReduction="10000"/>
          </a:bodyPr>
          <a:lstStyle/>
          <a:p>
            <a:pPr algn="just"/>
            <a:r>
              <a:rPr lang="es-MX" dirty="0" smtClean="0"/>
              <a:t>Según Hernández (1991), tres son las variables personales que determinan el aprendizaje escolar: el poder (inteligencia, aptitudes), el querer (motivación) y el modo de ser (personalidad), además del “saber hacer” (utilizar habilidades y estrategias de aprendizaje). </a:t>
            </a:r>
            <a:endParaRPr lang="es-MX" dirty="0" smtClean="0"/>
          </a:p>
          <a:p>
            <a:pPr algn="just"/>
            <a:endParaRPr lang="es-MX" dirty="0"/>
          </a:p>
          <a:p>
            <a:pPr algn="just"/>
            <a:r>
              <a:rPr lang="es-MX" dirty="0" smtClean="0"/>
              <a:t>El </a:t>
            </a:r>
            <a:r>
              <a:rPr lang="es-MX" dirty="0" smtClean="0"/>
              <a:t>modo de describir, analizar e interpretar cada uno de estos constructos ha cambiado significativamente en los últimos años, pudiendo ofrecer actualmente una visión más completa y operativa.</a:t>
            </a:r>
          </a:p>
          <a:p>
            <a:pPr algn="just"/>
            <a:endParaRPr lang="es-MX" dirty="0" smtClean="0"/>
          </a:p>
          <a:p>
            <a:pPr algn="just"/>
            <a:endParaRPr lang="es-MX" dirty="0"/>
          </a:p>
        </p:txBody>
      </p:sp>
    </p:spTree>
    <p:extLst>
      <p:ext uri="{BB962C8B-B14F-4D97-AF65-F5344CB8AC3E}">
        <p14:creationId xmlns:p14="http://schemas.microsoft.com/office/powerpoint/2010/main" val="2044226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800" b="1" dirty="0" smtClean="0"/>
              <a:t>El </a:t>
            </a:r>
            <a:r>
              <a:rPr lang="es-MX" sz="2800" b="1" dirty="0" smtClean="0"/>
              <a:t>autoconcepto </a:t>
            </a:r>
            <a:r>
              <a:rPr lang="es-MX" sz="2800" b="1" dirty="0" smtClean="0"/>
              <a:t>dentro del ámbito de la personalidad</a:t>
            </a:r>
            <a:br>
              <a:rPr lang="es-MX" sz="2800" b="1" dirty="0" smtClean="0"/>
            </a:br>
            <a:endParaRPr lang="es-MX" sz="2800" b="1" dirty="0"/>
          </a:p>
        </p:txBody>
      </p:sp>
      <p:sp>
        <p:nvSpPr>
          <p:cNvPr id="3" name="2 Marcador de contenido"/>
          <p:cNvSpPr>
            <a:spLocks noGrp="1"/>
          </p:cNvSpPr>
          <p:nvPr>
            <p:ph idx="1"/>
          </p:nvPr>
        </p:nvSpPr>
        <p:spPr>
          <a:xfrm>
            <a:off x="457200" y="980728"/>
            <a:ext cx="8229600" cy="5145435"/>
          </a:xfrm>
        </p:spPr>
        <p:txBody>
          <a:bodyPr>
            <a:noAutofit/>
          </a:bodyPr>
          <a:lstStyle/>
          <a:p>
            <a:pPr algn="just"/>
            <a:r>
              <a:rPr lang="es-MX" sz="1800" dirty="0" smtClean="0"/>
              <a:t> La personalidad se entiende como una organización jerárquica de sistemas, subsistemas y rasgos que </a:t>
            </a:r>
            <a:r>
              <a:rPr lang="es-MX" sz="1800" dirty="0" smtClean="0"/>
              <a:t>traducen</a:t>
            </a:r>
            <a:r>
              <a:rPr lang="es-MX" sz="1800" dirty="0" smtClean="0"/>
              <a:t>, transforman e integran la información. La personalidad total, o </a:t>
            </a:r>
            <a:r>
              <a:rPr lang="es-MX" sz="1800" dirty="0" smtClean="0"/>
              <a:t>sistema</a:t>
            </a:r>
            <a:r>
              <a:rPr lang="es-MX" sz="1800" dirty="0" smtClean="0"/>
              <a:t>, está integrado por seis sistemas (sensorial, motor, cognitivo, afectivo, estilos y valores) cada uno de los cuales consta, a su vez, de subsistemas multidimensionales a múltiples niveles que tienen un carácter de rasgos. </a:t>
            </a:r>
            <a:endParaRPr lang="es-MX" sz="1800" dirty="0" smtClean="0"/>
          </a:p>
          <a:p>
            <a:pPr algn="just"/>
            <a:endParaRPr lang="es-MX" sz="1800" dirty="0"/>
          </a:p>
          <a:p>
            <a:pPr algn="just"/>
            <a:r>
              <a:rPr lang="es-MX" sz="1800" dirty="0" smtClean="0"/>
              <a:t>Por </a:t>
            </a:r>
            <a:r>
              <a:rPr lang="es-MX" sz="1800" dirty="0" smtClean="0"/>
              <a:t>otro lado, los seis sistemas constituyen ordenamientos jerárquicos de distintos niveles y los constructos de orden superior ejercerán una </a:t>
            </a:r>
            <a:r>
              <a:rPr lang="es-MX" sz="1800" dirty="0" smtClean="0"/>
              <a:t>influencia mayor </a:t>
            </a:r>
            <a:r>
              <a:rPr lang="es-MX" sz="1800" dirty="0" smtClean="0"/>
              <a:t>sobre la conducta y un papel más integrativo que los de orden inferior (de orden inferior a superior: sensorial y motor, cognitivo y afectivo, estilos y valores). </a:t>
            </a:r>
            <a:endParaRPr lang="es-MX" sz="1800" dirty="0" smtClean="0"/>
          </a:p>
          <a:p>
            <a:pPr algn="just"/>
            <a:endParaRPr lang="es-MX" sz="1800" dirty="0"/>
          </a:p>
          <a:p>
            <a:pPr algn="just"/>
            <a:r>
              <a:rPr lang="es-MX" sz="1800" dirty="0" smtClean="0"/>
              <a:t>De </a:t>
            </a:r>
            <a:r>
              <a:rPr lang="es-MX" sz="1800" dirty="0" smtClean="0"/>
              <a:t>la interacción que se produce entre estos sistemas deriva el sentido personal del individuo, su personalidad, en el que tienen relevancia tres conceptos o dimensiones: (a) la visión del mundo, consecuencia de la interacción entre los sistemas cognitivo y estilos, (b) los estilos de vida del individuo, determinados fundamentalmente por la interacción entre los sistemas afectivo y  de valores, y (c) la autoimagen o autoconcepto que está determinada, en último término, por la interacción de los sistemas de estilos y valores.</a:t>
            </a:r>
          </a:p>
          <a:p>
            <a:pPr algn="just"/>
            <a:endParaRPr lang="es-MX" sz="1800" dirty="0"/>
          </a:p>
        </p:txBody>
      </p:sp>
    </p:spTree>
    <p:extLst>
      <p:ext uri="{BB962C8B-B14F-4D97-AF65-F5344CB8AC3E}">
        <p14:creationId xmlns:p14="http://schemas.microsoft.com/office/powerpoint/2010/main" val="1239578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just"/>
            <a:r>
              <a:rPr lang="es-MX" sz="2000" dirty="0"/>
              <a:t>A continuación sintetizamos los aspectos más relevantes del autoconcepto respecto de su dimensión estructural y, posteriormente, abordamos la perspectiva del proceso o, también denominada, dimensión funcional.</a:t>
            </a:r>
            <a:br>
              <a:rPr lang="es-MX" sz="2000" dirty="0"/>
            </a:br>
            <a:endParaRPr lang="es-MX" sz="2000" dirty="0"/>
          </a:p>
        </p:txBody>
      </p:sp>
      <p:sp>
        <p:nvSpPr>
          <p:cNvPr id="3" name="2 Marcador de contenido"/>
          <p:cNvSpPr>
            <a:spLocks noGrp="1"/>
          </p:cNvSpPr>
          <p:nvPr>
            <p:ph idx="1"/>
          </p:nvPr>
        </p:nvSpPr>
        <p:spPr/>
        <p:txBody>
          <a:bodyPr>
            <a:noAutofit/>
          </a:bodyPr>
          <a:lstStyle/>
          <a:p>
            <a:pPr marL="0" indent="0" algn="just">
              <a:buNone/>
            </a:pPr>
            <a:r>
              <a:rPr lang="es-MX" sz="1600" dirty="0" smtClean="0"/>
              <a:t>Estructura </a:t>
            </a:r>
            <a:r>
              <a:rPr lang="es-MX" sz="1600" dirty="0" smtClean="0"/>
              <a:t>del </a:t>
            </a:r>
            <a:r>
              <a:rPr lang="es-MX" sz="1600" dirty="0" smtClean="0"/>
              <a:t>autoconcepto</a:t>
            </a:r>
          </a:p>
          <a:p>
            <a:pPr marL="0" indent="0" algn="just">
              <a:buNone/>
            </a:pPr>
            <a:endParaRPr lang="es-MX" sz="1600" dirty="0" smtClean="0"/>
          </a:p>
          <a:p>
            <a:pPr algn="just"/>
            <a:r>
              <a:rPr lang="es-MX" sz="1600" dirty="0" err="1" smtClean="0"/>
              <a:t>Byrne</a:t>
            </a:r>
            <a:r>
              <a:rPr lang="es-MX" sz="1600" dirty="0" smtClean="0"/>
              <a:t> (1984) nos habla de cuatro formulaciones diferentes sobre la estructura del autoconcepto (modelos nomotético, jerárquico, taxonómico y compensatorio). Sin duda, los datos más actuales apoyan una perspectiva multidimensional en la construcción de la identidad personal. Dentro de esta perspectiva, uno de los modelos más relevantes es el propuesto inicialmente por </a:t>
            </a:r>
            <a:r>
              <a:rPr lang="es-MX" sz="1600" dirty="0" err="1" smtClean="0"/>
              <a:t>Shavelson</a:t>
            </a:r>
            <a:r>
              <a:rPr lang="es-MX" sz="1600" dirty="0" smtClean="0"/>
              <a:t> et al. (1976), comprobado empíricamente en numerosos trabajos, y siendo revisado en la actualidad en algunos aspectos de interés como, por ejemplo, su organización y claridad estructural concreta (</a:t>
            </a:r>
            <a:r>
              <a:rPr lang="es-MX" sz="1600" dirty="0" err="1" smtClean="0"/>
              <a:t>Byrne</a:t>
            </a:r>
            <a:r>
              <a:rPr lang="es-MX" sz="1600" dirty="0" smtClean="0"/>
              <a:t>, 1996a,b,c; Campbell et al., 1996; </a:t>
            </a:r>
            <a:r>
              <a:rPr lang="es-MX" sz="1600" dirty="0" err="1" smtClean="0"/>
              <a:t>Marsh</a:t>
            </a:r>
            <a:r>
              <a:rPr lang="es-MX" sz="1600" dirty="0" smtClean="0"/>
              <a:t>, 1987, 1990;  </a:t>
            </a:r>
            <a:r>
              <a:rPr lang="es-MX" sz="1600" dirty="0" err="1" smtClean="0"/>
              <a:t>Marsh</a:t>
            </a:r>
            <a:r>
              <a:rPr lang="es-MX" sz="1600" dirty="0" smtClean="0"/>
              <a:t> y </a:t>
            </a:r>
            <a:r>
              <a:rPr lang="es-MX" sz="1600" dirty="0" err="1" smtClean="0"/>
              <a:t>Shavelson</a:t>
            </a:r>
            <a:r>
              <a:rPr lang="es-MX" sz="1600" dirty="0" smtClean="0"/>
              <a:t>, 1985), la consistencia de los supuestos fundamentales a través de la edad (</a:t>
            </a:r>
            <a:r>
              <a:rPr lang="es-MX" sz="1600" dirty="0" err="1" smtClean="0"/>
              <a:t>Byrne</a:t>
            </a:r>
            <a:r>
              <a:rPr lang="es-MX" sz="1600" dirty="0" smtClean="0"/>
              <a:t>, 1996b,c; </a:t>
            </a:r>
            <a:r>
              <a:rPr lang="es-MX" sz="1600" dirty="0" err="1" smtClean="0"/>
              <a:t>Marsh</a:t>
            </a:r>
            <a:r>
              <a:rPr lang="es-MX" sz="1600" dirty="0" smtClean="0"/>
              <a:t>, 1993a</a:t>
            </a:r>
            <a:r>
              <a:rPr lang="es-MX" sz="1600" dirty="0" smtClean="0"/>
              <a:t>), el género (</a:t>
            </a:r>
            <a:r>
              <a:rPr lang="es-MX" sz="1600" dirty="0" err="1" smtClean="0"/>
              <a:t>Marsh</a:t>
            </a:r>
            <a:r>
              <a:rPr lang="es-MX" sz="1600" dirty="0" smtClean="0"/>
              <a:t>, 1993b), las dimensiones -p.ej., académica, social, artísticas, </a:t>
            </a:r>
            <a:r>
              <a:rPr lang="es-MX" sz="1600" dirty="0" err="1" smtClean="0"/>
              <a:t>etc</a:t>
            </a:r>
            <a:r>
              <a:rPr lang="es-MX" sz="1600" dirty="0" smtClean="0"/>
              <a:t>- (</a:t>
            </a:r>
            <a:r>
              <a:rPr lang="es-MX" sz="1600" dirty="0" err="1" smtClean="0"/>
              <a:t>Byrne</a:t>
            </a:r>
            <a:r>
              <a:rPr lang="es-MX" sz="1600" dirty="0" smtClean="0"/>
              <a:t>, 1996b,c; </a:t>
            </a:r>
            <a:r>
              <a:rPr lang="es-MX" sz="1600" dirty="0" err="1" smtClean="0"/>
              <a:t>Byrne</a:t>
            </a:r>
            <a:r>
              <a:rPr lang="es-MX" sz="1600" dirty="0" smtClean="0"/>
              <a:t> y </a:t>
            </a:r>
            <a:r>
              <a:rPr lang="es-MX" sz="1600" dirty="0" err="1" smtClean="0"/>
              <a:t>Gavin</a:t>
            </a:r>
            <a:r>
              <a:rPr lang="es-MX" sz="1600" dirty="0" smtClean="0"/>
              <a:t>, 1996; </a:t>
            </a:r>
            <a:r>
              <a:rPr lang="es-MX" sz="1600" dirty="0" err="1" smtClean="0"/>
              <a:t>Byrne</a:t>
            </a:r>
            <a:r>
              <a:rPr lang="es-MX" sz="1600" dirty="0" smtClean="0"/>
              <a:t> y </a:t>
            </a:r>
            <a:r>
              <a:rPr lang="es-MX" sz="1600" dirty="0" err="1" smtClean="0"/>
              <a:t>Shavelson</a:t>
            </a:r>
            <a:r>
              <a:rPr lang="es-MX" sz="1600" dirty="0" smtClean="0"/>
              <a:t>, 1996; </a:t>
            </a:r>
            <a:r>
              <a:rPr lang="es-MX" sz="1600" dirty="0" err="1" smtClean="0"/>
              <a:t>Vispoel</a:t>
            </a:r>
            <a:r>
              <a:rPr lang="es-MX" sz="1600" dirty="0" smtClean="0"/>
              <a:t>, 1995) o los diferentes ámbitos culturales (Watkins, Fleming y </a:t>
            </a:r>
            <a:r>
              <a:rPr lang="es-MX" sz="1600" dirty="0" err="1" smtClean="0"/>
              <a:t>Alfon</a:t>
            </a:r>
            <a:r>
              <a:rPr lang="es-MX" sz="1600" dirty="0" smtClean="0"/>
              <a:t>, 1989). En general, los resultados de la mayoría de los estudios confirman las características de las que ya a mediados de los setenta nos informan </a:t>
            </a:r>
            <a:r>
              <a:rPr lang="es-MX" sz="1600" dirty="0" err="1" smtClean="0"/>
              <a:t>Shavelson</a:t>
            </a:r>
            <a:r>
              <a:rPr lang="es-MX" sz="1600" dirty="0" smtClean="0"/>
              <a:t> y sus colaboradores. </a:t>
            </a:r>
            <a:endParaRPr lang="es-MX" sz="1600" dirty="0" smtClean="0"/>
          </a:p>
        </p:txBody>
      </p:sp>
    </p:spTree>
    <p:extLst>
      <p:ext uri="{BB962C8B-B14F-4D97-AF65-F5344CB8AC3E}">
        <p14:creationId xmlns:p14="http://schemas.microsoft.com/office/powerpoint/2010/main" val="2135309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fontScale="62500" lnSpcReduction="20000"/>
          </a:bodyPr>
          <a:lstStyle/>
          <a:p>
            <a:pPr algn="just"/>
            <a:r>
              <a:rPr lang="es-MX" dirty="0" err="1" smtClean="0"/>
              <a:t>Purkey</a:t>
            </a:r>
            <a:r>
              <a:rPr lang="es-MX" dirty="0" smtClean="0"/>
              <a:t> (1970, pág.7) define el autoconcepto como «un sistema complejo y dinámico de creencias que un individuo considera verdaderas respecto a sí mismo teniendo cada creencia un valor correspondiente». </a:t>
            </a:r>
            <a:r>
              <a:rPr lang="es-MX" dirty="0" err="1" smtClean="0"/>
              <a:t>Shavelson</a:t>
            </a:r>
            <a:r>
              <a:rPr lang="es-MX" dirty="0" smtClean="0"/>
              <a:t>, </a:t>
            </a:r>
            <a:r>
              <a:rPr lang="es-MX" dirty="0" err="1" smtClean="0"/>
              <a:t>Hubner</a:t>
            </a:r>
            <a:r>
              <a:rPr lang="es-MX" dirty="0" smtClean="0"/>
              <a:t> y </a:t>
            </a:r>
            <a:r>
              <a:rPr lang="es-MX" dirty="0" err="1" smtClean="0"/>
              <a:t>Stanton</a:t>
            </a:r>
            <a:r>
              <a:rPr lang="es-MX" dirty="0" smtClean="0"/>
              <a:t> (1976) completan la definición anterior indicando que el autoconcepto no es más que las percepciones que una persona mantiene sobre sí misma formadas a través de la interpretación de la propia experiencia y del ambiente, siendo influenciadas, de manera especial, por los refuerzos y </a:t>
            </a:r>
            <a:r>
              <a:rPr lang="es-MX" dirty="0" err="1" smtClean="0"/>
              <a:t>feedback</a:t>
            </a:r>
            <a:r>
              <a:rPr lang="es-MX" dirty="0" smtClean="0"/>
              <a:t> de los otros significativos así como por los propios mecanismos cognitivos tales como las atribuciones </a:t>
            </a:r>
            <a:r>
              <a:rPr lang="es-MX" dirty="0" smtClean="0"/>
              <a:t>causales</a:t>
            </a:r>
            <a:r>
              <a:rPr lang="es-MX" dirty="0" smtClean="0"/>
              <a:t>. </a:t>
            </a:r>
            <a:endParaRPr lang="es-MX" dirty="0" smtClean="0"/>
          </a:p>
          <a:p>
            <a:pPr algn="just"/>
            <a:endParaRPr lang="es-MX" dirty="0"/>
          </a:p>
          <a:p>
            <a:pPr algn="just"/>
            <a:r>
              <a:rPr lang="es-MX" dirty="0" smtClean="0"/>
              <a:t>Tanto </a:t>
            </a:r>
            <a:r>
              <a:rPr lang="es-MX" dirty="0" smtClean="0"/>
              <a:t>en la primera definición como en la segunda son integrados los aspectos descriptivo y valorativo del autoconcepto, y se le concede a éste cualidades como la de ser dinámico y poseer una organización interna útil para asimilar información, guiar el comportamiento y, si es preciso, acomodarse a las exigencias ambientales. Ambas aproximaciones conceptuales coinciden también en subrayar la naturaleza afectiva, de carácter muy personal, del autoconcepto. </a:t>
            </a:r>
            <a:endParaRPr lang="es-MX" dirty="0"/>
          </a:p>
        </p:txBody>
      </p:sp>
    </p:spTree>
    <p:extLst>
      <p:ext uri="{BB962C8B-B14F-4D97-AF65-F5344CB8AC3E}">
        <p14:creationId xmlns:p14="http://schemas.microsoft.com/office/powerpoint/2010/main" val="594728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71400"/>
            <a:ext cx="8229600" cy="1143000"/>
          </a:xfrm>
        </p:spPr>
        <p:txBody>
          <a:bodyPr>
            <a:noAutofit/>
          </a:bodyPr>
          <a:lstStyle/>
          <a:p>
            <a:r>
              <a:rPr lang="es-MX" sz="2400" b="1" dirty="0"/>
              <a:t>Según éstos, el modelo presenta las siguientes características:</a:t>
            </a:r>
            <a:br>
              <a:rPr lang="es-MX" sz="2400" b="1" dirty="0"/>
            </a:br>
            <a:endParaRPr lang="es-MX" sz="2400" b="1" dirty="0"/>
          </a:p>
        </p:txBody>
      </p:sp>
      <p:sp>
        <p:nvSpPr>
          <p:cNvPr id="3" name="2 Marcador de contenido"/>
          <p:cNvSpPr>
            <a:spLocks noGrp="1"/>
          </p:cNvSpPr>
          <p:nvPr>
            <p:ph idx="1"/>
          </p:nvPr>
        </p:nvSpPr>
        <p:spPr>
          <a:xfrm>
            <a:off x="457200" y="260648"/>
            <a:ext cx="8229600" cy="5544616"/>
          </a:xfrm>
        </p:spPr>
        <p:txBody>
          <a:bodyPr>
            <a:noAutofit/>
          </a:bodyPr>
          <a:lstStyle/>
          <a:p>
            <a:pPr algn="just"/>
            <a:endParaRPr lang="es-MX" sz="1400" dirty="0"/>
          </a:p>
          <a:p>
            <a:pPr algn="just"/>
            <a:r>
              <a:rPr lang="es-MX" sz="1400" b="1" dirty="0"/>
              <a:t>Estructura multidimensional</a:t>
            </a:r>
            <a:r>
              <a:rPr lang="es-MX" sz="1400" dirty="0"/>
              <a:t>. Las autopercepciones que el individuo construye a lo largo de su vida ni son de la misma naturaleza, ni se encuentran relacionadas linealmente, ni tampoco tienen la misma importancia o valor en la construcción del autoconcepto. Por el contrario, las autopercepciones se encuentran organizadas según su naturaleza en dimensiones específicas, más o menos amplias. El número de dimensiones que cada sujeto presente formando parte de su autoconcepto dependerá de ciertas variables como, por ejemplo, la edad, el sexo, la cultura de que dispone, el medio social en que se desarrolla, las exigencias profesionales, etc. Así, por ejemplo, a medida que aumenta la edad de los sujetos se van identificando más dimensiones, e incluso, cambiándolas por otras distintas (ver González-</a:t>
            </a:r>
            <a:r>
              <a:rPr lang="es-MX" sz="1400" dirty="0" err="1"/>
              <a:t>Pienda</a:t>
            </a:r>
            <a:r>
              <a:rPr lang="es-MX" sz="1400" dirty="0"/>
              <a:t>, 1993). </a:t>
            </a:r>
            <a:endParaRPr lang="es-MX" sz="1400" dirty="0" smtClean="0"/>
          </a:p>
          <a:p>
            <a:pPr algn="just"/>
            <a:endParaRPr lang="es-MX" sz="1400" dirty="0" smtClean="0"/>
          </a:p>
          <a:p>
            <a:pPr algn="just"/>
            <a:r>
              <a:rPr lang="es-MX" sz="1400" b="1" dirty="0" smtClean="0"/>
              <a:t>Ordenamiento </a:t>
            </a:r>
            <a:r>
              <a:rPr lang="es-MX" sz="1400" b="1" dirty="0"/>
              <a:t>jerárquico</a:t>
            </a:r>
            <a:r>
              <a:rPr lang="es-MX" sz="1400" dirty="0"/>
              <a:t>. Además de las variables mencionadas anteriormente, el número y naturaleza de las dimensiones tiene que ver con el nivel factorial al que correspondan. Según este modelo, las dimensiones del autoconcepto derivadas directamente de las experiencias concretas se organizan para dar lugar a otras dimensiones más globales, las cuales pueden a su vez reorganizarse a otro nivel, o niveles, más general. Así pues, las dimensiones se encuentran organizadas jerárquicamente, habiendo tres niveles factoriales, según el modelo de </a:t>
            </a:r>
            <a:r>
              <a:rPr lang="es-MX" sz="1400" dirty="0" err="1" smtClean="0"/>
              <a:t>Shavelson</a:t>
            </a:r>
            <a:r>
              <a:rPr lang="es-MX" sz="1400" dirty="0"/>
              <a:t>. Sin embargo, los resultados derivados de nuestras investigaciones  (p.ej.., González-</a:t>
            </a:r>
            <a:r>
              <a:rPr lang="es-MX" sz="1400" dirty="0" err="1"/>
              <a:t>Pienda</a:t>
            </a:r>
            <a:r>
              <a:rPr lang="es-MX" sz="1400" dirty="0"/>
              <a:t>, 1993, 1996; Núñez, 1992; Núñez y González-</a:t>
            </a:r>
            <a:r>
              <a:rPr lang="es-MX" sz="1400" dirty="0" err="1"/>
              <a:t>Pienda</a:t>
            </a:r>
            <a:r>
              <a:rPr lang="es-MX" sz="1400" dirty="0"/>
              <a:t>, 1994) demuestran que la estructura multidimensional y factorial del autoconcepto interacciona significativamente con la edad de los sujetos. </a:t>
            </a:r>
            <a:endParaRPr lang="es-MX" sz="1400" dirty="0" smtClean="0"/>
          </a:p>
          <a:p>
            <a:pPr algn="just"/>
            <a:endParaRPr lang="es-MX" sz="1400" dirty="0"/>
          </a:p>
          <a:p>
            <a:pPr algn="just"/>
            <a:r>
              <a:rPr lang="es-MX" sz="1400" dirty="0" smtClean="0"/>
              <a:t>En </a:t>
            </a:r>
            <a:r>
              <a:rPr lang="es-MX" sz="1400" dirty="0"/>
              <a:t>concreto, teniendo en cuenta un tramo de edades comprendido entre 6 y 18 años, según estos trabajos, el autoconcepto avanzaría desde una estructura relativamente simple a los 6 años hasta otra mucho más compleja propia del final de la adolescencia (ver Figuras 3 y 4). El hecho de que las autopercepciones se estructuren con tanta meticulosidad favorece la hipótesis de que los individuos interpretan la nueva información mediante el marco o dimensión específica a la que haga referencia (también denominado «autoconcepto operativo» o de «trabajo»), y si tal procesamiento ha de suponer variaciones en el nivel del autoconcepto tales variaciones nunca serán generales sino particulares a la dimensión con la que se ha trabajado. </a:t>
            </a:r>
          </a:p>
          <a:p>
            <a:pPr algn="just"/>
            <a:endParaRPr lang="es-MX" sz="1400" dirty="0"/>
          </a:p>
          <a:p>
            <a:pPr algn="just"/>
            <a:endParaRPr lang="es-MX" sz="1400" dirty="0"/>
          </a:p>
        </p:txBody>
      </p:sp>
    </p:spTree>
    <p:extLst>
      <p:ext uri="{BB962C8B-B14F-4D97-AF65-F5344CB8AC3E}">
        <p14:creationId xmlns:p14="http://schemas.microsoft.com/office/powerpoint/2010/main" val="3935737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27173"/>
            <a:ext cx="8435280" cy="4525963"/>
          </a:xfrm>
        </p:spPr>
        <p:txBody>
          <a:bodyPr>
            <a:noAutofit/>
          </a:bodyPr>
          <a:lstStyle/>
          <a:p>
            <a:pPr algn="just"/>
            <a:r>
              <a:rPr lang="es-MX" sz="1400" dirty="0" smtClean="0"/>
              <a:t>Únicamente </a:t>
            </a:r>
            <a:r>
              <a:rPr lang="es-MX" sz="1400" dirty="0" smtClean="0"/>
              <a:t>desde este punto de vista un alumno puede seguir considerándose buen estudiante después de repetidos fracasos en un área académica (por ejemplo, lengua) sólo con que en otras áreas obtenga éxitos (por ejemplo, matemáticas). </a:t>
            </a:r>
            <a:endParaRPr lang="es-MX" sz="1400" dirty="0" smtClean="0"/>
          </a:p>
          <a:p>
            <a:pPr algn="just"/>
            <a:endParaRPr lang="es-MX" sz="1400" dirty="0"/>
          </a:p>
          <a:p>
            <a:pPr algn="just"/>
            <a:r>
              <a:rPr lang="es-MX" sz="1400" dirty="0" smtClean="0"/>
              <a:t>En </a:t>
            </a:r>
            <a:r>
              <a:rPr lang="es-MX" sz="1400" dirty="0" smtClean="0"/>
              <a:t>función de estos argumentos, también debemos concluir que cierta información concreta únicamente incidirá sobre la dimensión correspondiente, lo cual parece tener especial relevancia a la hora de diseñar programas de intervención para mejorar la propia imagen de los alumnos y, porque no, de incrementar la motivación para los aprendizajes específicos. </a:t>
            </a:r>
            <a:endParaRPr lang="es-MX" sz="1400" dirty="0" smtClean="0"/>
          </a:p>
          <a:p>
            <a:pPr algn="just"/>
            <a:endParaRPr lang="es-MX" sz="1400" dirty="0"/>
          </a:p>
          <a:p>
            <a:pPr algn="just"/>
            <a:r>
              <a:rPr lang="es-MX" sz="1400" dirty="0" smtClean="0"/>
              <a:t>Estabilidad </a:t>
            </a:r>
            <a:r>
              <a:rPr lang="es-MX" sz="1400" dirty="0" smtClean="0"/>
              <a:t>en sus dimensiones más genéricas e inestabilidad en las más específicas. De acuerdo con el modelo de autoconcepto elaborado por </a:t>
            </a:r>
            <a:r>
              <a:rPr lang="es-MX" sz="1400" dirty="0" err="1" smtClean="0"/>
              <a:t>Shavelson</a:t>
            </a:r>
            <a:r>
              <a:rPr lang="es-MX" sz="1400" dirty="0" smtClean="0"/>
              <a:t>, cuanto más general es una dimensión mayor estabilidad posee. Este supuesto, además de haber sido constatado empíricamente, tiene una </a:t>
            </a:r>
            <a:r>
              <a:rPr lang="es-MX" sz="1400" dirty="0" smtClean="0"/>
              <a:t>lógica explicación</a:t>
            </a:r>
            <a:r>
              <a:rPr lang="es-MX" sz="1400" dirty="0" smtClean="0"/>
              <a:t>. </a:t>
            </a:r>
            <a:endParaRPr lang="es-MX" sz="1400" dirty="0" smtClean="0"/>
          </a:p>
          <a:p>
            <a:pPr algn="just"/>
            <a:endParaRPr lang="es-MX" sz="1400" dirty="0"/>
          </a:p>
          <a:p>
            <a:pPr algn="just"/>
            <a:r>
              <a:rPr lang="es-MX" sz="1400" dirty="0" smtClean="0"/>
              <a:t>Parece </a:t>
            </a:r>
            <a:r>
              <a:rPr lang="es-MX" sz="1400" dirty="0" smtClean="0"/>
              <a:t>obvio que las dimensiones de primer nivel sean las más inestables ya que están vinculadas directamente con las experiencias cotidianas concretas. </a:t>
            </a:r>
            <a:endParaRPr lang="es-MX" sz="1400" dirty="0" smtClean="0"/>
          </a:p>
          <a:p>
            <a:pPr algn="just"/>
            <a:endParaRPr lang="es-MX" sz="1400" dirty="0"/>
          </a:p>
          <a:p>
            <a:pPr algn="just"/>
            <a:r>
              <a:rPr lang="es-MX" sz="1400" dirty="0" smtClean="0"/>
              <a:t>Por </a:t>
            </a:r>
            <a:r>
              <a:rPr lang="es-MX" sz="1400" dirty="0" smtClean="0"/>
              <a:t>otra parte, ya que las dimensiones de segundo nivel están formadas por varias dimensiones de primer nivel, es comprensible que sean más estables que las anteriores y, por el mismo razonamiento, éstas menos estables que el autoconcepto general. </a:t>
            </a:r>
            <a:endParaRPr lang="es-MX" sz="1400" dirty="0" smtClean="0"/>
          </a:p>
          <a:p>
            <a:pPr algn="just"/>
            <a:endParaRPr lang="es-MX" sz="1400" dirty="0"/>
          </a:p>
          <a:p>
            <a:pPr algn="just"/>
            <a:r>
              <a:rPr lang="es-MX" sz="1400" dirty="0" smtClean="0"/>
              <a:t>Esto </a:t>
            </a:r>
            <a:r>
              <a:rPr lang="es-MX" sz="1400" dirty="0" smtClean="0"/>
              <a:t>implica que un fracaso en una asignatura en un momento dado puede afectar a la dimensión específica, pero es poco probable que por ello, sin más, modifique el autoconcepto general. Con entidad propia. </a:t>
            </a:r>
            <a:endParaRPr lang="es-MX" sz="1400" dirty="0" smtClean="0"/>
          </a:p>
          <a:p>
            <a:pPr algn="just"/>
            <a:endParaRPr lang="es-MX" sz="1400" dirty="0"/>
          </a:p>
          <a:p>
            <a:pPr algn="just"/>
            <a:r>
              <a:rPr lang="es-MX" sz="1400" dirty="0" smtClean="0"/>
              <a:t>El </a:t>
            </a:r>
            <a:r>
              <a:rPr lang="es-MX" sz="1400" dirty="0" smtClean="0"/>
              <a:t>autoconcepto es un constructo con entidad propia, y por tanto, diferenciable de otros constructos como</a:t>
            </a:r>
            <a:r>
              <a:rPr lang="es-MX" sz="1400" dirty="0"/>
              <a:t>, por ejemplo, el rendimiento académico. En diferentes estudios, </a:t>
            </a:r>
            <a:r>
              <a:rPr lang="es-MX" sz="1400" dirty="0" err="1"/>
              <a:t>Marsh</a:t>
            </a:r>
            <a:r>
              <a:rPr lang="es-MX" sz="1400" dirty="0"/>
              <a:t> y sus colaboradores han obtenido evidencia de que los sujetos diferencian totalmente entre las percepciones de rendimiento y sentimientos asociados con aquellas y el rendimiento real. En nuestras investigaciones también se confirma este aspecto que, sin duda, es de gran relevancia (p.ej., Núñez, 1992; González-</a:t>
            </a:r>
            <a:r>
              <a:rPr lang="es-MX" sz="1400" dirty="0" err="1"/>
              <a:t>Pienda</a:t>
            </a:r>
            <a:r>
              <a:rPr lang="es-MX" sz="1400" dirty="0"/>
              <a:t> y Núñez, 1992).</a:t>
            </a:r>
          </a:p>
          <a:p>
            <a:pPr algn="just"/>
            <a:endParaRPr lang="es-MX" sz="1400" dirty="0" smtClean="0"/>
          </a:p>
          <a:p>
            <a:pPr algn="just"/>
            <a:endParaRPr lang="es-MX" sz="1400" dirty="0"/>
          </a:p>
        </p:txBody>
      </p:sp>
    </p:spTree>
    <p:extLst>
      <p:ext uri="{BB962C8B-B14F-4D97-AF65-F5344CB8AC3E}">
        <p14:creationId xmlns:p14="http://schemas.microsoft.com/office/powerpoint/2010/main" val="37409691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2969</Words>
  <Application>Microsoft Office PowerPoint</Application>
  <PresentationFormat>Presentación en pantalla (4:3)</PresentationFormat>
  <Paragraphs>88</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AUTOCONCEPTO, AUTOESTIMA Y APRENDIZAJE ESCOLAR </vt:lpstr>
      <vt:lpstr>UNIDAD DE APRENDIZAJE II. El desarrollo personal y social del niño en la educación preescolar.</vt:lpstr>
      <vt:lpstr>El autoconcepto</vt:lpstr>
      <vt:lpstr>Presentación de PowerPoint</vt:lpstr>
      <vt:lpstr>El autoconcepto dentro del ámbito de la personalidad </vt:lpstr>
      <vt:lpstr>A continuación sintetizamos los aspectos más relevantes del autoconcepto respecto de su dimensión estructural y, posteriormente, abordamos la perspectiva del proceso o, también denominada, dimensión funcional. </vt:lpstr>
      <vt:lpstr>Presentación de PowerPoint</vt:lpstr>
      <vt:lpstr>Según éstos, el modelo presenta las siguientes características: </vt:lpstr>
      <vt:lpstr>Presentación de PowerPoint</vt:lpstr>
      <vt:lpstr>Dimensión funcional </vt:lpstr>
      <vt:lpstr>Dimensión funcional . (continuación)  </vt:lpstr>
      <vt:lpstr>Autoconcepto, aprendizaje escolar y rendimiento académico: modelo cognitivo-motivacional </vt:lpstr>
      <vt:lpstr>Presentación de PowerPoint</vt:lpstr>
      <vt:lpstr>Dado que el contenido central del artículo tiene que ver con aspectos diversos del autoconcepto, intentaremos ahora ofrecen una síntesis sistematizada de las características relevantes del autoconcepto que, tal vez, pudiera servir como modelo para reflexiones e investigaciones futuras (ver Tabla 1).  </vt:lpstr>
      <vt:lpstr>En el modelo se diferencian tres “dimensiones” importantes de análisis: la conceptual, la estructural y la funcional.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AUTOCONCEPTO, AUTOESTIMA Y APRENDIZAJE ESCOLAR</dc:title>
  <dc:creator>cuauhtemoc</dc:creator>
  <cp:lastModifiedBy>cuauhtemoc</cp:lastModifiedBy>
  <cp:revision>6</cp:revision>
  <dcterms:created xsi:type="dcterms:W3CDTF">2016-04-10T16:41:34Z</dcterms:created>
  <dcterms:modified xsi:type="dcterms:W3CDTF">2016-04-10T19:16:43Z</dcterms:modified>
</cp:coreProperties>
</file>