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AAF"/>
    <a:srgbClr val="FF9900"/>
    <a:srgbClr val="D58A3F"/>
    <a:srgbClr val="D48638"/>
    <a:srgbClr val="81DEFF"/>
    <a:srgbClr val="FDADF9"/>
    <a:srgbClr val="BCE292"/>
    <a:srgbClr val="F5E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8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390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72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981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22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05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5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27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92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04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47E3-F326-40C6-B63E-551B04E2FDB1}" type="datetimeFigureOut">
              <a:rPr lang="es-MX" smtClean="0"/>
              <a:t>02/03/2017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52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817047" cy="61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581128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/>
              <a:t>Programan de estudio2011 </a:t>
            </a:r>
            <a:br>
              <a:rPr lang="es-MX" dirty="0" smtClean="0"/>
            </a:br>
            <a:r>
              <a:rPr lang="es-MX" dirty="0" smtClean="0"/>
              <a:t> Guía para la educadora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48264" y="5805264"/>
            <a:ext cx="1544216" cy="409600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2016-2017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530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552728" cy="470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510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Propuestas de situaciones de Aprendizaje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193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Situaciones Didácticas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>
                <a:latin typeface="Calibri Light" panose="020F0302020204030204" pitchFamily="34" charset="0"/>
              </a:rPr>
              <a:t>Son </a:t>
            </a:r>
            <a:r>
              <a:rPr lang="es-MX" b="1" dirty="0" smtClean="0">
                <a:latin typeface="Calibri Light" panose="020F0302020204030204" pitchFamily="34" charset="0"/>
              </a:rPr>
              <a:t>un conjunto de actividades </a:t>
            </a:r>
            <a:r>
              <a:rPr lang="es-MX" dirty="0" smtClean="0">
                <a:latin typeface="Calibri Light" panose="020F0302020204030204" pitchFamily="34" charset="0"/>
              </a:rPr>
              <a:t>que demandan a los niños movilizar los </a:t>
            </a:r>
            <a:r>
              <a:rPr lang="es-MX" i="1" dirty="0" smtClean="0">
                <a:latin typeface="Calibri Light" panose="020F0302020204030204" pitchFamily="34" charset="0"/>
              </a:rPr>
              <a:t>saberes</a:t>
            </a:r>
            <a:r>
              <a:rPr lang="es-MX" dirty="0" smtClean="0">
                <a:latin typeface="Calibri Light" panose="020F0302020204030204" pitchFamily="34" charset="0"/>
              </a:rPr>
              <a:t> y sus </a:t>
            </a:r>
            <a:r>
              <a:rPr lang="es-MX" i="1" dirty="0" smtClean="0">
                <a:latin typeface="Calibri Light" panose="020F0302020204030204" pitchFamily="34" charset="0"/>
              </a:rPr>
              <a:t>capacidades</a:t>
            </a:r>
            <a:r>
              <a:rPr lang="es-MX" dirty="0" smtClean="0">
                <a:latin typeface="Calibri Light" panose="020F0302020204030204" pitchFamily="34" charset="0"/>
              </a:rPr>
              <a:t> , recuperan o integran aspectos del contexto familiar, social y cultural en donde se desarrolla , </a:t>
            </a:r>
            <a:r>
              <a:rPr lang="es-MX" i="1" dirty="0" smtClean="0">
                <a:latin typeface="Calibri Light" panose="020F0302020204030204" pitchFamily="34" charset="0"/>
              </a:rPr>
              <a:t>son propicias para promover aprendizajes significativos </a:t>
            </a:r>
            <a:r>
              <a:rPr lang="es-MX" dirty="0" smtClean="0">
                <a:latin typeface="Calibri Light" panose="020F0302020204030204" pitchFamily="34" charset="0"/>
              </a:rPr>
              <a:t>y ofrecen la posibilidad de aplicar en contexto lo que se aprende y avanza progresivamente a otros conocimientos.    </a:t>
            </a:r>
            <a:endParaRPr lang="es-MX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1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01896"/>
            <a:ext cx="1368152" cy="148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una propuesta de organización didáctica integradora que tiene su base en la articulación de contenidos , con la finalidad de dar sentido al aprendizaje, promover la colaboración de todos los integrantes del grupo a partir de lo que saben  y de lo que necesitan aprender y proponer la resolución de algún problema o situación significativa .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88" y="116632"/>
            <a:ext cx="1505984" cy="16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9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635896" y="2996952"/>
            <a:ext cx="1800200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Proyecto </a:t>
            </a:r>
            <a:endParaRPr lang="es-MX" dirty="0"/>
          </a:p>
        </p:txBody>
      </p:sp>
      <p:sp>
        <p:nvSpPr>
          <p:cNvPr id="5" name="4 Hexágono"/>
          <p:cNvSpPr/>
          <p:nvPr/>
        </p:nvSpPr>
        <p:spPr>
          <a:xfrm>
            <a:off x="755576" y="908720"/>
            <a:ext cx="3148936" cy="27146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Propone la participación y colaboración de todos los alumnos al interior del grupo e interactuar con adultos, a partir de una situación de interesante para ellos </a:t>
            </a:r>
            <a:endParaRPr lang="es-MX" dirty="0"/>
          </a:p>
        </p:txBody>
      </p:sp>
      <p:sp>
        <p:nvSpPr>
          <p:cNvPr id="7" name="6 Hexágono"/>
          <p:cNvSpPr/>
          <p:nvPr/>
        </p:nvSpPr>
        <p:spPr>
          <a:xfrm>
            <a:off x="749342" y="3933056"/>
            <a:ext cx="3155170" cy="2592288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Favorece el logro de los aprendizajes a través del juego creativo, a partir de una organización coherente y ordenada de actividades </a:t>
            </a:r>
            <a:endParaRPr lang="es-MX" dirty="0"/>
          </a:p>
        </p:txBody>
      </p:sp>
      <p:sp>
        <p:nvSpPr>
          <p:cNvPr id="8" name="7 Hexágono"/>
          <p:cNvSpPr/>
          <p:nvPr/>
        </p:nvSpPr>
        <p:spPr>
          <a:xfrm>
            <a:off x="5148064" y="3861048"/>
            <a:ext cx="3168352" cy="259228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Considera tres fases :</a:t>
            </a:r>
          </a:p>
          <a:p>
            <a:pPr algn="ctr"/>
            <a:r>
              <a:rPr lang="es-MX" u="sng" dirty="0" smtClean="0"/>
              <a:t>Planeación: </a:t>
            </a:r>
            <a:r>
              <a:rPr lang="es-MX" sz="1200" dirty="0" smtClean="0"/>
              <a:t>surgimiento elección y planeación general </a:t>
            </a:r>
          </a:p>
          <a:p>
            <a:pPr algn="ctr"/>
            <a:r>
              <a:rPr lang="es-MX" u="sng" dirty="0" smtClean="0"/>
              <a:t>Desarrollo:</a:t>
            </a:r>
            <a:r>
              <a:rPr lang="es-MX" dirty="0" smtClean="0"/>
              <a:t> </a:t>
            </a:r>
            <a:r>
              <a:rPr lang="es-MX" sz="1200" dirty="0" smtClean="0"/>
              <a:t>el docente guiara para que se de atención a los AE seleccionados </a:t>
            </a:r>
          </a:p>
          <a:p>
            <a:pPr algn="ctr"/>
            <a:r>
              <a:rPr lang="es-MX" u="sng" dirty="0" smtClean="0"/>
              <a:t>Evaluación: </a:t>
            </a:r>
            <a:r>
              <a:rPr lang="es-MX" sz="1200" dirty="0" smtClean="0"/>
              <a:t>manifestaciones de los avances en sus Aprendizajes</a:t>
            </a:r>
            <a:endParaRPr lang="es-MX" sz="1200" dirty="0"/>
          </a:p>
        </p:txBody>
      </p:sp>
      <p:sp>
        <p:nvSpPr>
          <p:cNvPr id="9" name="8 Hexágono"/>
          <p:cNvSpPr/>
          <p:nvPr/>
        </p:nvSpPr>
        <p:spPr>
          <a:xfrm>
            <a:off x="5148064" y="908720"/>
            <a:ext cx="3096344" cy="2714600"/>
          </a:xfrm>
          <a:prstGeom prst="hexago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Organizar los contenidos de aprendizaje de una manera integrada , articulada en torno a problemas o situaciones de la vida</a:t>
            </a:r>
            <a:endParaRPr lang="es-MX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506537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3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Talleres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Modalidad de trabajo que ofrece la posibilidad para atender la diversidad del grupo; es una forma organizada, flexible y enriquecedora de trabajo intelectual y manual que privilegia la acción del niño, fomenta la participación activa y responsable, favorece el trabajo colaborativo y </a:t>
            </a:r>
            <a:r>
              <a:rPr lang="es-MX" dirty="0" err="1" smtClean="0"/>
              <a:t>y</a:t>
            </a:r>
            <a:r>
              <a:rPr lang="es-MX" dirty="0" smtClean="0"/>
              <a:t> los aprendizajes de los niños, facilita aprender en acción, con base en actividades lúdicas; propicia el intercambio, la comunicación , el trabajo entre pares, la autonomía y los retos constantes.</a:t>
            </a:r>
          </a:p>
          <a:p>
            <a:r>
              <a:rPr lang="es-MX" dirty="0" smtClean="0"/>
              <a:t>Propicia el intercambio de experiencias y la movilización de saberes previos, promueve la iniciativa y desarrolla la capacidad creadora en los niños, con actividades muy concretas y precisas para el trabajo: carpintería, jardinería, dramatización, narraciones de cuentos, artesanías, pintura, escultura, periodismo.   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2189"/>
            <a:ext cx="1184722" cy="12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72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203848" y="2420888"/>
            <a:ext cx="2808312" cy="18722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/>
              <a:t>T</a:t>
            </a:r>
            <a:r>
              <a:rPr lang="es-MX" sz="4400" dirty="0" smtClean="0"/>
              <a:t>alleres</a:t>
            </a:r>
            <a:endParaRPr lang="es-MX" sz="4400" dirty="0"/>
          </a:p>
        </p:txBody>
      </p:sp>
      <p:sp>
        <p:nvSpPr>
          <p:cNvPr id="4" name="3 Rectángulo"/>
          <p:cNvSpPr/>
          <p:nvPr/>
        </p:nvSpPr>
        <p:spPr>
          <a:xfrm>
            <a:off x="899592" y="620688"/>
            <a:ext cx="2808312" cy="18722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Ejecutar actividades manuales , que tenga funcionalidad o importancia  para el alumno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742715" y="4310047"/>
            <a:ext cx="2808312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Tiene una organización progresiva  que les permite al docente dosificar los ritmos de aprendizaje</a:t>
            </a:r>
          </a:p>
          <a:p>
            <a:pPr algn="r"/>
            <a:r>
              <a:rPr lang="es-MX" sz="1100" dirty="0" smtClean="0"/>
              <a:t>(instrucciones o pasos) </a:t>
            </a:r>
            <a:endParaRPr lang="es-MX" sz="1100" dirty="0"/>
          </a:p>
        </p:txBody>
      </p:sp>
      <p:sp>
        <p:nvSpPr>
          <p:cNvPr id="6" name="5 Rectángulo"/>
          <p:cNvSpPr/>
          <p:nvPr/>
        </p:nvSpPr>
        <p:spPr>
          <a:xfrm>
            <a:off x="5652120" y="620688"/>
            <a:ext cx="2808312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 uso del tiempo puede ser flexible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611560" y="4292863"/>
            <a:ext cx="309634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Tiene como finalidad la elaboración de un producto</a:t>
            </a:r>
            <a:endParaRPr lang="es-MX" dirty="0"/>
          </a:p>
        </p:txBody>
      </p:sp>
      <p:cxnSp>
        <p:nvCxnSpPr>
          <p:cNvPr id="9" name="8 Conector angular"/>
          <p:cNvCxnSpPr/>
          <p:nvPr/>
        </p:nvCxnSpPr>
        <p:spPr>
          <a:xfrm>
            <a:off x="1788260" y="3022461"/>
            <a:ext cx="1080120" cy="6480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/>
          <p:nvPr/>
        </p:nvCxnSpPr>
        <p:spPr>
          <a:xfrm rot="16200000" flipH="1">
            <a:off x="3959932" y="1196752"/>
            <a:ext cx="1296144" cy="72008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247964" y="908720"/>
            <a:ext cx="1188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/>
          <p:nvPr/>
        </p:nvCxnSpPr>
        <p:spPr>
          <a:xfrm rot="5400000" flipH="1" flipV="1">
            <a:off x="4015811" y="4696399"/>
            <a:ext cx="1187899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923928" y="5542377"/>
            <a:ext cx="4338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788260" y="2636912"/>
            <a:ext cx="0" cy="385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/>
          <p:nvPr/>
        </p:nvCxnSpPr>
        <p:spPr>
          <a:xfrm rot="10800000">
            <a:off x="6300192" y="3154853"/>
            <a:ext cx="1076744" cy="51568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7376936" y="3670534"/>
            <a:ext cx="0" cy="40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85" y="2636912"/>
            <a:ext cx="133860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26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Planificación Didáctica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400" dirty="0" smtClean="0"/>
              <a:t>Para el docente la planificación didáctica representa una oportunidad para la revisión, análisis y reflexión que contribuyen para orientar su intervención en el aula 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076056" y="601936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Programa de estudios 2011/Guía para la educadora preescolar (p. 167)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0"/>
            <a:ext cx="1656183" cy="178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86108"/>
            <a:ext cx="1658937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71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476672"/>
            <a:ext cx="374441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27584" y="4766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</a:t>
            </a:r>
            <a:r>
              <a:rPr lang="es-MX" dirty="0" smtClean="0"/>
              <a:t>Que es la planificación didáctica? </a:t>
            </a:r>
            <a:endParaRPr lang="es-MX" dirty="0"/>
          </a:p>
        </p:txBody>
      </p:sp>
      <p:cxnSp>
        <p:nvCxnSpPr>
          <p:cNvPr id="9" name="8 Conector angular"/>
          <p:cNvCxnSpPr/>
          <p:nvPr/>
        </p:nvCxnSpPr>
        <p:spPr>
          <a:xfrm>
            <a:off x="4923478" y="661338"/>
            <a:ext cx="720080" cy="463406"/>
          </a:xfrm>
          <a:prstGeom prst="bentConnector3">
            <a:avLst>
              <a:gd name="adj1" fmla="val 34608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5580112" y="904683"/>
            <a:ext cx="3024336" cy="15998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5864340" y="111870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/>
              <a:t>Herramienta fundamental </a:t>
            </a:r>
            <a:r>
              <a:rPr lang="es-MX" dirty="0" smtClean="0"/>
              <a:t>para impulsar el trabajo intencionado </a:t>
            </a:r>
            <a:endParaRPr lang="es-MX" dirty="0"/>
          </a:p>
        </p:txBody>
      </p:sp>
      <p:cxnSp>
        <p:nvCxnSpPr>
          <p:cNvPr id="18" name="17 Conector angular"/>
          <p:cNvCxnSpPr/>
          <p:nvPr/>
        </p:nvCxnSpPr>
        <p:spPr>
          <a:xfrm rot="10800000" flipV="1">
            <a:off x="4572000" y="1673767"/>
            <a:ext cx="864096" cy="65971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1007604" y="1340768"/>
            <a:ext cx="3384376" cy="1782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03648" y="162880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/>
              <a:t>Organizado y sistemático </a:t>
            </a:r>
            <a:r>
              <a:rPr lang="es-MX" dirty="0" smtClean="0"/>
              <a:t>que contribuye al logro de </a:t>
            </a:r>
            <a:r>
              <a:rPr lang="es-MX" u="sng" dirty="0" smtClean="0"/>
              <a:t>aprendizajes esperados</a:t>
            </a:r>
            <a:r>
              <a:rPr lang="es-MX" dirty="0" smtClean="0"/>
              <a:t> en los niños </a:t>
            </a:r>
            <a:endParaRPr lang="es-MX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927732" y="2954275"/>
            <a:ext cx="2084428" cy="692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Elipse"/>
          <p:cNvSpPr/>
          <p:nvPr/>
        </p:nvSpPr>
        <p:spPr>
          <a:xfrm>
            <a:off x="5940152" y="3353894"/>
            <a:ext cx="3096344" cy="1666652"/>
          </a:xfrm>
          <a:prstGeom prst="ellipse">
            <a:avLst/>
          </a:prstGeom>
          <a:solidFill>
            <a:srgbClr val="F5EB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6444208" y="356254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Toma de </a:t>
            </a:r>
            <a:r>
              <a:rPr lang="es-MX" u="sng" dirty="0" smtClean="0"/>
              <a:t>decisiones</a:t>
            </a:r>
            <a:r>
              <a:rPr lang="es-MX" dirty="0" smtClean="0"/>
              <a:t> sobre la orientación de la </a:t>
            </a:r>
            <a:r>
              <a:rPr lang="es-MX" u="sng" dirty="0" smtClean="0"/>
              <a:t>intervención docente </a:t>
            </a:r>
            <a:endParaRPr lang="es-MX" u="sng" dirty="0"/>
          </a:p>
        </p:txBody>
      </p:sp>
      <p:cxnSp>
        <p:nvCxnSpPr>
          <p:cNvPr id="26" name="25 Conector recto de flecha"/>
          <p:cNvCxnSpPr/>
          <p:nvPr/>
        </p:nvCxnSpPr>
        <p:spPr>
          <a:xfrm flipH="1">
            <a:off x="5292080" y="4869160"/>
            <a:ext cx="936104" cy="46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2339751" y="4869160"/>
            <a:ext cx="2883679" cy="136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555776" y="506412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Selección y organización de los contenidos de aprendizaje </a:t>
            </a:r>
            <a:endParaRPr lang="es-MX" dirty="0"/>
          </a:p>
        </p:txBody>
      </p:sp>
      <p:cxnSp>
        <p:nvCxnSpPr>
          <p:cNvPr id="32" name="31 Conector recto de flecha"/>
          <p:cNvCxnSpPr/>
          <p:nvPr/>
        </p:nvCxnSpPr>
        <p:spPr>
          <a:xfrm flipH="1" flipV="1">
            <a:off x="3655934" y="4332209"/>
            <a:ext cx="144016" cy="469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Elipse"/>
          <p:cNvSpPr/>
          <p:nvPr/>
        </p:nvSpPr>
        <p:spPr>
          <a:xfrm>
            <a:off x="1988274" y="3562548"/>
            <a:ext cx="3087782" cy="7305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132290" y="3646765"/>
            <a:ext cx="287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Definición de metodologías de trabajo </a:t>
            </a:r>
            <a:endParaRPr lang="es-MX" dirty="0"/>
          </a:p>
        </p:txBody>
      </p:sp>
      <p:cxnSp>
        <p:nvCxnSpPr>
          <p:cNvPr id="36" name="35 Conector recto de flecha"/>
          <p:cNvCxnSpPr/>
          <p:nvPr/>
        </p:nvCxnSpPr>
        <p:spPr>
          <a:xfrm flipH="1" flipV="1">
            <a:off x="2132290" y="4869160"/>
            <a:ext cx="423487" cy="151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Elipse"/>
          <p:cNvSpPr/>
          <p:nvPr/>
        </p:nvSpPr>
        <p:spPr>
          <a:xfrm>
            <a:off x="144017" y="4293665"/>
            <a:ext cx="1988273" cy="761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CuadroTexto"/>
          <p:cNvSpPr txBox="1"/>
          <p:nvPr/>
        </p:nvSpPr>
        <p:spPr>
          <a:xfrm>
            <a:off x="377222" y="4374215"/>
            <a:ext cx="15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Espacios físicos</a:t>
            </a:r>
            <a:endParaRPr lang="es-MX" dirty="0"/>
          </a:p>
        </p:txBody>
      </p:sp>
      <p:sp>
        <p:nvSpPr>
          <p:cNvPr id="42" name="41 Elipse"/>
          <p:cNvSpPr/>
          <p:nvPr/>
        </p:nvSpPr>
        <p:spPr>
          <a:xfrm>
            <a:off x="5750679" y="6004738"/>
            <a:ext cx="2304256" cy="700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4" name="43 Conector recto de flecha"/>
          <p:cNvCxnSpPr/>
          <p:nvPr/>
        </p:nvCxnSpPr>
        <p:spPr>
          <a:xfrm>
            <a:off x="4719374" y="6125391"/>
            <a:ext cx="716722" cy="18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5796136" y="6156012"/>
            <a:ext cx="215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Recursos didácticos</a:t>
            </a:r>
            <a:endParaRPr lang="es-MX" dirty="0"/>
          </a:p>
        </p:txBody>
      </p:sp>
      <p:sp>
        <p:nvSpPr>
          <p:cNvPr id="49" name="48 Elipse"/>
          <p:cNvSpPr/>
          <p:nvPr/>
        </p:nvSpPr>
        <p:spPr>
          <a:xfrm>
            <a:off x="107504" y="5589240"/>
            <a:ext cx="1880261" cy="83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49 CuadroTexto"/>
          <p:cNvSpPr txBox="1"/>
          <p:nvPr/>
        </p:nvSpPr>
        <p:spPr>
          <a:xfrm>
            <a:off x="330958" y="5661248"/>
            <a:ext cx="15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Estrategias de evaluación </a:t>
            </a:r>
            <a:endParaRPr lang="es-MX" dirty="0"/>
          </a:p>
        </p:txBody>
      </p:sp>
      <p:cxnSp>
        <p:nvCxnSpPr>
          <p:cNvPr id="57" name="56 Conector recto de flecha"/>
          <p:cNvCxnSpPr/>
          <p:nvPr/>
        </p:nvCxnSpPr>
        <p:spPr>
          <a:xfrm flipH="1">
            <a:off x="2132290" y="5896358"/>
            <a:ext cx="2794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2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>
                <a:latin typeface="Brush Script MT" panose="03060802040406070304" pitchFamily="66" charset="0"/>
              </a:rPr>
              <a:t>Consideraciones </a:t>
            </a:r>
            <a:r>
              <a:rPr lang="es-MX" sz="3600" dirty="0" smtClean="0">
                <a:latin typeface="Brush Script MT" panose="03060802040406070304" pitchFamily="66" charset="0"/>
              </a:rPr>
              <a:t>para </a:t>
            </a:r>
            <a:r>
              <a:rPr lang="es-MX" sz="3600" dirty="0" smtClean="0">
                <a:latin typeface="Brush Script MT" panose="03060802040406070304" pitchFamily="66" charset="0"/>
              </a:rPr>
              <a:t>planificar la jornada diaria </a:t>
            </a:r>
            <a:endParaRPr lang="es-MX" sz="3600" dirty="0">
              <a:latin typeface="Brush Script MT" panose="03060802040406070304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711793" y="1484784"/>
            <a:ext cx="42484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Selección de los aprendizajes esperados y articulación de los campos formativos</a:t>
            </a:r>
            <a:endParaRPr lang="es-MX" dirty="0"/>
          </a:p>
        </p:txBody>
      </p:sp>
      <p:cxnSp>
        <p:nvCxnSpPr>
          <p:cNvPr id="6" name="5 Conector angular"/>
          <p:cNvCxnSpPr/>
          <p:nvPr/>
        </p:nvCxnSpPr>
        <p:spPr>
          <a:xfrm rot="10800000" flipV="1">
            <a:off x="3491880" y="1772816"/>
            <a:ext cx="1080120" cy="36004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 redondeado"/>
          <p:cNvSpPr/>
          <p:nvPr/>
        </p:nvSpPr>
        <p:spPr>
          <a:xfrm>
            <a:off x="323528" y="1340768"/>
            <a:ext cx="3168352" cy="4032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Diseñar </a:t>
            </a:r>
            <a:r>
              <a:rPr lang="es-MX" b="1" i="1" dirty="0" smtClean="0">
                <a:solidFill>
                  <a:schemeClr val="tx1"/>
                </a:solidFill>
              </a:rPr>
              <a:t>la situaciones de aprendizaje</a:t>
            </a:r>
            <a:r>
              <a:rPr lang="es-MX" dirty="0" smtClean="0">
                <a:solidFill>
                  <a:schemeClr val="tx1"/>
                </a:solidFill>
              </a:rPr>
              <a:t>. lo cual ofrece la posibilidad de articular aprendizajes de uno o mas </a:t>
            </a:r>
            <a:r>
              <a:rPr lang="es-MX" i="1" dirty="0" smtClean="0">
                <a:solidFill>
                  <a:schemeClr val="tx1"/>
                </a:solidFill>
              </a:rPr>
              <a:t>campos formativos  </a:t>
            </a:r>
            <a:r>
              <a:rPr lang="es-MX" dirty="0" smtClean="0">
                <a:solidFill>
                  <a:schemeClr val="tx1"/>
                </a:solidFill>
              </a:rPr>
              <a:t>en una misma situación , </a:t>
            </a:r>
            <a:r>
              <a:rPr lang="es-MX" u="sng" dirty="0" smtClean="0">
                <a:solidFill>
                  <a:schemeClr val="tx1"/>
                </a:solidFill>
              </a:rPr>
              <a:t>proyecto</a:t>
            </a:r>
            <a:r>
              <a:rPr lang="es-MX" dirty="0" smtClean="0">
                <a:solidFill>
                  <a:schemeClr val="tx1"/>
                </a:solidFill>
              </a:rPr>
              <a:t> o cualquier otra modalidad de trabajo; con la finalidad de favorecer el desarrollo de capacidades en forma integral, lo cual contribuye a la progresión paulatinas de logros vinculados a los </a:t>
            </a:r>
            <a:r>
              <a:rPr lang="es-MX" i="1" dirty="0" smtClean="0">
                <a:solidFill>
                  <a:schemeClr val="tx1"/>
                </a:solidFill>
              </a:rPr>
              <a:t>aprendizajes esperados. </a:t>
            </a:r>
            <a:endParaRPr lang="es-MX" i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779912" y="2564904"/>
            <a:ext cx="3708412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Atención diferenciada y graduación en las situaciones de aprendizaje </a:t>
            </a:r>
            <a:endParaRPr lang="es-MX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373426" y="4077072"/>
            <a:ext cx="3596177" cy="25922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Considere las características delos niños de l grado que atienden al definir la s formas de organización del grupo, la selección de lugares para realizar las situaciones de aprendizaje, al precisar los tiempos y complejidad de las mismas 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4167064" y="352499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/>
          <p:nvPr/>
        </p:nvCxnSpPr>
        <p:spPr>
          <a:xfrm>
            <a:off x="4167064" y="4029050"/>
            <a:ext cx="1089458" cy="1008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2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188640"/>
            <a:ext cx="3672408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Consignas y cuestionamientos </a:t>
            </a:r>
            <a:endParaRPr lang="es-MX" dirty="0"/>
          </a:p>
        </p:txBody>
      </p:sp>
      <p:cxnSp>
        <p:nvCxnSpPr>
          <p:cNvPr id="6" name="5 Conector angular"/>
          <p:cNvCxnSpPr/>
          <p:nvPr/>
        </p:nvCxnSpPr>
        <p:spPr>
          <a:xfrm>
            <a:off x="4283968" y="548680"/>
            <a:ext cx="576064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 redondeado"/>
          <p:cNvSpPr/>
          <p:nvPr/>
        </p:nvSpPr>
        <p:spPr>
          <a:xfrm>
            <a:off x="5076056" y="188640"/>
            <a:ext cx="3816424" cy="4608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Antes de dirigirse a los niños es necesario que el </a:t>
            </a:r>
            <a:r>
              <a:rPr lang="es-MX" i="1" dirty="0" smtClean="0">
                <a:solidFill>
                  <a:schemeClr val="tx1"/>
                </a:solidFill>
              </a:rPr>
              <a:t>docente tenga claro lo que solicitara o preguntara</a:t>
            </a:r>
            <a:r>
              <a:rPr lang="es-MX" dirty="0" smtClean="0">
                <a:solidFill>
                  <a:schemeClr val="tx1"/>
                </a:solidFill>
              </a:rPr>
              <a:t>, propiciando la reflexión. </a:t>
            </a:r>
            <a:r>
              <a:rPr lang="es-MX" i="1" dirty="0" smtClean="0">
                <a:solidFill>
                  <a:schemeClr val="tx1"/>
                </a:solidFill>
              </a:rPr>
              <a:t>Las instrucciones o pregu</a:t>
            </a:r>
            <a:r>
              <a:rPr lang="es-MX" i="1" dirty="0">
                <a:solidFill>
                  <a:schemeClr val="tx1"/>
                </a:solidFill>
              </a:rPr>
              <a:t>n</a:t>
            </a:r>
            <a:r>
              <a:rPr lang="es-MX" i="1" dirty="0" smtClean="0">
                <a:solidFill>
                  <a:schemeClr val="tx1"/>
                </a:solidFill>
              </a:rPr>
              <a:t>tas deben ser sencillas y concisas,</a:t>
            </a:r>
            <a:r>
              <a:rPr lang="es-MX" dirty="0" smtClean="0">
                <a:solidFill>
                  <a:schemeClr val="tx1"/>
                </a:solidFill>
              </a:rPr>
              <a:t> y el docente debe confirmare si </a:t>
            </a:r>
            <a:r>
              <a:rPr lang="es-MX" i="1" dirty="0" smtClean="0">
                <a:solidFill>
                  <a:schemeClr val="tx1"/>
                </a:solidFill>
              </a:rPr>
              <a:t>fueron comprendidas</a:t>
            </a:r>
            <a:r>
              <a:rPr lang="es-MX" dirty="0" smtClean="0">
                <a:solidFill>
                  <a:schemeClr val="tx1"/>
                </a:solidFill>
              </a:rPr>
              <a:t>. Por ejemplo, puede solicita a algún niño que le explique a sus compañeros lo que se le ha solicitado, ya que las preguntas planteadas en forma genera, por ejemplo “¿entendieron?”,  no son de gran utilidad.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051720" y="1196752"/>
            <a:ext cx="2808312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Actividades de apoyo a los Aprendizajes </a:t>
            </a:r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827584" y="2636912"/>
            <a:ext cx="3312368" cy="2088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 smtClean="0">
                <a:solidFill>
                  <a:schemeClr val="tx1"/>
                </a:solidFill>
              </a:rPr>
              <a:t>Educación física , música, ingles , el uso de las TIC</a:t>
            </a:r>
            <a:r>
              <a:rPr lang="es-MX" dirty="0" smtClean="0">
                <a:solidFill>
                  <a:schemeClr val="tx1"/>
                </a:solidFill>
              </a:rPr>
              <a:t>; deben considerarse como parte de las actividades para atender los campos  formativos, evitando trabajarlas  de forma aislada y descontextualizada. 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915816" y="21328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67544" y="5301208"/>
            <a:ext cx="2448272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Actividades cotidianas o permanentes </a:t>
            </a:r>
            <a:endParaRPr lang="es-MX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987824" y="569725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3707904" y="5157192"/>
            <a:ext cx="4752528" cy="1440160"/>
          </a:xfrm>
          <a:prstGeom prst="roundRect">
            <a:avLst/>
          </a:prstGeom>
          <a:solidFill>
            <a:srgbClr val="81D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Estas actividades pueden incluirse en la planificación siempre y cuando </a:t>
            </a:r>
            <a:r>
              <a:rPr lang="es-MX" i="1" dirty="0" smtClean="0">
                <a:solidFill>
                  <a:schemeClr val="tx1"/>
                </a:solidFill>
              </a:rPr>
              <a:t>contribuyan al logro de un aprendizaje esperado</a:t>
            </a:r>
            <a:r>
              <a:rPr lang="es-MX" dirty="0" smtClean="0">
                <a:solidFill>
                  <a:schemeClr val="tx1"/>
                </a:solidFill>
              </a:rPr>
              <a:t>. Es necesario considerar los lapsos de tiempo para su realización .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4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95736" y="260648"/>
            <a:ext cx="223224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Recursos didácticos </a:t>
            </a:r>
            <a:endParaRPr lang="es-MX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347864" y="76470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395536" y="1052736"/>
            <a:ext cx="5832648" cy="3888432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 importante que el docente tenga información actualizada acerca de </a:t>
            </a:r>
            <a:r>
              <a:rPr lang="es-MX" i="1" dirty="0" smtClean="0">
                <a:solidFill>
                  <a:schemeClr val="tx1"/>
                </a:solidFill>
              </a:rPr>
              <a:t>los materiales con lo que cuenta en el aula o el plantel</a:t>
            </a:r>
            <a:r>
              <a:rPr lang="es-MX" dirty="0" smtClean="0">
                <a:solidFill>
                  <a:schemeClr val="tx1"/>
                </a:solidFill>
              </a:rPr>
              <a:t>.  </a:t>
            </a:r>
            <a:r>
              <a:rPr lang="es-MX" u="sng" dirty="0" smtClean="0">
                <a:solidFill>
                  <a:schemeClr val="tx1"/>
                </a:solidFill>
              </a:rPr>
              <a:t>Contar con recursos sofisticados e innovadores no garantiza el éxito de los aprendizajes </a:t>
            </a:r>
            <a:r>
              <a:rPr lang="es-MX" dirty="0" smtClean="0">
                <a:solidFill>
                  <a:schemeClr val="tx1"/>
                </a:solidFill>
              </a:rPr>
              <a:t>. El recurso de una visita extra escolar ofrece la oportunidad de experiencias nuevas y atractivas , sin embargo , si el docente desconoce las condiciones del lugar, así como los contenidos y actividades que ofrece, e incluso puede ser frustrante. Otro ejemplo  se da </a:t>
            </a:r>
            <a:r>
              <a:rPr lang="es-MX" b="1" dirty="0" smtClean="0">
                <a:solidFill>
                  <a:schemeClr val="tx1"/>
                </a:solidFill>
              </a:rPr>
              <a:t>al no prever  anticipadamente  recursos o materiales  y tratar de obtenerlos al momento en que se desarrolla la situación</a:t>
            </a:r>
            <a:r>
              <a:rPr lang="es-MX" dirty="0" smtClean="0">
                <a:solidFill>
                  <a:schemeClr val="tx1"/>
                </a:solidFill>
              </a:rPr>
              <a:t>, provocando desde  tiempos muertos , desinterés de los niños, hasta riesgos de seguridad al dejarlos solos en el aula.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79512" y="5301208"/>
            <a:ext cx="2304256" cy="1368152"/>
          </a:xfrm>
          <a:prstGeom prst="roundRect">
            <a:avLst/>
          </a:prstGeom>
          <a:solidFill>
            <a:srgbClr val="EA1A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Participación de las familias y otros adultos responsables de la atención del niño </a:t>
            </a:r>
            <a:endParaRPr lang="es-MX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059832" y="5229200"/>
            <a:ext cx="3816424" cy="1512168"/>
          </a:xfrm>
          <a:prstGeom prst="roundRect">
            <a:avLst/>
          </a:prstGeom>
          <a:solidFill>
            <a:srgbClr val="FDA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Para contribuir al logros de los aprendizajes: la forma, los tiempos, y acciones en que se espera que participen deberá quedar explicado con anticipación.  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627784" y="5877272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6804248" y="44624"/>
            <a:ext cx="1512168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Duración </a:t>
            </a:r>
            <a:endParaRPr lang="es-MX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876256" y="1052736"/>
            <a:ext cx="2232248" cy="4428492"/>
          </a:xfrm>
          <a:prstGeom prst="roundRect">
            <a:avLst/>
          </a:prstGeom>
          <a:solidFill>
            <a:srgbClr val="81D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Se sugiere que la planificación se realice de forma </a:t>
            </a:r>
            <a:r>
              <a:rPr lang="es-MX" i="1" dirty="0" smtClean="0">
                <a:solidFill>
                  <a:schemeClr val="tx1"/>
                </a:solidFill>
              </a:rPr>
              <a:t>semanal o quincenal</a:t>
            </a:r>
            <a:r>
              <a:rPr lang="es-MX" dirty="0" smtClean="0">
                <a:solidFill>
                  <a:schemeClr val="tx1"/>
                </a:solidFill>
              </a:rPr>
              <a:t>; planear para un periodos de tiempo mayor dificulta la sistematización de la intervención docente y el seguimiento del impacto de las situaciones de aprendizaje en los alumnos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7560332" y="69269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2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0" y="548680"/>
            <a:ext cx="6688752" cy="553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/>
          <a:lstStyle/>
          <a:p>
            <a:r>
              <a:rPr lang="es-MX" dirty="0" smtClean="0"/>
              <a:t>Situaciones de Aprendizaje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92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MX" dirty="0" smtClean="0"/>
              <a:t>En que consisten?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Se define como formas de  organización del trabajo docente que buscan ofrecer experiencias significativas a los niños que generan la movilización de sus saberes y la adquisición de otros.</a:t>
            </a:r>
          </a:p>
          <a:p>
            <a:r>
              <a:rPr lang="es-MX" dirty="0" smtClean="0"/>
              <a:t>La flexibilidad de la planificación posibilita que el docente cuente con la libertad de elegir entre distintas propuestas de organización didáctica, por ejemplo: </a:t>
            </a:r>
            <a:r>
              <a:rPr lang="es-MX" b="1" i="1" dirty="0" smtClean="0"/>
              <a:t>talleres, situaciones didácticas, proyectos, </a:t>
            </a:r>
            <a:r>
              <a:rPr lang="es-MX" dirty="0" smtClean="0"/>
              <a:t>entre otros 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61512" cy="171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3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Elementos que debe considerar en el            ………plan de trabajo </a:t>
            </a:r>
            <a:endParaRPr lang="es-MX" dirty="0"/>
          </a:p>
        </p:txBody>
      </p:sp>
      <p:sp>
        <p:nvSpPr>
          <p:cNvPr id="11" name="10 Lágrima"/>
          <p:cNvSpPr/>
          <p:nvPr/>
        </p:nvSpPr>
        <p:spPr>
          <a:xfrm>
            <a:off x="1691680" y="3933056"/>
            <a:ext cx="2520280" cy="244827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3997">
            <a:off x="4485958" y="4380622"/>
            <a:ext cx="25479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4170">
            <a:off x="5554121" y="1802551"/>
            <a:ext cx="28162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9452" y="1212249"/>
            <a:ext cx="25479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Elipse"/>
          <p:cNvSpPr/>
          <p:nvPr/>
        </p:nvSpPr>
        <p:spPr>
          <a:xfrm rot="689353">
            <a:off x="4490463" y="1659823"/>
            <a:ext cx="648072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 rot="3119408">
            <a:off x="2011351" y="2261864"/>
            <a:ext cx="245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Aprendizajes esperados 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 rot="19330140">
            <a:off x="2123727" y="4725144"/>
            <a:ext cx="201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Campo formativo 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 rot="16727009">
            <a:off x="3487250" y="292083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Situaciones de aprendizaje 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 rot="19995622">
            <a:off x="5450529" y="281176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Titulo de la situación de aprendizaje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 rot="3569423">
            <a:off x="4476062" y="5267234"/>
            <a:ext cx="24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Previsión de recursos 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524327" y="4658185"/>
            <a:ext cx="1435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Ver pág. 174 programa de estudios 2011 guía para la educadora preescolar 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273</TotalTime>
  <Words>1120</Words>
  <Application>Microsoft Office PowerPoint</Application>
  <PresentationFormat>Presentación en pantalla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Programan de estudio2011   Guía para la educadora  </vt:lpstr>
      <vt:lpstr>Planificación Didáctica</vt:lpstr>
      <vt:lpstr>Presentación de PowerPoint</vt:lpstr>
      <vt:lpstr>Consideraciones para planificar la jornada diaria </vt:lpstr>
      <vt:lpstr>Presentación de PowerPoint</vt:lpstr>
      <vt:lpstr>Presentación de PowerPoint</vt:lpstr>
      <vt:lpstr>Situaciones de Aprendizaje </vt:lpstr>
      <vt:lpstr>¿En que consisten?</vt:lpstr>
      <vt:lpstr>Elementos que debe considerar en el            ………plan de trabajo </vt:lpstr>
      <vt:lpstr>Propuestas de situaciones de Aprendizaje </vt:lpstr>
      <vt:lpstr>Situaciones Didácticas </vt:lpstr>
      <vt:lpstr>Proyectos </vt:lpstr>
      <vt:lpstr>Presentación de PowerPoint</vt:lpstr>
      <vt:lpstr>Talleres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Docente e Innovación</dc:title>
  <dc:creator>Usuario</dc:creator>
  <cp:lastModifiedBy>User</cp:lastModifiedBy>
  <cp:revision>29</cp:revision>
  <dcterms:created xsi:type="dcterms:W3CDTF">2016-10-28T14:07:08Z</dcterms:created>
  <dcterms:modified xsi:type="dcterms:W3CDTF">2017-03-02T23:46:37Z</dcterms:modified>
</cp:coreProperties>
</file>