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1"/>
  </p:notesMasterIdLst>
  <p:sldIdLst>
    <p:sldId id="258" r:id="rId2"/>
    <p:sldId id="259" r:id="rId3"/>
    <p:sldId id="260" r:id="rId4"/>
    <p:sldId id="261" r:id="rId5"/>
    <p:sldId id="267" r:id="rId6"/>
    <p:sldId id="262" r:id="rId7"/>
    <p:sldId id="263" r:id="rId8"/>
    <p:sldId id="265" r:id="rId9"/>
    <p:sldId id="264" r:id="rId10"/>
    <p:sldId id="286" r:id="rId11"/>
    <p:sldId id="276" r:id="rId12"/>
    <p:sldId id="282" r:id="rId13"/>
    <p:sldId id="283" r:id="rId14"/>
    <p:sldId id="284" r:id="rId15"/>
    <p:sldId id="287" r:id="rId16"/>
    <p:sldId id="288" r:id="rId17"/>
    <p:sldId id="285" r:id="rId18"/>
    <p:sldId id="279" r:id="rId19"/>
    <p:sldId id="270" r:id="rId2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9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D91B9-DAC9-422D-83F8-980B3D100077}" type="datetimeFigureOut">
              <a:rPr lang="es-ES" smtClean="0"/>
              <a:pPr/>
              <a:t>21/08/2018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8AF08-C8D3-4171-8F41-11BFE63AC78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757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10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2533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11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12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9195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13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8843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14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8457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15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16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17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9209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18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19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2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3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4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5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6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7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8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9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21/08/2018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8822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21/08/2018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712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21/08/2018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8956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21/08/2018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3938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21/08/2018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906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21/08/2018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5675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21/08/2018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0009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21/08/2018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7942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21/08/2018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015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21/08/2018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745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21/08/2018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2609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FA763-8FD4-456D-AA35-47A5D21FC11F}" type="datetimeFigureOut">
              <a:rPr lang="es-ES" smtClean="0"/>
              <a:pPr/>
              <a:t>21/08/2018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3469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 smtClean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>
                <a:solidFill>
                  <a:prstClr val="black"/>
                </a:solidFill>
              </a:rPr>
              <a:t>ENEP-ST-F-15</a:t>
            </a:r>
            <a:endParaRPr lang="es-ES_tradnl" sz="1000" dirty="0">
              <a:solidFill>
                <a:prstClr val="black"/>
              </a:solidFill>
            </a:endParaRPr>
          </a:p>
          <a:p>
            <a:r>
              <a:rPr lang="es-ES_tradnl" sz="1000" dirty="0" smtClean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500166" y="857232"/>
            <a:ext cx="705678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Normal de Educación Preescolar</a:t>
            </a:r>
          </a:p>
          <a:p>
            <a:pPr algn="ctr"/>
            <a:endParaRPr lang="es-MX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ES_tradnl" sz="24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s-ES_tradn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PROGRAMA INSTITUCIONAL DE TUTORÍA EDUCATIVA PARA LAS ESCUELAS NORMALES DEL ESTADO DE COAHUILA DE ZARAGOZA ”</a:t>
            </a:r>
          </a:p>
          <a:p>
            <a:pPr algn="ctr"/>
            <a:endParaRPr lang="es-ES_tradnl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PITEENC</a:t>
            </a:r>
          </a:p>
          <a:p>
            <a:pPr algn="ctr"/>
            <a:endParaRPr lang="es-ES_tradnl" b="1" dirty="0" smtClean="0">
              <a:solidFill>
                <a:prstClr val="black"/>
              </a:solidFill>
            </a:endParaRPr>
          </a:p>
          <a:p>
            <a:pPr algn="ctr"/>
            <a:endParaRPr lang="es-ES_tradnl" b="1" dirty="0" smtClean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r>
              <a:rPr lang="es-ES_tradnl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s-ES_tradnl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SEMESTRE. 5º   </a:t>
            </a:r>
            <a:endParaRPr lang="es-ES_tradnl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_tradnl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PROFRA. EDUARDA MALDONADO MARTÍNEZ</a:t>
            </a:r>
            <a:endParaRPr lang="es-ES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45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 smtClean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72" y="175722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687430" y="277573"/>
            <a:ext cx="6739676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AutoNum type="arabicPeriod"/>
            </a:pPr>
            <a:endParaRPr lang="es-MX" dirty="0" smtClean="0">
              <a:solidFill>
                <a:prstClr val="black"/>
              </a:solidFill>
            </a:endParaRPr>
          </a:p>
          <a:p>
            <a:pPr marL="342900" indent="-342900">
              <a:buFontTx/>
              <a:buAutoNum type="arabicPeriod"/>
            </a:pPr>
            <a:endParaRPr lang="es-MX" dirty="0">
              <a:solidFill>
                <a:prstClr val="black"/>
              </a:solidFill>
            </a:endParaRPr>
          </a:p>
          <a:p>
            <a:pPr marL="342900" indent="-342900">
              <a:buFontTx/>
              <a:buAutoNum type="arabicPeriod"/>
            </a:pPr>
            <a:endParaRPr lang="es-MX" dirty="0" smtClean="0">
              <a:solidFill>
                <a:prstClr val="black"/>
              </a:solidFill>
            </a:endParaRPr>
          </a:p>
          <a:p>
            <a:pPr marL="342900" indent="-342900" algn="ctr">
              <a:buFontTx/>
              <a:buAutoNum type="arabicPeriod"/>
            </a:pPr>
            <a:endParaRPr lang="es-MX" b="1" dirty="0">
              <a:solidFill>
                <a:prstClr val="black"/>
              </a:solidFill>
            </a:endParaRPr>
          </a:p>
          <a:p>
            <a:pPr algn="ctr"/>
            <a:r>
              <a:rPr lang="es-MX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LINEAS DE ACCIÓN DEL QUINTO SEMESTRE</a:t>
            </a:r>
          </a:p>
          <a:p>
            <a:pPr marL="342900" indent="-342900">
              <a:buFontTx/>
              <a:buAutoNum type="arabicPeriod"/>
            </a:pPr>
            <a:endParaRPr lang="es-MX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AutoNum type="arabicPeriod"/>
            </a:pPr>
            <a:endParaRPr lang="es-MX" sz="2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es-MX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Análisis de diferentes eventos II</a:t>
            </a:r>
            <a:r>
              <a:rPr lang="es-MX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MX" sz="2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  Toma </a:t>
            </a:r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decisiones II</a:t>
            </a:r>
            <a:r>
              <a:rPr lang="es-MX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s-MX" sz="2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  Manejo </a:t>
            </a:r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conflictos.</a:t>
            </a:r>
            <a:endParaRPr lang="es-MX" sz="2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AutoNum type="arabicPeriod"/>
            </a:pPr>
            <a:endParaRPr lang="es-MX" sz="2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  Introducción </a:t>
            </a:r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la elaboración del Portafolio de </a:t>
            </a:r>
            <a:r>
              <a:rPr lang="es-MX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Competencia </a:t>
            </a:r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Docente. (PCD</a:t>
            </a:r>
            <a:r>
              <a:rPr lang="es-MX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78225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 smtClean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4572000" y="1615787"/>
            <a:ext cx="39604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 de Aprendizaje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051720" y="561454"/>
            <a:ext cx="64807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TÍTULO DEL TEMA/LÍNEA DE ACCIÓN: 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ANÁLISIS DE DIFERENTES EVENTOS II.</a:t>
            </a: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56485" y="1645904"/>
            <a:ext cx="403161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Propósito: </a:t>
            </a:r>
            <a:r>
              <a:rPr lang="es-MX" sz="2000" dirty="0"/>
              <a:t>El alumno aprenderá a generar una lista de criterios, acertada a diferentes eventos que le permitan analizarlos, evaluarlos y compararlos con el tiempo y esfuerzo dedicado, y con esto poder tomar decisiones de continuar o identificar rutas críticas de cambio. (cuarto semestre) El alumno deberá analizar la toma de decisiones realizada en relación a los diferentes eventos de los ámbitos de su vida personal que analizó para determinar y reorientar nuevas rutas de cambio. (quinto semestre) </a:t>
            </a: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4580574" y="1985119"/>
            <a:ext cx="4572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MX" sz="2000" dirty="0" smtClean="0"/>
          </a:p>
          <a:p>
            <a:r>
              <a:rPr lang="es-MX" sz="2000" dirty="0" smtClean="0"/>
              <a:t>Los </a:t>
            </a:r>
            <a:r>
              <a:rPr lang="es-MX" sz="2000" dirty="0"/>
              <a:t>estudiantes trabajan, bajo la conducción del profesor tutor con el método de investigación al problematizar su realizad y seleccionar un objeto de estudio. </a:t>
            </a:r>
          </a:p>
          <a:p>
            <a:endParaRPr lang="es-MX" sz="2000" dirty="0" smtClean="0"/>
          </a:p>
          <a:p>
            <a:endParaRPr lang="es-MX" sz="2000" dirty="0"/>
          </a:p>
          <a:p>
            <a:r>
              <a:rPr lang="es-MX" sz="2000" dirty="0" smtClean="0"/>
              <a:t> </a:t>
            </a:r>
            <a:r>
              <a:rPr lang="es-MX" sz="2000" dirty="0"/>
              <a:t>Los estudiantes analizan, diferentes casos a través del método de casos bajo la coordinación del profesor tutor.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71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 smtClean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4572000" y="1615787"/>
            <a:ext cx="396044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 de </a:t>
            </a:r>
            <a:r>
              <a:rPr lang="es-ES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Aprendizaje</a:t>
            </a:r>
          </a:p>
          <a:p>
            <a:pPr algn="ctr"/>
            <a:endParaRPr lang="es-ES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Suposiciones erróneas que a veces hacen las personas y que llevan a prejuicios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s-MX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Internalizando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el método de pensamiento analítico. </a:t>
            </a: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La moral no se enseña se vive”</a:t>
            </a:r>
            <a:endParaRPr lang="es-ES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051720" y="561454"/>
            <a:ext cx="64807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DEL TEMA/LÍNEA DE ACCIÓN</a:t>
            </a:r>
            <a:r>
              <a:rPr lang="es-MX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MX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TOMA DE DESICIONES II</a:t>
            </a:r>
            <a:endParaRPr lang="es-MX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s-MX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539553" y="1646923"/>
            <a:ext cx="403161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Propósito</a:t>
            </a:r>
            <a:r>
              <a:rPr lang="es-MX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es-MX" sz="20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El estudiante, a partir del desarrollo de su pensamiento crítico y el conocimiento estructurado para la toma de decisiones asertivas, identificará y manejará sus emociones en la resolución de conflictos y/o problemas de la vida diaria.</a:t>
            </a:r>
            <a:endParaRPr lang="es-MX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38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 smtClean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4572000" y="1615787"/>
            <a:ext cx="396044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 de </a:t>
            </a:r>
            <a:r>
              <a:rPr lang="es-ES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Aprendizaje</a:t>
            </a:r>
          </a:p>
          <a:p>
            <a:pPr algn="ctr"/>
            <a:endParaRPr lang="es-ES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dirty="0"/>
              <a:t>Conocer e identificar: Causas del </a:t>
            </a:r>
            <a:endParaRPr lang="es-MX" sz="2000" dirty="0" smtClean="0"/>
          </a:p>
          <a:p>
            <a:pPr algn="ctr"/>
            <a:endParaRPr lang="es-MX" sz="2000" dirty="0"/>
          </a:p>
          <a:p>
            <a:pPr algn="ctr"/>
            <a:r>
              <a:rPr lang="es-MX" sz="2000" dirty="0" smtClean="0"/>
              <a:t>Conflicto </a:t>
            </a:r>
            <a:r>
              <a:rPr lang="es-MX" sz="2000" dirty="0"/>
              <a:t>Señales del Conflicto Fases. </a:t>
            </a:r>
            <a:endParaRPr lang="es-MX" sz="2000" dirty="0" smtClean="0"/>
          </a:p>
          <a:p>
            <a:pPr algn="ctr"/>
            <a:endParaRPr lang="es-MX" sz="2000" dirty="0" smtClean="0"/>
          </a:p>
          <a:p>
            <a:pPr algn="ctr"/>
            <a:r>
              <a:rPr lang="es-MX" sz="2000" dirty="0" smtClean="0"/>
              <a:t> </a:t>
            </a:r>
            <a:r>
              <a:rPr lang="es-MX" sz="2000" dirty="0"/>
              <a:t>Abordaje del Conflicto para comprender e identificar su resolución pacífica. Conflictos y violencia</a:t>
            </a:r>
            <a:r>
              <a:rPr lang="es-MX" sz="2000" dirty="0" smtClean="0"/>
              <a:t>.. </a:t>
            </a:r>
          </a:p>
          <a:p>
            <a:pPr algn="ctr"/>
            <a:endParaRPr lang="es-MX" sz="2000" dirty="0"/>
          </a:p>
          <a:p>
            <a:pPr algn="ctr"/>
            <a:r>
              <a:rPr lang="es-MX" sz="2000" dirty="0" smtClean="0"/>
              <a:t> </a:t>
            </a:r>
            <a:r>
              <a:rPr lang="es-MX" sz="2000" dirty="0"/>
              <a:t>Relacionar: Conflicto y aprendizaje</a:t>
            </a:r>
            <a:endParaRPr lang="es-ES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051720" y="561454"/>
            <a:ext cx="64807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DEL TEMA/LÍNEA DE ACCIÓN</a:t>
            </a:r>
            <a:r>
              <a:rPr lang="es-MX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MX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MANEJO DE CONFLICTOS </a:t>
            </a:r>
          </a:p>
          <a:p>
            <a:r>
              <a:rPr lang="es-MX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s-MX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539553" y="1646923"/>
            <a:ext cx="403161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Propósito</a:t>
            </a:r>
            <a:r>
              <a:rPr lang="es-MX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El estudiante analizará y comprenderá que el manejo de conflictos es la noción y eje central de la diferencia de intereses u opiniones entre una o más partes sobre determinada situación o tema. Involucra pensamiento y acción. El conflicto es inherente a la interacción humana. </a:t>
            </a:r>
            <a:endParaRPr lang="es-MX" sz="2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20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5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 smtClean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4572000" y="1615787"/>
            <a:ext cx="396044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 de </a:t>
            </a:r>
            <a:r>
              <a:rPr lang="es-ES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Aprendizaje</a:t>
            </a: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Escribe y comenta sobre los referentes que posees en torno al Portafolio de Competencia Docente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s-MX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Define y registra el concepto de Portafolio de Competencia Docente. </a:t>
            </a:r>
          </a:p>
          <a:p>
            <a:pPr algn="ctr"/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equipo elabora un mapa conceptual que integre las características y finalidad del portafolio de competencia docente</a:t>
            </a:r>
            <a:r>
              <a:rPr lang="es-MX" sz="2000" dirty="0"/>
              <a:t>.</a:t>
            </a:r>
            <a:endParaRPr lang="es-ES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051720" y="561454"/>
            <a:ext cx="64807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DEL TEMA/LÍNEA DE ACCIÓN</a:t>
            </a:r>
            <a:r>
              <a:rPr lang="es-MX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INTRODUCCIÓN A LA ELABORACIÓN DEL PORTAFOLIO DE COMPETENCIA DOCENTE (PCD)</a:t>
            </a:r>
            <a:endParaRPr lang="es-MX" sz="20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s-MX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539553" y="1646923"/>
            <a:ext cx="403161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Propósito</a:t>
            </a:r>
            <a:r>
              <a:rPr lang="es-MX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es-MX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estudiantes diseñan su anteproyecto para la elaboración del portafolio de evidencias de competencia docente</a:t>
            </a:r>
            <a:r>
              <a:rPr lang="es-MX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es-MX" sz="20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21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 smtClean="0">
              <a:solidFill>
                <a:prstClr val="black"/>
              </a:solidFill>
            </a:endParaRPr>
          </a:p>
        </p:txBody>
      </p:sp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2049" name="0 Imagen" descr="Descripción: logoenep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6677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219681" y="149423"/>
            <a:ext cx="7384767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ESCUELA NORMAL DE EDUCACI</a:t>
            </a: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PREESCOLAR</a:t>
            </a:r>
            <a:endParaRPr kumimoji="0" lang="es-E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DEPARTAMENTO DE TUTOR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</a:t>
            </a:r>
            <a:endParaRPr kumimoji="0" lang="es-E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Ciclo escolar 2018-2019</a:t>
            </a:r>
            <a:endParaRPr kumimoji="0" lang="es-E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CALENDARIZACI</a:t>
            </a:r>
            <a:r>
              <a:rPr kumimoji="0" lang="es-ES_tradn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_tradn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DE ACTIVIDADES DE TUTOR</a:t>
            </a:r>
            <a:r>
              <a:rPr kumimoji="0" lang="es-ES_tradn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es-ES_tradn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 GRUPAL.</a:t>
            </a:r>
            <a:endParaRPr kumimoji="0" lang="es-E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Nombre del tutor: </a:t>
            </a:r>
            <a:r>
              <a:rPr kumimoji="0" lang="es-ES_tradnl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EDUARDA MALDONADO MARTÌNEZ</a:t>
            </a:r>
            <a:endParaRPr kumimoji="0" lang="es-E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Grado: </a:t>
            </a:r>
            <a:r>
              <a:rPr kumimoji="0" lang="es-ES_tradnl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3</a:t>
            </a:r>
            <a:r>
              <a:rPr kumimoji="0" lang="es-ES_tradnl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º</a:t>
            </a:r>
            <a:r>
              <a:rPr kumimoji="0" lang="es-ES_tradn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Secci</a:t>
            </a:r>
            <a:r>
              <a:rPr kumimoji="0" lang="es-ES_tradn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_tradn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n: </a:t>
            </a:r>
            <a:r>
              <a:rPr kumimoji="0" lang="es-ES_tradnl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    Horario:   LUNES 8:30-9:15</a:t>
            </a:r>
          </a:p>
        </p:txBody>
      </p:sp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37570"/>
              </p:ext>
            </p:extLst>
          </p:nvPr>
        </p:nvGraphicFramePr>
        <p:xfrm>
          <a:off x="395536" y="1457203"/>
          <a:ext cx="8352928" cy="46147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6647"/>
                <a:gridCol w="1182400"/>
                <a:gridCol w="1247729"/>
                <a:gridCol w="1247729"/>
                <a:gridCol w="1049427"/>
                <a:gridCol w="2458996"/>
              </a:tblGrid>
              <a:tr h="153422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900" dirty="0">
                          <a:effectLst/>
                        </a:rPr>
                        <a:t>Meses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</a:tr>
              <a:tr h="1534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</a:rPr>
                        <a:t>AGOSTO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</a:rPr>
                        <a:t>SEPTIEMBRE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</a:rPr>
                        <a:t>OCTUBRE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</a:rPr>
                        <a:t>NOVIEMBRE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</a:rPr>
                        <a:t>DICIEMBRE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ENERO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</a:tr>
              <a:tr h="10228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Lunes 20</a:t>
                      </a:r>
                      <a:endParaRPr lang="es-ES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Presentación de encuadre y planeación.</a:t>
                      </a:r>
                      <a:endParaRPr lang="es-ES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Lunes 3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u="sng">
                          <a:effectLst/>
                        </a:rPr>
                        <a:t>Línea de acción: </a:t>
                      </a:r>
                      <a:r>
                        <a:rPr lang="es-ES_tradnl" sz="700">
                          <a:effectLst/>
                        </a:rPr>
                        <a:t>Toma de decisiones II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Lunes 1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u="sng">
                          <a:effectLst/>
                        </a:rPr>
                        <a:t>Línea de acción: </a:t>
                      </a:r>
                      <a:r>
                        <a:rPr lang="es-ES_tradnl" sz="700">
                          <a:effectLst/>
                        </a:rPr>
                        <a:t>Manejo de conflictos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Lunes 5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Revisión de tarea y aplicación de dinámica y/o ejercicio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Lunes 3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Jornada de práctica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Lunes 7 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u="sng">
                          <a:effectLst/>
                        </a:rPr>
                        <a:t>Línea de acción: </a:t>
                      </a:r>
                      <a:r>
                        <a:rPr lang="es-ES_tradnl" sz="700">
                          <a:effectLst/>
                        </a:rPr>
                        <a:t>Introducción a la elaboración del portafolio de Competencia Docente (PCD)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</a:tr>
              <a:tr h="8949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Lunes 27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Presentación de encuadre y planeación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Lunes 10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Revisión de tarea y aplicación de dinámica y/o ejercicio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Lunes 8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Jornada de práctica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Lunes 12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u="sng">
                          <a:effectLst/>
                        </a:rPr>
                        <a:t>Línea de acción: 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Análisis de diferentes eventos II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Lunes 10</a:t>
                      </a:r>
                      <a:endParaRPr lang="es-ES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Tutoría de pares </a:t>
                      </a:r>
                      <a:endParaRPr lang="es-ES" sz="80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r>
                        <a:rPr lang="es-ES_tradnl" sz="800" dirty="0" smtClean="0">
                          <a:effectLst/>
                        </a:rPr>
                        <a:t>Examen institucional</a:t>
                      </a:r>
                      <a:endParaRPr lang="es-ES" sz="9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Lunes 14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Evaluación Global 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</a:tr>
              <a:tr h="8949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Lunes 17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u="sng">
                          <a:effectLst/>
                        </a:rPr>
                        <a:t>Línea de acción: </a:t>
                      </a:r>
                      <a:r>
                        <a:rPr lang="es-ES_tradnl" sz="700">
                          <a:effectLst/>
                        </a:rPr>
                        <a:t>Toma de decisiones II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Lunes 15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Jornada de práctica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Lunes 19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(inhábil)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Lunes17</a:t>
                      </a:r>
                      <a:endParaRPr lang="es-ES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u="sng" dirty="0">
                          <a:effectLst/>
                        </a:rPr>
                        <a:t>Línea de acción: </a:t>
                      </a:r>
                      <a:endParaRPr lang="es-ES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Análisis de diferentes eventos II</a:t>
                      </a:r>
                      <a:endParaRPr lang="es-ES" sz="80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r>
                        <a:rPr lang="es-ES_tradnl" sz="800" dirty="0" smtClean="0">
                          <a:effectLst/>
                        </a:rPr>
                        <a:t>Revisión de portafolio</a:t>
                      </a:r>
                      <a:endParaRPr lang="es-ES" sz="9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Lunes 21</a:t>
                      </a:r>
                      <a:endParaRPr lang="es-ES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Término del semestre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</a:tr>
              <a:tr h="6392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Lunes 24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Revisión de tarea y aplicación de dinámica y/o ejercicio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Lunes 22</a:t>
                      </a:r>
                      <a:endParaRPr lang="es-ES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Tutoría de pares </a:t>
                      </a:r>
                      <a:endParaRPr lang="es-ES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r>
                        <a:rPr lang="es-ES_tradnl" sz="700" dirty="0" smtClean="0">
                          <a:effectLst/>
                        </a:rPr>
                        <a:t>Examen institucional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Lunes 26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Jornada de práctica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Lunes 28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</a:tr>
              <a:tr h="5166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Lunes 29</a:t>
                      </a:r>
                      <a:endParaRPr lang="es-ES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u="sng" dirty="0">
                          <a:effectLst/>
                        </a:rPr>
                        <a:t>Línea de acción: </a:t>
                      </a:r>
                      <a:r>
                        <a:rPr lang="es-ES_tradnl" sz="700" dirty="0">
                          <a:effectLst/>
                        </a:rPr>
                        <a:t>Manejo de </a:t>
                      </a:r>
                      <a:r>
                        <a:rPr lang="es-ES_tradnl" sz="700" dirty="0" smtClean="0">
                          <a:effectLst/>
                        </a:rPr>
                        <a:t>conflictos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 smtClean="0">
                          <a:effectLst/>
                        </a:rPr>
                        <a:t>Revisión de portafolio</a:t>
                      </a:r>
                      <a:endParaRPr lang="es-ES" sz="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29" marR="5002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6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 smtClean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285852" y="1166843"/>
            <a:ext cx="657229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smtClean="0">
                <a:solidFill>
                  <a:prstClr val="black"/>
                </a:solidFill>
              </a:rPr>
              <a:t/>
            </a:r>
            <a:br>
              <a:rPr lang="es-ES_tradnl" dirty="0" smtClean="0">
                <a:solidFill>
                  <a:prstClr val="black"/>
                </a:solidFill>
              </a:rPr>
            </a:br>
            <a:r>
              <a:rPr lang="es-ES_tradnl" dirty="0" smtClean="0">
                <a:solidFill>
                  <a:prstClr val="black"/>
                </a:solidFill>
              </a:rPr>
              <a:t/>
            </a:r>
            <a:br>
              <a:rPr lang="es-ES_tradnl" dirty="0" smtClean="0">
                <a:solidFill>
                  <a:prstClr val="black"/>
                </a:solidFill>
              </a:rPr>
            </a:br>
            <a:r>
              <a:rPr lang="es-ES_tradnl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Trabajos escritos                                 20%                              </a:t>
            </a:r>
            <a:br>
              <a:rPr lang="es-ES_tradnl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es-ES_tradnl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_tradnl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es-ES_tradnl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Participación                                        20%                              </a:t>
            </a:r>
            <a:br>
              <a:rPr lang="es-ES_tradnl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es-ES_tradnl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_tradnl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es-ES_tradnl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Asistencia                                            </a:t>
            </a:r>
            <a:r>
              <a:rPr lang="es-ES_tradnl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s-ES_tradnl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0%                              </a:t>
            </a:r>
            <a:br>
              <a:rPr lang="es-ES_tradnl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es-ES_tradnl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_tradnl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es-ES_tradnl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Portafolio                                             30%                              </a:t>
            </a:r>
            <a:br>
              <a:rPr lang="es-ES_tradnl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es-ES_tradnl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</a:t>
            </a:r>
            <a:br>
              <a:rPr lang="es-ES_tradnl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es-ES_tradnl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Total de evaluación                           100</a:t>
            </a:r>
            <a:r>
              <a:rPr lang="es-ES_tradnl" sz="3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%</a:t>
            </a:r>
            <a:endParaRPr lang="es-ES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357422" y="642918"/>
            <a:ext cx="51834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_tradnl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CRITERIOS DE EVALUACIÓN</a:t>
            </a:r>
            <a:endParaRPr lang="es-ES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84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 smtClean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REGLAMENTO DE LA </a:t>
            </a:r>
            <a:r>
              <a:rPr 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CLASE</a:t>
            </a:r>
          </a:p>
          <a:p>
            <a:pPr algn="ctr"/>
            <a:r>
              <a:rPr 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(en construcción con las alumnas)</a:t>
            </a:r>
          </a:p>
          <a:p>
            <a:pPr algn="ctr"/>
            <a:endParaRPr lang="es-MX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02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403648" y="1028343"/>
            <a:ext cx="65527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REGLAMENTO DE LA CLASE</a:t>
            </a:r>
          </a:p>
          <a:p>
            <a:pPr algn="just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Llegar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puntualmente, después del timbre, se aplica la falta.</a:t>
            </a:r>
          </a:p>
          <a:p>
            <a:pPr algn="just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Traer 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en cada clase los materiales  solicitados (cuaderno, lecturas, tareas, etc.), de lo contrario se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aplicará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falta correspondiente. 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Evitar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salir del salón durante las horas de clase.</a:t>
            </a:r>
          </a:p>
          <a:p>
            <a:pPr algn="just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No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usar  celular y computadora (la computadora sólo cuando sea solicitada)</a:t>
            </a:r>
          </a:p>
          <a:p>
            <a:pPr algn="just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Entregar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en tiempo y forma trabajos y tareas, no se aceptan trabajos fuera de tiempo, sólo si están justificadas las faltas. </a:t>
            </a:r>
          </a:p>
          <a:p>
            <a:pPr algn="just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La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evaluación final de cada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unidad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quedará sujeta a la buena actitud, disposición y respeto en el aula hacia el docente y compañeros, de ser lo contrario automáticamente pasará a una evaluación reprobatoria.</a:t>
            </a:r>
          </a:p>
        </p:txBody>
      </p:sp>
    </p:spTree>
    <p:extLst>
      <p:ext uri="{BB962C8B-B14F-4D97-AF65-F5344CB8AC3E}">
        <p14:creationId xmlns:p14="http://schemas.microsoft.com/office/powerpoint/2010/main" val="293503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 smtClean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ENEP-F-ST19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V00/012016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57224" y="2156245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¡Gracias por su atención !</a:t>
            </a:r>
            <a:endParaRPr lang="es-ES" sz="4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8515" y="3140968"/>
            <a:ext cx="2805113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334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 smtClean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 smtClean="0"/>
          </a:p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ENFOQUE</a:t>
            </a:r>
          </a:p>
          <a:p>
            <a:pPr algn="ctr"/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Basado en el desarrollo de competencias.</a:t>
            </a:r>
          </a:p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Centrado en el aprendizaje.</a:t>
            </a:r>
          </a:p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Aprendizaje colaborativo.</a:t>
            </a:r>
          </a:p>
          <a:p>
            <a:pPr algn="ctr"/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La competencia es una capacidad que, no sólo se tiene o se adquiere, sino que se muestra y se demuestra, es operativa, y por tanto, debe responder a las demandas que en determinado momento pueden hacerse a quienes las poseen. También se pone en práctica, en movimiento, frente a determinadas demandas del contexto. </a:t>
            </a:r>
          </a:p>
          <a:p>
            <a:pPr algn="ctr"/>
            <a:endParaRPr lang="es-MX" b="1" dirty="0"/>
          </a:p>
          <a:p>
            <a:pPr algn="ctr"/>
            <a:endParaRPr lang="es-MX" b="1" dirty="0" smtClean="0"/>
          </a:p>
        </p:txBody>
      </p:sp>
    </p:spTree>
    <p:extLst>
      <p:ext uri="{BB962C8B-B14F-4D97-AF65-F5344CB8AC3E}">
        <p14:creationId xmlns:p14="http://schemas.microsoft.com/office/powerpoint/2010/main" val="46349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 smtClean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39553" y="692696"/>
            <a:ext cx="8280919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 smtClean="0"/>
          </a:p>
          <a:p>
            <a:pPr algn="ctr"/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OBJETIVOS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QUE SE PRETENDEN CON LA OPERACIÓN DEL PITEENC:</a:t>
            </a:r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just"/>
            <a:r>
              <a:rPr lang="es-MX" sz="20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Favorecer el Desarrollo Integral de la Persona.</a:t>
            </a:r>
          </a:p>
          <a:p>
            <a:pPr algn="just"/>
            <a:endParaRPr lang="es-MX" sz="2000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Desarrollar Competencias para la vida, atendiendo al contexto real y su entorno para la adquisición de aprendizajes significativos.</a:t>
            </a:r>
          </a:p>
          <a:p>
            <a:pPr algn="just"/>
            <a:endParaRPr lang="es-MX" sz="2000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Prevenir Dificultades de aprendizaje: reprobación, deserción, fracaso y/o inadaptación escolar.</a:t>
            </a:r>
          </a:p>
          <a:p>
            <a:pPr algn="just"/>
            <a:endParaRPr lang="es-MX" sz="2000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Elevar el nivel de logro de los estudiantes.</a:t>
            </a:r>
          </a:p>
          <a:p>
            <a:pPr algn="just"/>
            <a:endParaRPr lang="es-MX" sz="2000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Contribuir a la adecuada relación e interacción entre los distintos integrantes de la comunidad educativa.</a:t>
            </a:r>
          </a:p>
        </p:txBody>
      </p:sp>
    </p:spTree>
    <p:extLst>
      <p:ext uri="{BB962C8B-B14F-4D97-AF65-F5344CB8AC3E}">
        <p14:creationId xmlns:p14="http://schemas.microsoft.com/office/powerpoint/2010/main" val="292920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 smtClean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785918" y="785794"/>
            <a:ext cx="77867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CARACTERÍSTICAS DE LA ATENCIÓN</a:t>
            </a:r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DEL  PITEENC.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285852" y="2136338"/>
            <a:ext cx="72465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400" b="1" i="1" dirty="0" smtClean="0">
                <a:latin typeface="Arial" pitchFamily="34" charset="0"/>
                <a:cs typeface="Arial" pitchFamily="34" charset="0"/>
              </a:rPr>
              <a:t>Personalizada: 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Relación directa y confidencial con el alumno. </a:t>
            </a:r>
          </a:p>
          <a:p>
            <a:pPr algn="just">
              <a:buNone/>
            </a:pP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 dirty="0" smtClean="0">
                <a:latin typeface="Arial" pitchFamily="34" charset="0"/>
                <a:cs typeface="Arial" pitchFamily="34" charset="0"/>
              </a:rPr>
              <a:t>Planificada: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actividades organizadas de modo sistemático.</a:t>
            </a:r>
          </a:p>
          <a:p>
            <a:pPr algn="just">
              <a:buNone/>
            </a:pP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 dirty="0" smtClean="0">
                <a:latin typeface="Arial" pitchFamily="34" charset="0"/>
                <a:cs typeface="Arial" pitchFamily="34" charset="0"/>
              </a:rPr>
              <a:t>Continua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: encuentro regular y permanente, definido en tiempo y espacio entre el tutor y tutorado (s). </a:t>
            </a: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 smtClean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714480" y="714356"/>
            <a:ext cx="77867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CARACTERÍSTICAS DE LA ATENCIÓN</a:t>
            </a:r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DEL  PITEENC.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214414" y="2000240"/>
            <a:ext cx="760605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400" b="1" i="1" dirty="0" smtClean="0">
                <a:latin typeface="Arial" pitchFamily="34" charset="0"/>
                <a:cs typeface="Arial" pitchFamily="34" charset="0"/>
              </a:rPr>
              <a:t>Intencionada: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identifica necesidades de formación y/o aspectos problema para eficientar el desempeño y logro académico de los estudiantes.</a:t>
            </a:r>
          </a:p>
          <a:p>
            <a:pPr lvl="0" algn="just"/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 dirty="0" smtClean="0">
                <a:latin typeface="Arial" pitchFamily="34" charset="0"/>
                <a:cs typeface="Arial" pitchFamily="34" charset="0"/>
              </a:rPr>
              <a:t>Preventiva: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Anticipa la presencia de situaciones de riesgo en los estudiantes.</a:t>
            </a:r>
          </a:p>
          <a:p>
            <a:pPr lvl="0" algn="just"/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 dirty="0" smtClean="0">
                <a:latin typeface="Arial" pitchFamily="34" charset="0"/>
                <a:cs typeface="Arial" pitchFamily="34" charset="0"/>
              </a:rPr>
              <a:t>Resolutiva: 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intervención y participación de diferentes dependencias de la institución  y en caso necesario,  derivación a espacios profesionalizados para la atención de situaciones específicas. </a:t>
            </a: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 smtClean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785918" y="2000240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sz="2400" b="1" dirty="0" smtClean="0">
                <a:latin typeface="Arial" pitchFamily="34" charset="0"/>
                <a:cs typeface="Arial" pitchFamily="34" charset="0"/>
              </a:rPr>
              <a:t>Tutoría de Grupo.</a:t>
            </a:r>
          </a:p>
          <a:p>
            <a:pPr algn="just"/>
            <a:endParaRPr lang="es-ES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b="1" dirty="0" smtClean="0">
                <a:latin typeface="Arial" pitchFamily="34" charset="0"/>
                <a:cs typeface="Arial" pitchFamily="34" charset="0"/>
              </a:rPr>
              <a:t>Tutoría en pequeños grupos.</a:t>
            </a:r>
          </a:p>
          <a:p>
            <a:pPr algn="just"/>
            <a:endParaRPr lang="es-ES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b="1" dirty="0" smtClean="0">
                <a:latin typeface="Arial" pitchFamily="34" charset="0"/>
                <a:cs typeface="Arial" pitchFamily="34" charset="0"/>
              </a:rPr>
              <a:t>Tutoría individual.</a:t>
            </a:r>
          </a:p>
          <a:p>
            <a:pPr algn="just"/>
            <a:endParaRPr lang="es-ES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b="1" dirty="0" smtClean="0">
                <a:latin typeface="Arial" pitchFamily="34" charset="0"/>
                <a:cs typeface="Arial" pitchFamily="34" charset="0"/>
              </a:rPr>
              <a:t>Tutoría de pares.</a:t>
            </a:r>
            <a:endParaRPr lang="es-E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3071802" y="1071546"/>
            <a:ext cx="40292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b="1" dirty="0" smtClean="0">
                <a:latin typeface="Arial" pitchFamily="34" charset="0"/>
                <a:cs typeface="Arial" pitchFamily="34" charset="0"/>
              </a:rPr>
              <a:t>TIPOS DE TUTORÍA</a:t>
            </a: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 smtClean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714612" y="1000108"/>
            <a:ext cx="37748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TUTORÍA DE GRUPO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42910" y="1859340"/>
            <a:ext cx="735811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Este tipo de intervención la recibirán el total de los grupos que integran la  licenciatura DE EDUCACIÓN PREESCOLAR. de acuerdo a las líneas de acción/temas que integran el Programa Institucional de Tutoría Educativa. </a:t>
            </a:r>
          </a:p>
          <a:p>
            <a:pPr algn="just">
              <a:buNone/>
            </a:pP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Las líneas de acción son consideradas los ejes temáticos a abordar para el desarrollo de la(s) competencia (s) que le son inherentes; y cada una de ellas se circunscribe en alguno de los ámbitos.</a:t>
            </a: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 smtClean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728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38" y="857232"/>
            <a:ext cx="7710054" cy="5049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 smtClean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ENEP-F-ST19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V00/012016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0" y="185963"/>
          <a:ext cx="9143998" cy="6672037"/>
        </p:xfrm>
        <a:graphic>
          <a:graphicData uri="http://schemas.openxmlformats.org/drawingml/2006/table">
            <a:tbl>
              <a:tblPr/>
              <a:tblGrid>
                <a:gridCol w="1234248"/>
                <a:gridCol w="1322870"/>
                <a:gridCol w="1079929"/>
                <a:gridCol w="967472"/>
                <a:gridCol w="915965"/>
                <a:gridCol w="1087654"/>
                <a:gridCol w="993226"/>
                <a:gridCol w="1542634"/>
              </a:tblGrid>
              <a:tr h="165376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SEMESTRE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653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PRIMERO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SEGUNDO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TERCERO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CUARTO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QUINTO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SEXTO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SEPTIMO 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OCTAVO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7405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Plan de Vida y Carrera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Memoria y reflexión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Preparar una declaración de mi misión personal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Seguimiento al Plan de Vida y Carrera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(3) 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Tutoría de pares y Anticipando lo que viene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Orientación Profesional (Programa para generar raíces con su Alma Mater)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14596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estudiante exitoso y Administración del tiempo.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Tomar apuntes dirigidos a cada estilo de aprendizaje y Cómo estudiar para exámenes según el estilo de aprendizaje y área de conocimiento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Auto concepto y autoestima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Inteligencia emocional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conflictos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emociones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profesional exitoso (Preparación del Currículum Vitae, Entrevistas profesionales y Conexiones profesionales)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7405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Identificación de historias de éxito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8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Reconocer mi ritmo y estilo de aprendizaje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58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Escrita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Oral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Realización de presentaciones exitosas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introducción a la elaboración del Portafolio de Competencia Docente (PCD)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Práctica de elaboración del Portafolio de Competencia Docente (PCD) Anteproyecto.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Elaboración y presentación de medio término del Portafolio de Competencia Docente (PCD 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Presentación final del Portafolio de Competencia Docente (PCD) (Curso: Práctica Profesional)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</a:tr>
              <a:tr h="452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Realizar selecciones académicas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1532</Words>
  <Application>Microsoft Office PowerPoint</Application>
  <PresentationFormat>Presentación en pantalla (4:3)</PresentationFormat>
  <Paragraphs>463</Paragraphs>
  <Slides>19</Slides>
  <Notes>19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51</cp:revision>
  <dcterms:created xsi:type="dcterms:W3CDTF">2017-07-11T17:21:51Z</dcterms:created>
  <dcterms:modified xsi:type="dcterms:W3CDTF">2018-08-21T13:24:22Z</dcterms:modified>
</cp:coreProperties>
</file>