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10" r:id="rId2"/>
  </p:sldMasterIdLst>
  <p:sldIdLst>
    <p:sldId id="256" r:id="rId3"/>
    <p:sldId id="257" r:id="rId4"/>
    <p:sldId id="258" r:id="rId5"/>
    <p:sldId id="259" r:id="rId6"/>
    <p:sldId id="261" r:id="rId7"/>
    <p:sldId id="262" r:id="rId8"/>
    <p:sldId id="260" r:id="rId9"/>
    <p:sldId id="263" r:id="rId10"/>
    <p:sldId id="264"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2198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0881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87050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D07041-51AF-4E01-B213-CF807B391919}" type="datetimeFigureOut">
              <a:rPr lang="es-MX" smtClean="0"/>
              <a:t>17/09/2018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45A789C-F8A3-46B4-9DE5-C277CB49B52D}"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27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D07041-51AF-4E01-B213-CF807B391919}" type="datetimeFigureOut">
              <a:rPr lang="es-MX" smtClean="0"/>
              <a:t>17/09/2018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218008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D07041-51AF-4E01-B213-CF807B391919}" type="datetimeFigureOut">
              <a:rPr lang="es-MX" smtClean="0"/>
              <a:t>17/09/2018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45A789C-F8A3-46B4-9DE5-C277CB49B52D}"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23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6D07041-51AF-4E01-B213-CF807B391919}" type="datetimeFigureOut">
              <a:rPr lang="es-MX" smtClean="0"/>
              <a:t>17/09/2018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9040960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6D07041-51AF-4E01-B213-CF807B391919}" type="datetimeFigureOut">
              <a:rPr lang="es-MX" smtClean="0"/>
              <a:t>17/09/2018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291010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6D07041-51AF-4E01-B213-CF807B391919}" type="datetimeFigureOut">
              <a:rPr lang="es-MX" smtClean="0"/>
              <a:t>17/09/2018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38436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D07041-51AF-4E01-B213-CF807B391919}" type="datetimeFigureOut">
              <a:rPr lang="es-MX" smtClean="0"/>
              <a:t>17/09/2018</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60664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D07041-51AF-4E01-B213-CF807B391919}" type="datetimeFigureOut">
              <a:rPr lang="es-MX" smtClean="0"/>
              <a:t>17/09/2018</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5A789C-F8A3-46B4-9DE5-C277CB49B52D}" type="slidenum">
              <a:rPr lang="es-MX" smtClean="0"/>
              <a:t>‹Nº›</a:t>
            </a:fld>
            <a:endParaRPr lang="es-MX"/>
          </a:p>
        </p:txBody>
      </p:sp>
    </p:spTree>
    <p:extLst>
      <p:ext uri="{BB962C8B-B14F-4D97-AF65-F5344CB8AC3E}">
        <p14:creationId xmlns:p14="http://schemas.microsoft.com/office/powerpoint/2010/main" val="7827609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8316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D07041-51AF-4E01-B213-CF807B391919}" type="datetimeFigureOut">
              <a:rPr lang="es-MX" smtClean="0"/>
              <a:t>17/09/2018</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386659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D07041-51AF-4E01-B213-CF807B391919}" type="datetimeFigureOut">
              <a:rPr lang="es-MX" smtClean="0"/>
              <a:t>17/09/2018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2292381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D07041-51AF-4E01-B213-CF807B391919}" type="datetimeFigureOut">
              <a:rPr lang="es-MX" smtClean="0"/>
              <a:t>17/09/2018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45A789C-F8A3-46B4-9DE5-C277CB49B52D}" type="slidenum">
              <a:rPr lang="es-MX" smtClean="0"/>
              <a:t>‹Nº›</a:t>
            </a:fld>
            <a:endParaRPr lang="es-MX"/>
          </a:p>
        </p:txBody>
      </p:sp>
    </p:spTree>
    <p:extLst>
      <p:ext uri="{BB962C8B-B14F-4D97-AF65-F5344CB8AC3E}">
        <p14:creationId xmlns:p14="http://schemas.microsoft.com/office/powerpoint/2010/main" val="159871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2964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0982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4497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0648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8995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279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013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1912386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CFE1A6-8A18-4E1E-8298-0780D27D13B6}" type="datetimeFigureOut">
              <a:rPr lang="es-MX" smtClean="0">
                <a:solidFill>
                  <a:prstClr val="black">
                    <a:tint val="75000"/>
                  </a:prstClr>
                </a:solidFill>
              </a:rPr>
              <a:pPr/>
              <a:t>17/09/2018</a:t>
            </a:fld>
            <a:endParaRPr lang="es-MX">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A5068B-648A-48B7-BB3E-A310F27C47B3}" type="slidenum">
              <a:rPr lang="es-MX" smtClean="0">
                <a:solidFill>
                  <a:prstClr val="black">
                    <a:tint val="75000"/>
                  </a:prstClr>
                </a:solidFill>
              </a:rPr>
              <a:pPr/>
              <a:t>‹Nº›</a:t>
            </a:fld>
            <a:endParaRPr lang="es-MX">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535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18604" y="2625308"/>
            <a:ext cx="5969318" cy="3340713"/>
          </a:xfrm>
          <a:prstGeom prst="rect">
            <a:avLst/>
          </a:prstGeom>
        </p:spPr>
      </p:pic>
      <p:sp>
        <p:nvSpPr>
          <p:cNvPr id="5" name="Rectángulo 4"/>
          <p:cNvSpPr/>
          <p:nvPr/>
        </p:nvSpPr>
        <p:spPr>
          <a:xfrm>
            <a:off x="2202287" y="240040"/>
            <a:ext cx="9455025" cy="2585323"/>
          </a:xfrm>
          <a:prstGeom prst="rect">
            <a:avLst/>
          </a:prstGeom>
        </p:spPr>
        <p:txBody>
          <a:bodyPr wrap="none">
            <a:spAutoFit/>
          </a:bodyPr>
          <a:lstStyle/>
          <a:p>
            <a:pPr algn="ctr"/>
            <a:r>
              <a:rPr lang="es-MX" sz="5400" dirty="0" smtClean="0">
                <a:latin typeface="Cooper Black" panose="0208090404030B020404" pitchFamily="18" charset="0"/>
              </a:rPr>
              <a:t>EL CONFLICTO SOBRE LA</a:t>
            </a:r>
          </a:p>
          <a:p>
            <a:pPr algn="ctr"/>
            <a:r>
              <a:rPr lang="es-MX" sz="5400" dirty="0" smtClean="0">
                <a:latin typeface="Cooper Black" panose="0208090404030B020404" pitchFamily="18" charset="0"/>
              </a:rPr>
              <a:t>EDUCACIÓN ADAPTADA </a:t>
            </a:r>
          </a:p>
          <a:p>
            <a:pPr algn="ctr"/>
            <a:r>
              <a:rPr lang="es-MX" sz="5400" dirty="0" smtClean="0">
                <a:latin typeface="Cooper Black" panose="0208090404030B020404" pitchFamily="18" charset="0"/>
              </a:rPr>
              <a:t>A LA VIDA</a:t>
            </a:r>
            <a:endParaRPr lang="es-MX" sz="5400" dirty="0">
              <a:latin typeface="Cooper Black" panose="0208090404030B020404" pitchFamily="18" charset="0"/>
            </a:endParaRPr>
          </a:p>
        </p:txBody>
      </p:sp>
      <p:sp>
        <p:nvSpPr>
          <p:cNvPr id="6" name="Rectángulo 5"/>
          <p:cNvSpPr/>
          <p:nvPr/>
        </p:nvSpPr>
        <p:spPr>
          <a:xfrm>
            <a:off x="8812048" y="2625308"/>
            <a:ext cx="2684133" cy="400110"/>
          </a:xfrm>
          <a:prstGeom prst="rect">
            <a:avLst/>
          </a:prstGeom>
        </p:spPr>
        <p:txBody>
          <a:bodyPr wrap="none">
            <a:spAutoFit/>
          </a:bodyPr>
          <a:lstStyle/>
          <a:p>
            <a:r>
              <a:rPr lang="es-MX" sz="2000" b="1" i="1" dirty="0" smtClean="0">
                <a:solidFill>
                  <a:schemeClr val="bg1">
                    <a:lumMod val="50000"/>
                  </a:schemeClr>
                </a:solidFill>
                <a:latin typeface="Arial Black" panose="020B0A04020102020204" pitchFamily="34" charset="0"/>
              </a:rPr>
              <a:t>Barry M. Franklin </a:t>
            </a:r>
            <a:endParaRPr lang="es-MX" sz="2000" b="1" i="1" dirty="0">
              <a:solidFill>
                <a:schemeClr val="bg1">
                  <a:lumMod val="50000"/>
                </a:schemeClr>
              </a:solidFill>
              <a:latin typeface="Arial Black" panose="020B0A04020102020204" pitchFamily="34" charset="0"/>
            </a:endParaRPr>
          </a:p>
        </p:txBody>
      </p:sp>
      <p:sp>
        <p:nvSpPr>
          <p:cNvPr id="7" name="CuadroTexto 6"/>
          <p:cNvSpPr txBox="1"/>
          <p:nvPr/>
        </p:nvSpPr>
        <p:spPr>
          <a:xfrm>
            <a:off x="9324305" y="4595078"/>
            <a:ext cx="3814078" cy="1631216"/>
          </a:xfrm>
          <a:prstGeom prst="rect">
            <a:avLst/>
          </a:prstGeom>
          <a:noFill/>
        </p:spPr>
        <p:txBody>
          <a:bodyPr wrap="square" rtlCol="0">
            <a:spAutoFit/>
          </a:bodyPr>
          <a:lstStyle/>
          <a:p>
            <a:r>
              <a:rPr lang="es-MX" sz="2000" dirty="0" smtClean="0"/>
              <a:t>Adriana Ferrer #6</a:t>
            </a:r>
          </a:p>
          <a:p>
            <a:r>
              <a:rPr lang="es-MX" sz="2000" dirty="0" smtClean="0"/>
              <a:t>Fernanda Fuentes #7</a:t>
            </a:r>
          </a:p>
          <a:p>
            <a:r>
              <a:rPr lang="es-MX" sz="2000" dirty="0" err="1" smtClean="0"/>
              <a:t>Anahi</a:t>
            </a:r>
            <a:r>
              <a:rPr lang="es-MX" sz="2000" dirty="0" smtClean="0"/>
              <a:t> Loera #9</a:t>
            </a:r>
          </a:p>
          <a:p>
            <a:r>
              <a:rPr lang="es-MX" sz="2000" dirty="0" err="1" smtClean="0"/>
              <a:t>Karime</a:t>
            </a:r>
            <a:r>
              <a:rPr lang="es-MX" sz="2000" dirty="0" smtClean="0"/>
              <a:t> Muñiz #13</a:t>
            </a:r>
          </a:p>
          <a:p>
            <a:r>
              <a:rPr lang="es-MX" sz="2000" dirty="0" smtClean="0"/>
              <a:t>Guadalupe </a:t>
            </a:r>
            <a:r>
              <a:rPr lang="es-MX" sz="2000" dirty="0" err="1" smtClean="0"/>
              <a:t>Vazquez</a:t>
            </a:r>
            <a:r>
              <a:rPr lang="es-MX" sz="2000" dirty="0" smtClean="0"/>
              <a:t> #21</a:t>
            </a:r>
            <a:endParaRPr lang="es-MX" sz="2000" dirty="0"/>
          </a:p>
        </p:txBody>
      </p:sp>
    </p:spTree>
    <p:extLst>
      <p:ext uri="{BB962C8B-B14F-4D97-AF65-F5344CB8AC3E}">
        <p14:creationId xmlns:p14="http://schemas.microsoft.com/office/powerpoint/2010/main" val="2847710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ducadores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622" y="659975"/>
            <a:ext cx="3449411" cy="308346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60375" y="465138"/>
            <a:ext cx="30686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smtClean="0">
                <a:solidFill>
                  <a:prstClr val="black"/>
                </a:solidFill>
                <a:latin typeface="Arial" panose="020B0604020202020204" pitchFamily="34" charset="0"/>
                <a:cs typeface="Arial" panose="020B0604020202020204" pitchFamily="34" charset="0"/>
              </a:rPr>
              <a:t>1. A </a:t>
            </a:r>
            <a:r>
              <a:rPr lang="es-ES" sz="1600" dirty="0">
                <a:solidFill>
                  <a:prstClr val="black"/>
                </a:solidFill>
                <a:latin typeface="Arial" panose="020B0604020202020204" pitchFamily="34" charset="0"/>
                <a:cs typeface="Arial" panose="020B0604020202020204" pitchFamily="34" charset="0"/>
              </a:rPr>
              <a:t>principios de los 30 se hico un consenso entre los educadores Estadounidenses con respecto a la cuestión de organización y la selección del currículo </a:t>
            </a:r>
            <a:endParaRPr lang="es-MX" sz="1600" dirty="0">
              <a:solidFill>
                <a:prstClr val="black"/>
              </a:solidFill>
              <a:latin typeface="Arial" panose="020B0604020202020204" pitchFamily="34" charset="0"/>
              <a:cs typeface="Arial" panose="020B0604020202020204" pitchFamily="34" charset="0"/>
            </a:endParaRPr>
          </a:p>
        </p:txBody>
      </p:sp>
      <p:sp>
        <p:nvSpPr>
          <p:cNvPr id="5" name="CuadroTexto 4"/>
          <p:cNvSpPr txBox="1"/>
          <p:nvPr/>
        </p:nvSpPr>
        <p:spPr>
          <a:xfrm>
            <a:off x="7931760" y="451680"/>
            <a:ext cx="39683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2. La Review of Educational Research </a:t>
            </a:r>
            <a:r>
              <a:rPr lang="es-ES" dirty="0">
                <a:solidFill>
                  <a:prstClr val="black"/>
                </a:solidFill>
              </a:rPr>
              <a:t>u</a:t>
            </a:r>
            <a:r>
              <a:rPr lang="es-ES" dirty="0" smtClean="0">
                <a:solidFill>
                  <a:prstClr val="black"/>
                </a:solidFill>
              </a:rPr>
              <a:t>n </a:t>
            </a:r>
            <a:r>
              <a:rPr lang="es-ES" dirty="0">
                <a:solidFill>
                  <a:prstClr val="black"/>
                </a:solidFill>
              </a:rPr>
              <a:t>importante vehículo para la </a:t>
            </a:r>
            <a:r>
              <a:rPr lang="es-MX" dirty="0" smtClean="0"/>
              <a:t>divulgación de las investigaciones sobre el currículum, estaba saturada de artículos que describían algunas alternativas para las disciplinas académicas </a:t>
            </a:r>
            <a:r>
              <a:rPr lang="es-ES" dirty="0" smtClean="0">
                <a:solidFill>
                  <a:srgbClr val="0070C0"/>
                </a:solidFill>
              </a:rPr>
              <a:t>(</a:t>
            </a:r>
            <a:r>
              <a:rPr lang="es-ES" dirty="0">
                <a:solidFill>
                  <a:srgbClr val="0070C0"/>
                </a:solidFill>
              </a:rPr>
              <a:t>Franklin 1999)</a:t>
            </a:r>
            <a:endParaRPr lang="es-MX" dirty="0">
              <a:solidFill>
                <a:srgbClr val="0070C0"/>
              </a:solidFill>
            </a:endParaRPr>
          </a:p>
        </p:txBody>
      </p:sp>
      <p:sp>
        <p:nvSpPr>
          <p:cNvPr id="6" name="CuadroTexto 5"/>
          <p:cNvSpPr txBox="1"/>
          <p:nvPr/>
        </p:nvSpPr>
        <p:spPr>
          <a:xfrm>
            <a:off x="652806" y="3100704"/>
            <a:ext cx="2799873"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solidFill>
                  <a:prstClr val="black"/>
                </a:solidFill>
              </a:rPr>
              <a:t>3. Un </a:t>
            </a:r>
            <a:r>
              <a:rPr lang="es-ES" dirty="0">
                <a:solidFill>
                  <a:prstClr val="black"/>
                </a:solidFill>
              </a:rPr>
              <a:t>ensayo de </a:t>
            </a:r>
            <a:r>
              <a:rPr lang="es-ES" dirty="0">
                <a:solidFill>
                  <a:srgbClr val="0070C0"/>
                </a:solidFill>
              </a:rPr>
              <a:t>Samuel Everett y William </a:t>
            </a:r>
            <a:r>
              <a:rPr lang="es-ES" dirty="0" err="1">
                <a:solidFill>
                  <a:srgbClr val="0070C0"/>
                </a:solidFill>
              </a:rPr>
              <a:t>Wattenberg</a:t>
            </a:r>
            <a:r>
              <a:rPr lang="es-ES" dirty="0">
                <a:solidFill>
                  <a:srgbClr val="0070C0"/>
                </a:solidFill>
              </a:rPr>
              <a:t> (1973). </a:t>
            </a:r>
            <a:r>
              <a:rPr lang="es-ES" dirty="0">
                <a:solidFill>
                  <a:prstClr val="black"/>
                </a:solidFill>
              </a:rPr>
              <a:t>Agrupamiento de los contenidos alrededor de una variedad de problemas de la vida funcional, y la organización del </a:t>
            </a:r>
            <a:r>
              <a:rPr lang="es-ES" dirty="0" err="1" smtClean="0">
                <a:solidFill>
                  <a:prstClr val="black"/>
                </a:solidFill>
              </a:rPr>
              <a:t>curriculum</a:t>
            </a:r>
            <a:r>
              <a:rPr lang="es-ES" dirty="0" smtClean="0">
                <a:solidFill>
                  <a:prstClr val="black"/>
                </a:solidFill>
              </a:rPr>
              <a:t> </a:t>
            </a:r>
            <a:r>
              <a:rPr lang="es-ES" dirty="0">
                <a:solidFill>
                  <a:prstClr val="black"/>
                </a:solidFill>
              </a:rPr>
              <a:t>teniendo en cuenta los intereses y las necesidades de los niños </a:t>
            </a:r>
            <a:endParaRPr lang="es-MX" dirty="0">
              <a:solidFill>
                <a:prstClr val="black"/>
              </a:solidFill>
            </a:endParaRPr>
          </a:p>
        </p:txBody>
      </p:sp>
      <p:sp>
        <p:nvSpPr>
          <p:cNvPr id="7" name="AutoShape 8" descr="Resultado de imagen para observacion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8" name="AutoShape 10" descr="Resultado de imagen para observacion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1042" name="Picture 18"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182" y="4064602"/>
            <a:ext cx="2208289" cy="239031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254922" y="3750389"/>
            <a:ext cx="3052729"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solidFill>
                  <a:schemeClr val="tx1"/>
                </a:solidFill>
              </a:rPr>
              <a:t>4. </a:t>
            </a:r>
            <a:r>
              <a:rPr lang="es-MX" dirty="0" smtClean="0">
                <a:solidFill>
                  <a:srgbClr val="0070C0"/>
                </a:solidFill>
              </a:rPr>
              <a:t>William </a:t>
            </a:r>
            <a:r>
              <a:rPr lang="es-MX" dirty="0" err="1" smtClean="0">
                <a:solidFill>
                  <a:srgbClr val="0070C0"/>
                </a:solidFill>
              </a:rPr>
              <a:t>Bristow</a:t>
            </a:r>
            <a:r>
              <a:rPr lang="es-MX" dirty="0" smtClean="0">
                <a:solidFill>
                  <a:srgbClr val="0070C0"/>
                </a:solidFill>
              </a:rPr>
              <a:t> </a:t>
            </a:r>
            <a:r>
              <a:rPr lang="es-MX" dirty="0" smtClean="0"/>
              <a:t>en su artículo  planteó la existencia de alternativas similares con la tendencia apuntando en la dirección de la integración a través de líneas de asignaturas.</a:t>
            </a:r>
            <a:endParaRPr lang="es-MX" dirty="0"/>
          </a:p>
        </p:txBody>
      </p:sp>
    </p:spTree>
    <p:extLst>
      <p:ext uri="{BB962C8B-B14F-4D97-AF65-F5344CB8AC3E}">
        <p14:creationId xmlns:p14="http://schemas.microsoft.com/office/powerpoint/2010/main" val="1091313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1014" y="327166"/>
            <a:ext cx="381644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5. Durante la próxima década este consenso se solidificó bajo la bandera de la educación adaptada a la vida. Un movimiento con varias corrientes de pensamiento, dependiendo de quién explicara su significado. </a:t>
            </a:r>
            <a:endParaRPr lang="es-MX" dirty="0"/>
          </a:p>
        </p:txBody>
      </p:sp>
      <p:sp>
        <p:nvSpPr>
          <p:cNvPr id="3" name="Rectángulo 2"/>
          <p:cNvSpPr/>
          <p:nvPr/>
        </p:nvSpPr>
        <p:spPr>
          <a:xfrm>
            <a:off x="5090160" y="280999"/>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MX" dirty="0" smtClean="0"/>
              <a:t>6. Este creía “que el currículum escolar debe derivarse de las necesidades, intereses, y habilidades de los niños más que de las disciplinas del conocimiento”. </a:t>
            </a:r>
            <a:endParaRPr lang="es-MX" dirty="0"/>
          </a:p>
        </p:txBody>
      </p:sp>
      <p:sp>
        <p:nvSpPr>
          <p:cNvPr id="4" name="Rectángulo 3"/>
          <p:cNvSpPr/>
          <p:nvPr/>
        </p:nvSpPr>
        <p:spPr>
          <a:xfrm>
            <a:off x="935865" y="2611912"/>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MX" dirty="0" smtClean="0"/>
              <a:t>7. Se vio desafiada por un grupo de reformadores que estaban en favor de organizar las asignaturas del currículum alrededor de las disciplinas tradicionales del conocimiento. </a:t>
            </a:r>
            <a:endParaRPr lang="es-MX" dirty="0"/>
          </a:p>
        </p:txBody>
      </p:sp>
      <p:sp>
        <p:nvSpPr>
          <p:cNvPr id="5" name="Rectángulo 4"/>
          <p:cNvSpPr/>
          <p:nvPr/>
        </p:nvSpPr>
        <p:spPr>
          <a:xfrm>
            <a:off x="601014" y="4371412"/>
            <a:ext cx="298406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solidFill>
                  <a:schemeClr val="tx1"/>
                </a:solidFill>
              </a:rPr>
              <a:t>8. </a:t>
            </a:r>
            <a:r>
              <a:rPr lang="es-MX" dirty="0" smtClean="0">
                <a:solidFill>
                  <a:srgbClr val="0070C0"/>
                </a:solidFill>
              </a:rPr>
              <a:t>Charles </a:t>
            </a:r>
            <a:r>
              <a:rPr lang="es-MX" dirty="0" err="1" smtClean="0">
                <a:solidFill>
                  <a:srgbClr val="0070C0"/>
                </a:solidFill>
              </a:rPr>
              <a:t>Prosser</a:t>
            </a:r>
            <a:r>
              <a:rPr lang="es-MX" dirty="0" smtClean="0">
                <a:solidFill>
                  <a:srgbClr val="0070C0"/>
                </a:solidFill>
              </a:rPr>
              <a:t> </a:t>
            </a:r>
            <a:r>
              <a:rPr lang="es-MX" dirty="0" smtClean="0"/>
              <a:t>dio un su significado a este movimiento como “</a:t>
            </a:r>
            <a:r>
              <a:rPr lang="es-MX" b="1" dirty="0" smtClean="0"/>
              <a:t>la formación para la adaptación a la vida</a:t>
            </a:r>
            <a:r>
              <a:rPr lang="es-MX" dirty="0" smtClean="0"/>
              <a:t> que necesitaban y a la que tenían derecho como ciudadanos estadounidenses” </a:t>
            </a:r>
            <a:endParaRPr lang="es-MX" dirty="0"/>
          </a:p>
        </p:txBody>
      </p:sp>
      <p:sp>
        <p:nvSpPr>
          <p:cNvPr id="6" name="CuadroTexto 5"/>
          <p:cNvSpPr txBox="1"/>
          <p:nvPr/>
        </p:nvSpPr>
        <p:spPr>
          <a:xfrm>
            <a:off x="7236640" y="4925409"/>
            <a:ext cx="45475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9. Consideraban que las escuelas debían dirigir su atención a dar soluciones a las necesidades mas inmediatas de los estudiantes</a:t>
            </a:r>
            <a:endParaRPr lang="es-MX" dirty="0"/>
          </a:p>
        </p:txBody>
      </p:sp>
      <p:pic>
        <p:nvPicPr>
          <p:cNvPr id="7" name="Imagen 6"/>
          <p:cNvPicPr>
            <a:picLocks noChangeAspect="1"/>
          </p:cNvPicPr>
          <p:nvPr/>
        </p:nvPicPr>
        <p:blipFill>
          <a:blip r:embed="rId2"/>
          <a:stretch>
            <a:fillRect/>
          </a:stretch>
        </p:blipFill>
        <p:spPr>
          <a:xfrm>
            <a:off x="7973721" y="1603588"/>
            <a:ext cx="2426418" cy="2767824"/>
          </a:xfrm>
          <a:prstGeom prst="rect">
            <a:avLst/>
          </a:prstGeom>
        </p:spPr>
      </p:pic>
      <p:pic>
        <p:nvPicPr>
          <p:cNvPr id="8" name="Imagen 7"/>
          <p:cNvPicPr>
            <a:picLocks noChangeAspect="1"/>
          </p:cNvPicPr>
          <p:nvPr/>
        </p:nvPicPr>
        <p:blipFill>
          <a:blip r:embed="rId3"/>
          <a:stretch>
            <a:fillRect/>
          </a:stretch>
        </p:blipFill>
        <p:spPr>
          <a:xfrm>
            <a:off x="3983864" y="3968842"/>
            <a:ext cx="2915577" cy="2652835"/>
          </a:xfrm>
          <a:prstGeom prst="rect">
            <a:avLst/>
          </a:prstGeom>
        </p:spPr>
      </p:pic>
    </p:spTree>
    <p:extLst>
      <p:ext uri="{BB962C8B-B14F-4D97-AF65-F5344CB8AC3E}">
        <p14:creationId xmlns:p14="http://schemas.microsoft.com/office/powerpoint/2010/main" val="285046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8028" y="255501"/>
            <a:ext cx="42672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2. La tarea del </a:t>
            </a:r>
            <a:r>
              <a:rPr lang="es-ES" dirty="0" err="1" smtClean="0"/>
              <a:t>currìculum</a:t>
            </a:r>
            <a:r>
              <a:rPr lang="es-ES" dirty="0" smtClean="0"/>
              <a:t> fue la de transmitirá los estudiantes el contenido y los métodos de las disciplinas académicas tradicionales en formas similares a las que los eruditos de estos campos del conocimiento empleaban. </a:t>
            </a:r>
            <a:endParaRPr lang="es-MX" dirty="0"/>
          </a:p>
        </p:txBody>
      </p:sp>
      <p:sp>
        <p:nvSpPr>
          <p:cNvPr id="3" name="Rectángulo 2"/>
          <p:cNvSpPr/>
          <p:nvPr/>
        </p:nvSpPr>
        <p:spPr>
          <a:xfrm>
            <a:off x="182451" y="254255"/>
            <a:ext cx="3037268"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1. Los orígenes de esta alternativa tuvieron lugar en un grupo de proyectos de reforma curricular, la mayoría a nivel secundario pero también a nivel de educación primaria.</a:t>
            </a:r>
            <a:endParaRPr lang="es-MX" dirty="0"/>
          </a:p>
        </p:txBody>
      </p:sp>
      <p:sp>
        <p:nvSpPr>
          <p:cNvPr id="5" name="Rectángulo 4"/>
          <p:cNvSpPr/>
          <p:nvPr/>
        </p:nvSpPr>
        <p:spPr>
          <a:xfrm>
            <a:off x="343437" y="2828571"/>
            <a:ext cx="312098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3. Uno de los lugares clave para esta lucha eran las escuelas, donde se producían los científicos e ingenieros que se necesitaban para llevar adelante los avances científicos y tecnológicos. </a:t>
            </a:r>
            <a:endParaRPr lang="es-MX" dirty="0"/>
          </a:p>
        </p:txBody>
      </p:sp>
      <p:sp>
        <p:nvSpPr>
          <p:cNvPr id="6" name="Rectángulo 5"/>
          <p:cNvSpPr/>
          <p:nvPr/>
        </p:nvSpPr>
        <p:spPr>
          <a:xfrm>
            <a:off x="1270714" y="5402887"/>
            <a:ext cx="970208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4. Lo que unificó a estos reformadores y los opuso a los partidarios de la educación para la adaptación a la vida fue su deseo de desarrollar un plan de estudios cuyo contenido proviniera de las disciplinas académicas tradicionales y cuya pedagogía fuera similar a las estrategias investigativas de los especialistas de estos campos. </a:t>
            </a:r>
            <a:endParaRPr lang="es-MX" dirty="0"/>
          </a:p>
        </p:txBody>
      </p:sp>
      <p:pic>
        <p:nvPicPr>
          <p:cNvPr id="7" name="Imagen 6"/>
          <p:cNvPicPr>
            <a:picLocks noChangeAspect="1"/>
          </p:cNvPicPr>
          <p:nvPr/>
        </p:nvPicPr>
        <p:blipFill>
          <a:blip r:embed="rId2"/>
          <a:stretch>
            <a:fillRect/>
          </a:stretch>
        </p:blipFill>
        <p:spPr>
          <a:xfrm>
            <a:off x="3863662" y="254255"/>
            <a:ext cx="2861674" cy="2450308"/>
          </a:xfrm>
          <a:prstGeom prst="rect">
            <a:avLst/>
          </a:prstGeom>
        </p:spPr>
      </p:pic>
      <p:pic>
        <p:nvPicPr>
          <p:cNvPr id="8" name="Imagen 7"/>
          <p:cNvPicPr>
            <a:picLocks noChangeAspect="1"/>
          </p:cNvPicPr>
          <p:nvPr/>
        </p:nvPicPr>
        <p:blipFill>
          <a:blip r:embed="rId3"/>
          <a:stretch>
            <a:fillRect/>
          </a:stretch>
        </p:blipFill>
        <p:spPr>
          <a:xfrm>
            <a:off x="4441752" y="2911718"/>
            <a:ext cx="2181962" cy="2284014"/>
          </a:xfrm>
          <a:prstGeom prst="rect">
            <a:avLst/>
          </a:prstGeom>
        </p:spPr>
      </p:pic>
      <p:pic>
        <p:nvPicPr>
          <p:cNvPr id="9" name="Imagen 8"/>
          <p:cNvPicPr>
            <a:picLocks noChangeAspect="1"/>
          </p:cNvPicPr>
          <p:nvPr/>
        </p:nvPicPr>
        <p:blipFill>
          <a:blip r:embed="rId4"/>
          <a:stretch>
            <a:fillRect/>
          </a:stretch>
        </p:blipFill>
        <p:spPr>
          <a:xfrm>
            <a:off x="7369279" y="2285580"/>
            <a:ext cx="3765568" cy="2768800"/>
          </a:xfrm>
          <a:prstGeom prst="rect">
            <a:avLst/>
          </a:prstGeom>
        </p:spPr>
      </p:pic>
    </p:spTree>
    <p:extLst>
      <p:ext uri="{BB962C8B-B14F-4D97-AF65-F5344CB8AC3E}">
        <p14:creationId xmlns:p14="http://schemas.microsoft.com/office/powerpoint/2010/main" val="275145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6720" y="357830"/>
            <a:ext cx="3606085" cy="15841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1. Un </a:t>
            </a:r>
            <a:r>
              <a:rPr lang="es-ES" dirty="0"/>
              <a:t>rasgo distintivo de la educación para la adaptación a la vida fue su falta de énfasis en los estándares académicos tradicionales.</a:t>
            </a:r>
            <a:endParaRPr lang="es-MX" dirty="0"/>
          </a:p>
        </p:txBody>
      </p:sp>
      <p:sp>
        <p:nvSpPr>
          <p:cNvPr id="3" name="Rectángulo 2"/>
          <p:cNvSpPr/>
          <p:nvPr/>
        </p:nvSpPr>
        <p:spPr>
          <a:xfrm>
            <a:off x="4868012" y="333769"/>
            <a:ext cx="2781837"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2. En 1945, las Escuelas Públicas de </a:t>
            </a:r>
            <a:r>
              <a:rPr lang="es-MX" dirty="0" err="1" smtClean="0"/>
              <a:t>Miniápolis</a:t>
            </a:r>
            <a:r>
              <a:rPr lang="es-MX" dirty="0" smtClean="0"/>
              <a:t> introdujeron los Conocimientos Comunes, un bloque de dos horas en las secundarias de la ciudad para remplazar los cursos separados de inglés y estudios sociales. </a:t>
            </a:r>
            <a:endParaRPr lang="es-MX" dirty="0"/>
          </a:p>
        </p:txBody>
      </p:sp>
      <p:sp>
        <p:nvSpPr>
          <p:cNvPr id="4" name="Rectángulo 3"/>
          <p:cNvSpPr/>
          <p:nvPr/>
        </p:nvSpPr>
        <p:spPr>
          <a:xfrm>
            <a:off x="208207" y="2321082"/>
            <a:ext cx="391947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3. La </a:t>
            </a:r>
            <a:r>
              <a:rPr lang="es-ES" dirty="0"/>
              <a:t>mayor preocupación expresada por los padres estaba enfocada en la calidad académica de los cursos.</a:t>
            </a:r>
            <a:endParaRPr lang="es-MX" dirty="0"/>
          </a:p>
        </p:txBody>
      </p:sp>
      <p:sp>
        <p:nvSpPr>
          <p:cNvPr id="5" name="Rectángulo 4"/>
          <p:cNvSpPr/>
          <p:nvPr/>
        </p:nvSpPr>
        <p:spPr>
          <a:xfrm>
            <a:off x="266163" y="3704828"/>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s-ES" dirty="0" smtClean="0"/>
              <a:t>4. La </a:t>
            </a:r>
            <a:r>
              <a:rPr lang="es-ES" dirty="0"/>
              <a:t>junta de educación revisó la petición del Consejo de Padres y decidieron que los Conocimientos Comunes fueran opcionales. </a:t>
            </a:r>
            <a:endParaRPr lang="es-MX" dirty="0"/>
          </a:p>
        </p:txBody>
      </p:sp>
      <p:sp>
        <p:nvSpPr>
          <p:cNvPr id="6" name="Rectángulo 5"/>
          <p:cNvSpPr/>
          <p:nvPr/>
        </p:nvSpPr>
        <p:spPr>
          <a:xfrm>
            <a:off x="420709" y="5088575"/>
            <a:ext cx="686873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5. La </a:t>
            </a:r>
            <a:r>
              <a:rPr lang="es-ES" dirty="0"/>
              <a:t>visión promovida por los educadores del ajuste a la vida de que la mayoría de los jóvenes no eran capaces de dominar un currículo académico tradicional o no tenían la capacidad intelectual para continuar con la educación superior estaba fuera de lugar </a:t>
            </a:r>
            <a:endParaRPr lang="es-MX" dirty="0"/>
          </a:p>
        </p:txBody>
      </p:sp>
      <p:pic>
        <p:nvPicPr>
          <p:cNvPr id="7" name="Imagen 6"/>
          <p:cNvPicPr>
            <a:picLocks noChangeAspect="1"/>
          </p:cNvPicPr>
          <p:nvPr/>
        </p:nvPicPr>
        <p:blipFill>
          <a:blip r:embed="rId2"/>
          <a:stretch>
            <a:fillRect/>
          </a:stretch>
        </p:blipFill>
        <p:spPr>
          <a:xfrm>
            <a:off x="8770110" y="333769"/>
            <a:ext cx="2820876" cy="3029187"/>
          </a:xfrm>
          <a:prstGeom prst="rect">
            <a:avLst/>
          </a:prstGeom>
        </p:spPr>
      </p:pic>
      <p:pic>
        <p:nvPicPr>
          <p:cNvPr id="8" name="Imagen 7"/>
          <p:cNvPicPr>
            <a:picLocks noChangeAspect="1"/>
          </p:cNvPicPr>
          <p:nvPr/>
        </p:nvPicPr>
        <p:blipFill>
          <a:blip r:embed="rId3"/>
          <a:stretch>
            <a:fillRect/>
          </a:stretch>
        </p:blipFill>
        <p:spPr>
          <a:xfrm>
            <a:off x="7585454" y="3654223"/>
            <a:ext cx="4286250" cy="2857500"/>
          </a:xfrm>
          <a:prstGeom prst="rect">
            <a:avLst/>
          </a:prstGeom>
        </p:spPr>
      </p:pic>
    </p:spTree>
    <p:extLst>
      <p:ext uri="{BB962C8B-B14F-4D97-AF65-F5344CB8AC3E}">
        <p14:creationId xmlns:p14="http://schemas.microsoft.com/office/powerpoint/2010/main" val="210070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1014" y="569206"/>
            <a:ext cx="6096000" cy="102925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s-MX" dirty="0"/>
              <a:t>1. A pesar de la oposición a la educación adaptada a la vida, tenían dudas acerca de la utilidad de la noción de estructura como concepto organizador para las disciplinas.</a:t>
            </a:r>
          </a:p>
        </p:txBody>
      </p:sp>
      <p:sp>
        <p:nvSpPr>
          <p:cNvPr id="3" name="Rectángulo 2"/>
          <p:cNvSpPr/>
          <p:nvPr/>
        </p:nvSpPr>
        <p:spPr>
          <a:xfrm>
            <a:off x="227528" y="2816092"/>
            <a:ext cx="3584620" cy="32778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s-MX" dirty="0"/>
              <a:t>2. Se criticaba de muchas maneras a la reforma centrada en disciplinas, ya que esta fue diseñada principalmente por académicos universitarios sin experiencia en el trabajo con maestros de escuelas públicas típicas, y eran entonces implementadas por escuelas secundarias elitistas con estudiantes de alto aprovechamiento.</a:t>
            </a:r>
          </a:p>
        </p:txBody>
      </p:sp>
      <p:sp>
        <p:nvSpPr>
          <p:cNvPr id="4" name="Rectángulo 3"/>
          <p:cNvSpPr/>
          <p:nvPr/>
        </p:nvSpPr>
        <p:spPr>
          <a:xfrm>
            <a:off x="8019246" y="3609855"/>
            <a:ext cx="3867954" cy="295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s-MX" dirty="0" smtClean="0"/>
              <a:t>3. Los </a:t>
            </a:r>
            <a:r>
              <a:rPr lang="es-MX" dirty="0"/>
              <a:t>nuevos currículos no funcionaban al ser introducidos en escuelas públicas y eran rechazados por gran cantidad de profesores, ya que estos confiaban ampliamente en sus asentadas prácticas pedagógicas y no estaban familiarizados con tener que investigar acerca de los nuevos modelos de enseñanza. </a:t>
            </a:r>
          </a:p>
        </p:txBody>
      </p:sp>
      <p:pic>
        <p:nvPicPr>
          <p:cNvPr id="5" name="Imagen 4"/>
          <p:cNvPicPr>
            <a:picLocks noChangeAspect="1"/>
          </p:cNvPicPr>
          <p:nvPr/>
        </p:nvPicPr>
        <p:blipFill>
          <a:blip r:embed="rId2"/>
          <a:stretch>
            <a:fillRect/>
          </a:stretch>
        </p:blipFill>
        <p:spPr>
          <a:xfrm>
            <a:off x="4250566" y="2226234"/>
            <a:ext cx="3330262" cy="3414713"/>
          </a:xfrm>
          <a:prstGeom prst="rect">
            <a:avLst/>
          </a:prstGeom>
        </p:spPr>
      </p:pic>
      <p:pic>
        <p:nvPicPr>
          <p:cNvPr id="6" name="Imagen 5"/>
          <p:cNvPicPr>
            <a:picLocks noChangeAspect="1"/>
          </p:cNvPicPr>
          <p:nvPr/>
        </p:nvPicPr>
        <p:blipFill>
          <a:blip r:embed="rId3"/>
          <a:stretch>
            <a:fillRect/>
          </a:stretch>
        </p:blipFill>
        <p:spPr>
          <a:xfrm>
            <a:off x="8576642" y="180304"/>
            <a:ext cx="2872676" cy="3146148"/>
          </a:xfrm>
          <a:prstGeom prst="rect">
            <a:avLst/>
          </a:prstGeom>
        </p:spPr>
      </p:pic>
    </p:spTree>
    <p:extLst>
      <p:ext uri="{BB962C8B-B14F-4D97-AF65-F5344CB8AC3E}">
        <p14:creationId xmlns:p14="http://schemas.microsoft.com/office/powerpoint/2010/main" val="285237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30591" y="227857"/>
            <a:ext cx="6096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MX" dirty="0" smtClean="0"/>
              <a:t>4. Si el currículum era tan selectivo y organizado que los estudiantes dominaran la estructura de la disciplina, entonces de acuerdo con Bruner, “cualquier asignatura podía enseñarse de forma efectiva en alguna forma intelectualmente honesta a cualquier niño en cualquier etapa de su desarrollo” </a:t>
            </a:r>
            <a:endParaRPr lang="es-MX" dirty="0"/>
          </a:p>
        </p:txBody>
      </p:sp>
      <p:sp>
        <p:nvSpPr>
          <p:cNvPr id="3" name="Rectángulo 2"/>
          <p:cNvSpPr/>
          <p:nvPr/>
        </p:nvSpPr>
        <p:spPr>
          <a:xfrm>
            <a:off x="6104587" y="1992078"/>
            <a:ext cx="493260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5. La popularidad de esta noción de estructura entre estos reformadores no quería decir que estos estuvieran de acuerdo en cuanto a cómo debían organizar el currículum alrededor de las disciplinas académicas.</a:t>
            </a:r>
            <a:endParaRPr lang="es-MX" dirty="0"/>
          </a:p>
        </p:txBody>
      </p:sp>
      <p:sp>
        <p:nvSpPr>
          <p:cNvPr id="4" name="Rectángulo 3"/>
          <p:cNvSpPr/>
          <p:nvPr/>
        </p:nvSpPr>
        <p:spPr>
          <a:xfrm>
            <a:off x="4619223" y="3923724"/>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MX" dirty="0" smtClean="0"/>
              <a:t>6. Los reformadores del currículum centrado en las disciplinas declaraban que su meta era el desarrollo intelectual y no el ajuste social.</a:t>
            </a:r>
            <a:endParaRPr lang="es-MX" dirty="0"/>
          </a:p>
        </p:txBody>
      </p:sp>
      <p:sp>
        <p:nvSpPr>
          <p:cNvPr id="5" name="Rectángulo 4"/>
          <p:cNvSpPr/>
          <p:nvPr/>
        </p:nvSpPr>
        <p:spPr>
          <a:xfrm>
            <a:off x="5430591" y="5469004"/>
            <a:ext cx="6096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MX" dirty="0" smtClean="0"/>
              <a:t>7. La tarea del currículo era preparar a los estudiantes para la vida laboral y su papel de ciudadanos en el mundo</a:t>
            </a:r>
            <a:endParaRPr lang="es-MX" dirty="0"/>
          </a:p>
        </p:txBody>
      </p:sp>
      <p:pic>
        <p:nvPicPr>
          <p:cNvPr id="6" name="Imagen 5"/>
          <p:cNvPicPr>
            <a:picLocks noChangeAspect="1"/>
          </p:cNvPicPr>
          <p:nvPr/>
        </p:nvPicPr>
        <p:blipFill>
          <a:blip r:embed="rId2"/>
          <a:stretch>
            <a:fillRect/>
          </a:stretch>
        </p:blipFill>
        <p:spPr>
          <a:xfrm>
            <a:off x="264125" y="524458"/>
            <a:ext cx="4719998" cy="2574634"/>
          </a:xfrm>
          <a:prstGeom prst="rect">
            <a:avLst/>
          </a:prstGeom>
        </p:spPr>
      </p:pic>
      <p:pic>
        <p:nvPicPr>
          <p:cNvPr id="7" name="Imagen 6"/>
          <p:cNvPicPr>
            <a:picLocks noChangeAspect="1"/>
          </p:cNvPicPr>
          <p:nvPr/>
        </p:nvPicPr>
        <p:blipFill>
          <a:blip r:embed="rId3"/>
          <a:stretch>
            <a:fillRect/>
          </a:stretch>
        </p:blipFill>
        <p:spPr>
          <a:xfrm>
            <a:off x="816783" y="3469406"/>
            <a:ext cx="2982484" cy="2909669"/>
          </a:xfrm>
          <a:prstGeom prst="rect">
            <a:avLst/>
          </a:prstGeom>
        </p:spPr>
      </p:pic>
    </p:spTree>
    <p:extLst>
      <p:ext uri="{BB962C8B-B14F-4D97-AF65-F5344CB8AC3E}">
        <p14:creationId xmlns:p14="http://schemas.microsoft.com/office/powerpoint/2010/main" val="297424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132" y="202408"/>
            <a:ext cx="2824766" cy="32778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s-MX" dirty="0"/>
              <a:t>8. A finales de los 60’s Bruner planteó que el enfoque de las reformas centradas en disciplinas tenía un sentido perfecto, sin embargo se necesitaba enfocarse en utilizar la escuela para resolver los evidentes problemas de ésa época. </a:t>
            </a:r>
          </a:p>
        </p:txBody>
      </p:sp>
      <p:sp>
        <p:nvSpPr>
          <p:cNvPr id="3" name="Rectángulo 2"/>
          <p:cNvSpPr/>
          <p:nvPr/>
        </p:nvSpPr>
        <p:spPr>
          <a:xfrm>
            <a:off x="3224011" y="354493"/>
            <a:ext cx="2760371"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9. El carácter utilitario de la educación para la adaptación a la vida era evidente fueron los dilemas que los estudiantes debían enfrentar día a día en la escuela, en el hogar, y en sus comunidades</a:t>
            </a:r>
            <a:endParaRPr lang="es-MX" dirty="0"/>
          </a:p>
        </p:txBody>
      </p:sp>
      <p:sp>
        <p:nvSpPr>
          <p:cNvPr id="4" name="Rectángulo 3"/>
          <p:cNvSpPr/>
          <p:nvPr/>
        </p:nvSpPr>
        <p:spPr>
          <a:xfrm>
            <a:off x="6220496" y="479407"/>
            <a:ext cx="221087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10. Los defensores de la reforma curricular centrada en las disciplinas, por otra parte, favorecían un currículo académico.</a:t>
            </a:r>
            <a:endParaRPr lang="es-MX" dirty="0"/>
          </a:p>
        </p:txBody>
      </p:sp>
      <p:sp>
        <p:nvSpPr>
          <p:cNvPr id="5" name="Rectángulo 4"/>
          <p:cNvSpPr/>
          <p:nvPr/>
        </p:nvSpPr>
        <p:spPr>
          <a:xfrm>
            <a:off x="8701825" y="354493"/>
            <a:ext cx="288486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11. Si estamos tan divididos en cuanto a los propósitos para educar a los jóvenes, no es sorprendente que la cuestión de la organización curricular ha sido y continua siendo una arena para un conflicto continuo. </a:t>
            </a:r>
            <a:endParaRPr lang="es-MX" dirty="0"/>
          </a:p>
        </p:txBody>
      </p:sp>
      <p:pic>
        <p:nvPicPr>
          <p:cNvPr id="6" name="Imagen 5"/>
          <p:cNvPicPr>
            <a:picLocks noChangeAspect="1"/>
          </p:cNvPicPr>
          <p:nvPr/>
        </p:nvPicPr>
        <p:blipFill>
          <a:blip r:embed="rId2"/>
          <a:stretch>
            <a:fillRect/>
          </a:stretch>
        </p:blipFill>
        <p:spPr>
          <a:xfrm>
            <a:off x="640000" y="3955353"/>
            <a:ext cx="3223661" cy="2437059"/>
          </a:xfrm>
          <a:prstGeom prst="rect">
            <a:avLst/>
          </a:prstGeom>
        </p:spPr>
      </p:pic>
      <p:pic>
        <p:nvPicPr>
          <p:cNvPr id="7" name="Imagen 6"/>
          <p:cNvPicPr>
            <a:picLocks noChangeAspect="1"/>
          </p:cNvPicPr>
          <p:nvPr/>
        </p:nvPicPr>
        <p:blipFill>
          <a:blip r:embed="rId3"/>
          <a:stretch>
            <a:fillRect/>
          </a:stretch>
        </p:blipFill>
        <p:spPr>
          <a:xfrm>
            <a:off x="4324971" y="2936383"/>
            <a:ext cx="3791049" cy="3108660"/>
          </a:xfrm>
          <a:prstGeom prst="rect">
            <a:avLst/>
          </a:prstGeom>
        </p:spPr>
      </p:pic>
      <p:pic>
        <p:nvPicPr>
          <p:cNvPr id="8" name="Imagen 7"/>
          <p:cNvPicPr>
            <a:picLocks noChangeAspect="1"/>
          </p:cNvPicPr>
          <p:nvPr/>
        </p:nvPicPr>
        <p:blipFill rotWithShape="1">
          <a:blip r:embed="rId4"/>
          <a:srcRect b="6103"/>
          <a:stretch/>
        </p:blipFill>
        <p:spPr>
          <a:xfrm>
            <a:off x="8577330" y="3480228"/>
            <a:ext cx="3141799" cy="2932762"/>
          </a:xfrm>
          <a:prstGeom prst="rect">
            <a:avLst/>
          </a:prstGeom>
        </p:spPr>
      </p:pic>
    </p:spTree>
    <p:extLst>
      <p:ext uri="{BB962C8B-B14F-4D97-AF65-F5344CB8AC3E}">
        <p14:creationId xmlns:p14="http://schemas.microsoft.com/office/powerpoint/2010/main" val="3682231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8490" y="695460"/>
            <a:ext cx="10573555" cy="5447361"/>
          </a:xfrm>
          <a:prstGeom prst="rect">
            <a:avLst/>
          </a:prstGeom>
        </p:spPr>
      </p:pic>
    </p:spTree>
    <p:extLst>
      <p:ext uri="{BB962C8B-B14F-4D97-AF65-F5344CB8AC3E}">
        <p14:creationId xmlns:p14="http://schemas.microsoft.com/office/powerpoint/2010/main" val="1792042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TM03457475[[fn=Marco]]</Template>
  <TotalTime>130</TotalTime>
  <Words>1024</Words>
  <Application>Microsoft Office PowerPoint</Application>
  <PresentationFormat>Panorámica</PresentationFormat>
  <Paragraphs>38</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Arial Black</vt:lpstr>
      <vt:lpstr>Calibri</vt:lpstr>
      <vt:lpstr>Calibri Light</vt:lpstr>
      <vt:lpstr>Cooper Black</vt:lpstr>
      <vt:lpstr>Tema de Office</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Usuario</cp:lastModifiedBy>
  <cp:revision>12</cp:revision>
  <dcterms:created xsi:type="dcterms:W3CDTF">2018-09-06T01:18:26Z</dcterms:created>
  <dcterms:modified xsi:type="dcterms:W3CDTF">2018-09-17T17:31:35Z</dcterms:modified>
</cp:coreProperties>
</file>