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8" r:id="rId6"/>
    <p:sldId id="276" r:id="rId7"/>
    <p:sldId id="277" r:id="rId8"/>
    <p:sldId id="284" r:id="rId9"/>
    <p:sldId id="285" r:id="rId10"/>
    <p:sldId id="256" r:id="rId11"/>
    <p:sldId id="257" r:id="rId12"/>
    <p:sldId id="258" r:id="rId13"/>
    <p:sldId id="259" r:id="rId14"/>
    <p:sldId id="260" r:id="rId15"/>
    <p:sldId id="279" r:id="rId16"/>
    <p:sldId id="280" r:id="rId17"/>
    <p:sldId id="266" r:id="rId18"/>
    <p:sldId id="281" r:id="rId19"/>
    <p:sldId id="282" r:id="rId20"/>
    <p:sldId id="283" r:id="rId21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D9C8E-F1B2-4073-9632-110827B1254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1DC601-1DBA-4CFE-A19D-BEC38AA375A1}">
      <dgm:prSet phldrT="[Texto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l"/>
          <a:r>
            <a:rPr lang="es-MX" sz="2400" dirty="0"/>
            <a:t>La construcción psicología del niño en el programatismo de Dewey y de Edward L. Thorndike definían sus ciencias de la educación como contribuyentes a la educación progresiva de la tradición de la Ilustración.</a:t>
          </a:r>
        </a:p>
      </dgm:t>
    </dgm:pt>
    <dgm:pt modelId="{207FE38C-F030-47A3-B701-B3915CFF0B20}" type="parTrans" cxnId="{7350688C-2F9C-4EB7-9FC4-471B4984795B}">
      <dgm:prSet/>
      <dgm:spPr/>
      <dgm:t>
        <a:bodyPr/>
        <a:lstStyle/>
        <a:p>
          <a:endParaRPr lang="es-MX"/>
        </a:p>
      </dgm:t>
    </dgm:pt>
    <dgm:pt modelId="{FBB6144C-6905-4D14-8839-39A5F3E8AD3F}" type="sibTrans" cxnId="{7350688C-2F9C-4EB7-9FC4-471B4984795B}">
      <dgm:prSet/>
      <dgm:spPr/>
      <dgm:t>
        <a:bodyPr/>
        <a:lstStyle/>
        <a:p>
          <a:endParaRPr lang="es-MX"/>
        </a:p>
      </dgm:t>
    </dgm:pt>
    <dgm:pt modelId="{80285649-BAC6-4C96-BF87-1D726CFDF05B}">
      <dgm:prSet phldrT="[Texto]" custT="1"/>
      <dgm:spPr>
        <a:solidFill>
          <a:srgbClr val="FF0066"/>
        </a:solidFill>
      </dgm:spPr>
      <dgm:t>
        <a:bodyPr/>
        <a:lstStyle/>
        <a:p>
          <a:r>
            <a:rPr lang="es-MX" sz="2400" dirty="0"/>
            <a:t>Cada uno vio a la ciencia como un agente social vital y útil en la realización de una sociedad prosista </a:t>
          </a:r>
        </a:p>
      </dgm:t>
    </dgm:pt>
    <dgm:pt modelId="{50F7ECC1-7297-4D3A-B919-3FA7C1D2F142}" type="parTrans" cxnId="{B4D3915E-C4F0-4167-BD79-A9594B4B93C6}">
      <dgm:prSet/>
      <dgm:spPr/>
      <dgm:t>
        <a:bodyPr/>
        <a:lstStyle/>
        <a:p>
          <a:endParaRPr lang="es-MX"/>
        </a:p>
      </dgm:t>
    </dgm:pt>
    <dgm:pt modelId="{65244AED-DE88-47D4-A9CC-CFA90F1ABEF4}" type="sibTrans" cxnId="{B4D3915E-C4F0-4167-BD79-A9594B4B93C6}">
      <dgm:prSet/>
      <dgm:spPr/>
      <dgm:t>
        <a:bodyPr/>
        <a:lstStyle/>
        <a:p>
          <a:endParaRPr lang="es-MX"/>
        </a:p>
      </dgm:t>
    </dgm:pt>
    <dgm:pt modelId="{CF445970-9ADC-4479-8D54-DD6889FC1FE9}">
      <dgm:prSet phldrT="[Texto]" custT="1"/>
      <dgm:spPr/>
      <dgm:t>
        <a:bodyPr/>
        <a:lstStyle/>
        <a:p>
          <a:r>
            <a:rPr lang="es-MX" sz="2400" dirty="0"/>
            <a:t>En contraste con la psicología antropológica de Dewey, la ciencia de Thorndike expondría lo que era natural e innato en el niño para producir una sociedad más humana y un orden más moral</a:t>
          </a:r>
        </a:p>
      </dgm:t>
    </dgm:pt>
    <dgm:pt modelId="{B3410F85-B1AB-4461-AC16-5C6B710C0031}" type="parTrans" cxnId="{F848DEF8-7474-4BAE-BCB7-823F13FB9905}">
      <dgm:prSet/>
      <dgm:spPr/>
      <dgm:t>
        <a:bodyPr/>
        <a:lstStyle/>
        <a:p>
          <a:endParaRPr lang="es-MX"/>
        </a:p>
      </dgm:t>
    </dgm:pt>
    <dgm:pt modelId="{C37CBC45-94D6-46BE-B738-F29449CED047}" type="sibTrans" cxnId="{F848DEF8-7474-4BAE-BCB7-823F13FB9905}">
      <dgm:prSet/>
      <dgm:spPr/>
      <dgm:t>
        <a:bodyPr/>
        <a:lstStyle/>
        <a:p>
          <a:endParaRPr lang="es-MX"/>
        </a:p>
      </dgm:t>
    </dgm:pt>
    <dgm:pt modelId="{D98552F5-F637-4267-AE4D-088EDDA903D3}" type="pres">
      <dgm:prSet presAssocID="{C26D9C8E-F1B2-4073-9632-110827B12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C751BDE-AA9C-4F3F-8D0C-77BC25F940A2}" type="pres">
      <dgm:prSet presAssocID="{F21DC601-1DBA-4CFE-A19D-BEC38AA375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7A2369-01BF-47F3-AE97-9F344DB871A9}" type="pres">
      <dgm:prSet presAssocID="{FBB6144C-6905-4D14-8839-39A5F3E8AD3F}" presName="sibTrans" presStyleCnt="0"/>
      <dgm:spPr/>
    </dgm:pt>
    <dgm:pt modelId="{AD561B1A-B3B6-44BC-ACA1-48E54A015FE6}" type="pres">
      <dgm:prSet presAssocID="{80285649-BAC6-4C96-BF87-1D726CFDF0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55B2AD-0750-44F8-9057-5AC4AAB2E0D4}" type="pres">
      <dgm:prSet presAssocID="{65244AED-DE88-47D4-A9CC-CFA90F1ABEF4}" presName="sibTrans" presStyleCnt="0"/>
      <dgm:spPr/>
    </dgm:pt>
    <dgm:pt modelId="{B79C8023-2E25-4A54-AC08-21A91322C8AC}" type="pres">
      <dgm:prSet presAssocID="{CF445970-9ADC-4479-8D54-DD6889FC1FE9}" presName="node" presStyleLbl="node1" presStyleIdx="2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4D3915E-C4F0-4167-BD79-A9594B4B93C6}" srcId="{C26D9C8E-F1B2-4073-9632-110827B12549}" destId="{80285649-BAC6-4C96-BF87-1D726CFDF05B}" srcOrd="1" destOrd="0" parTransId="{50F7ECC1-7297-4D3A-B919-3FA7C1D2F142}" sibTransId="{65244AED-DE88-47D4-A9CC-CFA90F1ABEF4}"/>
    <dgm:cxn modelId="{F848DEF8-7474-4BAE-BCB7-823F13FB9905}" srcId="{C26D9C8E-F1B2-4073-9632-110827B12549}" destId="{CF445970-9ADC-4479-8D54-DD6889FC1FE9}" srcOrd="2" destOrd="0" parTransId="{B3410F85-B1AB-4461-AC16-5C6B710C0031}" sibTransId="{C37CBC45-94D6-46BE-B738-F29449CED047}"/>
    <dgm:cxn modelId="{5B3F5489-CD83-413C-A72E-76660DD91D8A}" type="presOf" srcId="{C26D9C8E-F1B2-4073-9632-110827B12549}" destId="{D98552F5-F637-4267-AE4D-088EDDA903D3}" srcOrd="0" destOrd="0" presId="urn:microsoft.com/office/officeart/2005/8/layout/hList6"/>
    <dgm:cxn modelId="{7350688C-2F9C-4EB7-9FC4-471B4984795B}" srcId="{C26D9C8E-F1B2-4073-9632-110827B12549}" destId="{F21DC601-1DBA-4CFE-A19D-BEC38AA375A1}" srcOrd="0" destOrd="0" parTransId="{207FE38C-F030-47A3-B701-B3915CFF0B20}" sibTransId="{FBB6144C-6905-4D14-8839-39A5F3E8AD3F}"/>
    <dgm:cxn modelId="{18F53FF0-6974-487D-97B4-2397BE9ACC9C}" type="presOf" srcId="{F21DC601-1DBA-4CFE-A19D-BEC38AA375A1}" destId="{4C751BDE-AA9C-4F3F-8D0C-77BC25F940A2}" srcOrd="0" destOrd="0" presId="urn:microsoft.com/office/officeart/2005/8/layout/hList6"/>
    <dgm:cxn modelId="{67EEB265-AD0B-41D5-85E5-46AE07077512}" type="presOf" srcId="{CF445970-9ADC-4479-8D54-DD6889FC1FE9}" destId="{B79C8023-2E25-4A54-AC08-21A91322C8AC}" srcOrd="0" destOrd="0" presId="urn:microsoft.com/office/officeart/2005/8/layout/hList6"/>
    <dgm:cxn modelId="{316F91AA-9F23-49DC-B143-3B3CC477262A}" type="presOf" srcId="{80285649-BAC6-4C96-BF87-1D726CFDF05B}" destId="{AD561B1A-B3B6-44BC-ACA1-48E54A015FE6}" srcOrd="0" destOrd="0" presId="urn:microsoft.com/office/officeart/2005/8/layout/hList6"/>
    <dgm:cxn modelId="{D9F2922D-9C23-4FB8-BA23-1409A372DBAF}" type="presParOf" srcId="{D98552F5-F637-4267-AE4D-088EDDA903D3}" destId="{4C751BDE-AA9C-4F3F-8D0C-77BC25F940A2}" srcOrd="0" destOrd="0" presId="urn:microsoft.com/office/officeart/2005/8/layout/hList6"/>
    <dgm:cxn modelId="{8D75D967-09E3-4F52-8D48-EFBF3020DCE4}" type="presParOf" srcId="{D98552F5-F637-4267-AE4D-088EDDA903D3}" destId="{357A2369-01BF-47F3-AE97-9F344DB871A9}" srcOrd="1" destOrd="0" presId="urn:microsoft.com/office/officeart/2005/8/layout/hList6"/>
    <dgm:cxn modelId="{8FFC821F-C452-4C7D-A10B-790DA9EA25A8}" type="presParOf" srcId="{D98552F5-F637-4267-AE4D-088EDDA903D3}" destId="{AD561B1A-B3B6-44BC-ACA1-48E54A015FE6}" srcOrd="2" destOrd="0" presId="urn:microsoft.com/office/officeart/2005/8/layout/hList6"/>
    <dgm:cxn modelId="{59FF1584-48A1-41F7-A588-B87E9EF4789E}" type="presParOf" srcId="{D98552F5-F637-4267-AE4D-088EDDA903D3}" destId="{6F55B2AD-0750-44F8-9057-5AC4AAB2E0D4}" srcOrd="3" destOrd="0" presId="urn:microsoft.com/office/officeart/2005/8/layout/hList6"/>
    <dgm:cxn modelId="{BE162A49-9D87-475E-8FF8-F97A6BFD7E35}" type="presParOf" srcId="{D98552F5-F637-4267-AE4D-088EDDA903D3}" destId="{B79C8023-2E25-4A54-AC08-21A91322C8A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17/09/2018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17/09/2018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s-ES" sz="4000" b="1" dirty="0"/>
              <a:t>La historia del currículum: La educación en los estados unidos a principios del siglo xx, como tesis cultural acerca de lo que el niño es y debe ser.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7A487B5-3CE7-45D5-A1C5-C98276F59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45372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Berenice Abigail </a:t>
            </a:r>
            <a:r>
              <a:rPr lang="es-MX" dirty="0" err="1"/>
              <a:t>Farias</a:t>
            </a:r>
            <a:r>
              <a:rPr lang="es-MX" dirty="0"/>
              <a:t> Arroyo.</a:t>
            </a:r>
          </a:p>
          <a:p>
            <a:r>
              <a:rPr lang="es-MX" dirty="0"/>
              <a:t>Roció Elizabeth Vega García.</a:t>
            </a:r>
          </a:p>
          <a:p>
            <a:r>
              <a:rPr lang="es-MX" dirty="0"/>
              <a:t>Karen Guadalupe Morales Verastegui.</a:t>
            </a:r>
          </a:p>
          <a:p>
            <a:r>
              <a:rPr lang="es-MX" dirty="0"/>
              <a:t>Natalia Elizabeth Rodríguez Ramos.</a:t>
            </a:r>
          </a:p>
          <a:p>
            <a:r>
              <a:rPr lang="es-MX" dirty="0"/>
              <a:t>Montserrat Vazquez Espinoza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103139" y="29566"/>
            <a:ext cx="11008434" cy="2340424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99" dirty="0">
              <a:solidFill>
                <a:srgbClr val="00B0F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5780" y="230282"/>
            <a:ext cx="8884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Albion Small prestó atención a la familia, la reforma urbana y el futuro de la nación. </a:t>
            </a:r>
          </a:p>
          <a:p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Para Small y posteriormente para su colega, John Dewey, el maestro poseía la llave para el futuro de la sociedad al rehacer las cualidades internas del niño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173"/>
            <a:ext cx="4004152" cy="24053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892" y="2529416"/>
            <a:ext cx="4452582" cy="26588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22" y="2656172"/>
            <a:ext cx="2909264" cy="29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71129"/>
              </p:ext>
            </p:extLst>
          </p:nvPr>
        </p:nvGraphicFramePr>
        <p:xfrm>
          <a:off x="154505" y="116773"/>
          <a:ext cx="11196338" cy="605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4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contenido 5"/>
          <p:cNvSpPr>
            <a:spLocks noGrp="1"/>
          </p:cNvSpPr>
          <p:nvPr>
            <p:ph sz="half" idx="2"/>
          </p:nvPr>
        </p:nvSpPr>
        <p:spPr>
          <a:xfrm>
            <a:off x="6297558" y="404664"/>
            <a:ext cx="5180251" cy="3168352"/>
          </a:xfrm>
        </p:spPr>
        <p:txBody>
          <a:bodyPr rtlCol="0"/>
          <a:lstStyle/>
          <a:p>
            <a:pPr algn="ctr"/>
            <a:r>
              <a:rPr lang="es-MX" dirty="0"/>
              <a:t>Diferentes posiciones de la educación progresiva observo la naturaleza como una imagen nostálgica de la comunidad tomo y se adapto a partir de teorías sociales alemanas sobre la caída y la resurrección de la ciudad.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0634A3-5271-454A-AA09-1786932F7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3104964"/>
            <a:ext cx="5180251" cy="3600400"/>
          </a:xfrm>
        </p:spPr>
        <p:txBody>
          <a:bodyPr/>
          <a:lstStyle/>
          <a:p>
            <a:pPr algn="ctr"/>
            <a:r>
              <a:rPr lang="es-MX" dirty="0"/>
              <a:t>El currículum escolar narraba imágenes de la familia, aunque tuvo que ceder a las normas y a los valores culturales de la ultima para poder formar al ciudadano cuyas acciones futuras garantizaran el futuro de la republica.</a:t>
            </a:r>
          </a:p>
        </p:txBody>
      </p:sp>
      <p:pic>
        <p:nvPicPr>
          <p:cNvPr id="7" name="Gráfico 6" descr="Documento">
            <a:extLst>
              <a:ext uri="{FF2B5EF4-FFF2-40B4-BE49-F238E27FC236}">
                <a16:creationId xmlns:a16="http://schemas.microsoft.com/office/drawing/2014/main" xmlns="" id="{D70396E7-D614-44E8-83F6-DE4AEFB8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91267" y="3450096"/>
            <a:ext cx="2736304" cy="2736304"/>
          </a:xfrm>
          <a:prstGeom prst="rect">
            <a:avLst/>
          </a:prstGeom>
        </p:spPr>
      </p:pic>
      <p:pic>
        <p:nvPicPr>
          <p:cNvPr id="8" name="Gráfico 7" descr="Maestro">
            <a:extLst>
              <a:ext uri="{FF2B5EF4-FFF2-40B4-BE49-F238E27FC236}">
                <a16:creationId xmlns:a16="http://schemas.microsoft.com/office/drawing/2014/main" xmlns="" id="{39518F04-C652-4E89-9942-819FAACEF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7908" y="17309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ctr"/>
            <a:r>
              <a:rPr lang="es-MX" dirty="0"/>
              <a:t>El estudio del niño de G. Stanley Hall contenía un deseo romántico de construir los valores orgánicos de la mas especializada y mecanizada. Los estudios del adolescente de Stanley Hall fueron una estrategia para reconciliar la fe y la razón: la creencia cristianan y el “empirismo de la ilustración” en la construcción de la sociedad estadounidense.</a:t>
            </a:r>
            <a:endParaRPr lang="es-ES" dirty="0"/>
          </a:p>
        </p:txBody>
      </p:sp>
      <p:pic>
        <p:nvPicPr>
          <p:cNvPr id="3074" name="Picture 2" descr="Resultado de imagen para estados unidos y la educacion">
            <a:extLst>
              <a:ext uri="{FF2B5EF4-FFF2-40B4-BE49-F238E27FC236}">
                <a16:creationId xmlns:a16="http://schemas.microsoft.com/office/drawing/2014/main" xmlns="" id="{E7227B51-6CBF-4FB7-8DEC-B33EC5BA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15741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620688"/>
            <a:ext cx="5472608" cy="4536504"/>
          </a:xfrm>
        </p:spPr>
        <p:txBody>
          <a:bodyPr rtlCol="0">
            <a:noAutofit/>
          </a:bodyPr>
          <a:lstStyle/>
          <a:p>
            <a:pPr algn="ctr"/>
            <a:r>
              <a:rPr lang="es-MX" sz="2400" dirty="0"/>
              <a:t>Las teorías de la niñez, la familia y la comunidad contenían inscripciones para gobernar las vidas individuales, y para llevar a cabo responsabilidades que no solo estaban relacionadas al desarrollo y al crecimiento personal sino también a virtudes publicas estandarizadas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/>
              <a:t>LA ESPERANZA DE INCLUSIÓN Y EL MEDIO A LA EXCLUSIÓN.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La esperanza de la planificación se baso en la creencia de la ciencia como medio para planificar y producir artificialmente un individuo y una sociedad mas inclusiva. </a:t>
            </a:r>
          </a:p>
          <a:p>
            <a:pPr>
              <a:lnSpc>
                <a:spcPct val="150000"/>
              </a:lnSpc>
            </a:pPr>
            <a:r>
              <a:rPr lang="es-MX" dirty="0"/>
              <a:t>Las poblaciones particulares fueron vistas como un problema especial en el gesto hacia los intereses del todo, con la significación de esperanza de progreso y de libertad.</a:t>
            </a:r>
          </a:p>
        </p:txBody>
      </p:sp>
      <p:pic>
        <p:nvPicPr>
          <p:cNvPr id="5" name="Gráfico 4" descr="Chincheta">
            <a:extLst>
              <a:ext uri="{FF2B5EF4-FFF2-40B4-BE49-F238E27FC236}">
                <a16:creationId xmlns:a16="http://schemas.microsoft.com/office/drawing/2014/main" xmlns="" id="{11736427-025E-4622-936C-4A2274604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109" y="1473200"/>
            <a:ext cx="914400" cy="914400"/>
          </a:xfrm>
          <a:prstGeom prst="rect">
            <a:avLst/>
          </a:prstGeom>
        </p:spPr>
      </p:pic>
      <p:pic>
        <p:nvPicPr>
          <p:cNvPr id="6" name="Gráfico 5" descr="Chincheta">
            <a:extLst>
              <a:ext uri="{FF2B5EF4-FFF2-40B4-BE49-F238E27FC236}">
                <a16:creationId xmlns:a16="http://schemas.microsoft.com/office/drawing/2014/main" xmlns="" id="{986BF13D-7585-41D4-997C-F3EDE347F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109" y="3327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8123" y="1724741"/>
            <a:ext cx="9598696" cy="36934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MX" dirty="0"/>
              <a:t>La educación musical de principios del siglo XX, por ejemplo, moldeaba la población para que fueran ciudadanos cosmopolitas y democráticos y eliminar la delincuencia juvenil y otros males de la sociedad al proveer medios para un buen uso del disfrute y la cultivación personal.</a:t>
            </a:r>
          </a:p>
          <a:p>
            <a:pPr>
              <a:lnSpc>
                <a:spcPct val="150000"/>
              </a:lnSpc>
            </a:pPr>
            <a:r>
              <a:rPr lang="es-MX" dirty="0"/>
              <a:t>La producción de la escolarización y sus ciencias no se desarrollaron a partir de un proceso evolutivo.</a:t>
            </a:r>
          </a:p>
        </p:txBody>
      </p:sp>
      <p:pic>
        <p:nvPicPr>
          <p:cNvPr id="4" name="Gráfico 3" descr="Chincheta">
            <a:extLst>
              <a:ext uri="{FF2B5EF4-FFF2-40B4-BE49-F238E27FC236}">
                <a16:creationId xmlns:a16="http://schemas.microsoft.com/office/drawing/2014/main" xmlns="" id="{644A738C-79EF-4C1E-9F01-B0DD1C403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0923" y="1439850"/>
            <a:ext cx="914400" cy="914400"/>
          </a:xfrm>
          <a:prstGeom prst="rect">
            <a:avLst/>
          </a:prstGeom>
        </p:spPr>
      </p:pic>
      <p:pic>
        <p:nvPicPr>
          <p:cNvPr id="5" name="Gráfico 4" descr="Chincheta">
            <a:extLst>
              <a:ext uri="{FF2B5EF4-FFF2-40B4-BE49-F238E27FC236}">
                <a16:creationId xmlns:a16="http://schemas.microsoft.com/office/drawing/2014/main" xmlns="" id="{FA91D6D6-F4F2-4105-A9F7-D2A852988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2600" y="40465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CONCLUSIÓN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Este ensayo consideró a la educación como una planificación para el cambio de las condiciones de las personas que cambian a las personas, esta planificación social la razón de los modos comparativos y personales que diferencian la individualidad en un conjunto global de cambios que hacen posible la pedagogía moderna y las nociones de la niñez.</a:t>
            </a:r>
          </a:p>
        </p:txBody>
      </p:sp>
      <p:pic>
        <p:nvPicPr>
          <p:cNvPr id="5" name="Gráfico 4" descr="Manzana">
            <a:extLst>
              <a:ext uri="{FF2B5EF4-FFF2-40B4-BE49-F238E27FC236}">
                <a16:creationId xmlns:a16="http://schemas.microsoft.com/office/drawing/2014/main" xmlns="" id="{88092397-3E41-4141-A72C-1F121170D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109" y="147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981844" y="548680"/>
            <a:ext cx="4977104" cy="4470400"/>
          </a:xfrm>
        </p:spPr>
        <p:txBody>
          <a:bodyPr rtlCol="0"/>
          <a:lstStyle/>
          <a:p>
            <a:pPr algn="ctr" rtl="0"/>
            <a:r>
              <a:rPr lang="es-ES" dirty="0"/>
              <a:t>La escolarización es un tema de salvación para la modernidad de América del Norte y de Europa.</a:t>
            </a:r>
          </a:p>
          <a:p>
            <a:pPr algn="ctr" rtl="0"/>
            <a:r>
              <a:rPr lang="es-ES" dirty="0"/>
              <a:t>El niño es el futuro ciudadano cosmopolita de una nación cuya razón y racionalidad van a dar como resultado el derecho, la libertad y el progreso.</a:t>
            </a: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xmlns="" id="{11FE848A-F8E3-4E17-89DF-83DFD29F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1365358"/>
            <a:ext cx="3937247" cy="36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currículum y la dirección de lo que es y debe ser el niño.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es-ES" dirty="0"/>
              <a:t>El desarrollo de la educación publica a finales del siglo XIX y a principios del XX formaba parte de proyectos de construcción nacional a través del atlántico, vinculado a movimientos políticos, comerciales y capitalistas.</a:t>
            </a:r>
          </a:p>
          <a:p>
            <a:pPr marL="0" indent="0" algn="ctr" rtl="0">
              <a:buNone/>
            </a:pPr>
            <a:endParaRPr lang="es-ES" dirty="0"/>
          </a:p>
          <a:p>
            <a:pPr marL="0" indent="0" algn="ctr" rtl="0">
              <a:buNone/>
            </a:pPr>
            <a:r>
              <a:rPr lang="es-ES" dirty="0"/>
              <a:t>Mientras que el mundo buscaba su salvación en la divina providencia, el conocimiento pedagógico “moderno” tomo puntos de vista religiosos y los combino como disposiciones científicas acerca de como la verdad y el dominio personal debían perseguirse.</a:t>
            </a:r>
          </a:p>
        </p:txBody>
      </p:sp>
      <p:pic>
        <p:nvPicPr>
          <p:cNvPr id="5" name="Gráfico 4" descr="Globo terrestre, América">
            <a:extLst>
              <a:ext uri="{FF2B5EF4-FFF2-40B4-BE49-F238E27FC236}">
                <a16:creationId xmlns:a16="http://schemas.microsoft.com/office/drawing/2014/main" xmlns="" id="{C1A71298-1029-4FE9-93A5-C227C8C06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108" y="4241800"/>
            <a:ext cx="914400" cy="914400"/>
          </a:xfrm>
          <a:prstGeom prst="rect">
            <a:avLst/>
          </a:prstGeom>
        </p:spPr>
      </p:pic>
      <p:pic>
        <p:nvPicPr>
          <p:cNvPr id="7" name="Gráfico 6" descr="Reunión">
            <a:extLst>
              <a:ext uri="{FF2B5EF4-FFF2-40B4-BE49-F238E27FC236}">
                <a16:creationId xmlns:a16="http://schemas.microsoft.com/office/drawing/2014/main" xmlns="" id="{0C0A41BE-743D-4F08-817C-951F14A87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6182" y="1600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02E2CD-8DEF-495F-A309-D10AFAB40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29884"/>
            <a:ext cx="4977104" cy="2723052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 palabra “Social” dio referencia alas nuevas tareas de planificación para el progreso y bienestar individual.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48EB62AA-1C7A-460B-A0DD-CFF0A9DD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0476" y="116632"/>
            <a:ext cx="4977104" cy="6192688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Los movimientos de educación progresista estadunidense eran parte del movimiento de reformas protestantes a través del Atlántico preocupados con el desorden moral que se percibía en la ciudad.</a:t>
            </a:r>
            <a:br>
              <a:rPr lang="es-MX" dirty="0"/>
            </a:br>
            <a:r>
              <a:rPr lang="es-MX" dirty="0"/>
              <a:t>Sus reformas contenían temas de salvación y redención para las poblaciones urbanas que ignoraban un protestantismo universal con las normas de participación, y de acción del republicanismo de la nación.</a:t>
            </a:r>
          </a:p>
          <a:p>
            <a:endParaRPr lang="es-MX" dirty="0"/>
          </a:p>
        </p:txBody>
      </p:sp>
      <p:pic>
        <p:nvPicPr>
          <p:cNvPr id="2050" name="Picture 2" descr="Resultado de imagen para educacion siglo xx">
            <a:extLst>
              <a:ext uri="{FF2B5EF4-FFF2-40B4-BE49-F238E27FC236}">
                <a16:creationId xmlns:a16="http://schemas.microsoft.com/office/drawing/2014/main" xmlns="" id="{8D5330C0-5198-4D73-BFF4-F69B86C2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7" y="3140968"/>
            <a:ext cx="48672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44CB43-7ECA-4036-8F25-2CE7766F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8" y="1701799"/>
            <a:ext cx="10377704" cy="2757017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La educación del niño garantizara la redacción de la sociedad.</a:t>
            </a:r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MX" dirty="0"/>
          </a:p>
          <a:p>
            <a:pPr lvl="0"/>
            <a:r>
              <a:rPr lang="es-ES" dirty="0"/>
              <a:t>La pedagogía fue una estrategia principal en la administración social del niño</a:t>
            </a:r>
            <a:endParaRPr lang="es-MX" dirty="0"/>
          </a:p>
          <a:p>
            <a:endParaRPr lang="es-MX" dirty="0"/>
          </a:p>
        </p:txBody>
      </p:sp>
      <p:pic>
        <p:nvPicPr>
          <p:cNvPr id="6" name="Gráfico 5" descr="Documento">
            <a:extLst>
              <a:ext uri="{FF2B5EF4-FFF2-40B4-BE49-F238E27FC236}">
                <a16:creationId xmlns:a16="http://schemas.microsoft.com/office/drawing/2014/main" xmlns="" id="{EE67C47B-8485-4068-BA7E-CFC2B9CD3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7788" y="1484784"/>
            <a:ext cx="914400" cy="914400"/>
          </a:xfrm>
          <a:prstGeom prst="rect">
            <a:avLst/>
          </a:prstGeom>
        </p:spPr>
      </p:pic>
      <p:pic>
        <p:nvPicPr>
          <p:cNvPr id="7" name="Gráfico 6" descr="Documento">
            <a:extLst>
              <a:ext uri="{FF2B5EF4-FFF2-40B4-BE49-F238E27FC236}">
                <a16:creationId xmlns:a16="http://schemas.microsoft.com/office/drawing/2014/main" xmlns="" id="{B33FBE0D-0B40-4897-80A8-E321D9B5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707" y="32849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C6C6EE-F5EA-4B12-88D1-A1D21C75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81" y="188640"/>
            <a:ext cx="10335261" cy="201622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LA CIENCIA COMO MÉTODO PARA LA PLANIFICAR LA NUEVA SOCIEDAD Y COMO UNA TESIS CULTURAL ACERCA DE LOS MODOS DE VIDA COTIDIANOS 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BC9D73-D691-4FA4-946C-9AF41FD97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781" y="2169143"/>
            <a:ext cx="10335260" cy="421218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La ciencia fue vista como parte del legado de la ilustración en el que se conseguía el progreso.</a:t>
            </a:r>
            <a:endParaRPr lang="es-MX" dirty="0"/>
          </a:p>
          <a:p>
            <a:pPr lvl="0"/>
            <a:r>
              <a:rPr lang="es-ES" dirty="0"/>
              <a:t>La ciencia tuvo dos trayectorias diferentes en la planificación social:</a:t>
            </a:r>
            <a:endParaRPr lang="es-MX" dirty="0"/>
          </a:p>
          <a:p>
            <a:pPr lvl="0"/>
            <a:r>
              <a:rPr lang="es-ES" dirty="0"/>
              <a:t>Una fue el domino prometido para calcular y cambiar las condiciones de la vida social.</a:t>
            </a:r>
            <a:endParaRPr lang="es-MX" dirty="0"/>
          </a:p>
          <a:p>
            <a:pPr lvl="0"/>
            <a:r>
              <a:rPr lang="es-ES" dirty="0"/>
              <a:t>En segundo, la ciencia fue una forma de organizar y planificar la vida diaria </a:t>
            </a:r>
            <a:endParaRPr lang="es-MX" dirty="0"/>
          </a:p>
          <a:p>
            <a:pPr lvl="0"/>
            <a:r>
              <a:rPr lang="es-ES" dirty="0"/>
              <a:t>Los modos de vida “científicos” organizaron dispositivos para la selección de asignaturas escolares en matemáticas, ciencias, música y literatura</a:t>
            </a:r>
            <a:endParaRPr lang="es-MX" dirty="0"/>
          </a:p>
          <a:p>
            <a:pPr lvl="0"/>
            <a:r>
              <a:rPr lang="es-ES" dirty="0"/>
              <a:t>La doble calidad de las ciencias de la educación está representada por las ciencias domésticas, estas ciencias se concentraron en la cuestión social de reforma.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2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43" t="7266" r="17105" b="15720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14589" y="1108188"/>
            <a:ext cx="8240333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99" dirty="0"/>
              <a:t>El individuo era una agente de cambio con propósitos en un mundo lleno de contingencias </a:t>
            </a:r>
          </a:p>
        </p:txBody>
      </p:sp>
    </p:spTree>
    <p:extLst>
      <p:ext uri="{BB962C8B-B14F-4D97-AF65-F5344CB8AC3E}">
        <p14:creationId xmlns:p14="http://schemas.microsoft.com/office/powerpoint/2010/main" val="34109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39721"/>
          <a:stretch/>
        </p:blipFill>
        <p:spPr>
          <a:xfrm>
            <a:off x="296138" y="0"/>
            <a:ext cx="5054646" cy="325750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27462" y="568645"/>
            <a:ext cx="4158793" cy="304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99" dirty="0"/>
              <a:t>El sentido excepcionalísimo de la sociedad estadounidense tuvo cualidades evolutivas a partir de la incorporación del Darwinismo Social.</a:t>
            </a:r>
          </a:p>
          <a:p>
            <a:r>
              <a:rPr lang="es-MX" sz="2399" dirty="0"/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38" y="3437986"/>
            <a:ext cx="3828018" cy="31937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128" r="41804" b="20630"/>
          <a:stretch/>
        </p:blipFill>
        <p:spPr>
          <a:xfrm>
            <a:off x="5685546" y="207907"/>
            <a:ext cx="5168516" cy="334663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094412" y="975870"/>
            <a:ext cx="4454930" cy="267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99" dirty="0"/>
              <a:t>El desarrollo del niño representaba las tecnologías científicas para intervenir artificialmente y producir una sociedad más progresista y la individualidad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69" y="3749325"/>
            <a:ext cx="4897325" cy="28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0" y="116773"/>
            <a:ext cx="4416303" cy="2909867"/>
          </a:xfrm>
          <a:prstGeom prst="wedgeEllipseCallou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99"/>
          </a:p>
        </p:txBody>
      </p:sp>
      <p:sp>
        <p:nvSpPr>
          <p:cNvPr id="5" name="CuadroTexto 4"/>
          <p:cNvSpPr txBox="1"/>
          <p:nvPr/>
        </p:nvSpPr>
        <p:spPr>
          <a:xfrm>
            <a:off x="1005349" y="603336"/>
            <a:ext cx="2845489" cy="230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99" dirty="0"/>
              <a:t>El cambio social e individual se instaló como un elemento incesante en esta visión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25" y="116773"/>
            <a:ext cx="6934273" cy="3280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40" y="3628210"/>
            <a:ext cx="4447017" cy="31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973</Words>
  <Application>Microsoft Office PowerPoint</Application>
  <PresentationFormat>Personalizado</PresentationFormat>
  <Paragraphs>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Libros 16 × 9</vt:lpstr>
      <vt:lpstr>La historia del currículum: La educación en los estados unidos a principios del siglo xx, como tesis cultural acerca de lo que el niño es y debe ser.</vt:lpstr>
      <vt:lpstr>Presentación de PowerPoint</vt:lpstr>
      <vt:lpstr>El currículum y la dirección de lo que es y debe ser el niño.</vt:lpstr>
      <vt:lpstr>Presentación de PowerPoint</vt:lpstr>
      <vt:lpstr>Presentación de PowerPoint</vt:lpstr>
      <vt:lpstr>LA CIENCIA COMO MÉTODO PARA LA PLANIFICAR LA NUEVA SOCIEDAD Y COMO UNA TESIS CULTURAL ACERCA DE LOS MODOS DE VIDA COTIDIANOS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teorías de la niñez, la familia y la comunidad contenían inscripciones para gobernar las vidas individuales, y para llevar a cabo responsabilidades que no solo estaban relacionadas al desarrollo y al crecimiento personal sino también a virtudes publicas estandarizadas</vt:lpstr>
      <vt:lpstr>LA ESPERANZA DE INCLUSIÓN Y EL MEDIO A LA EXCLUSIÓN.</vt:lpstr>
      <vt:lpstr>Presentación de PowerPoint</vt:lpstr>
      <vt:lpstr>CONCLUSIÓN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2018-09-05T02:29:27Z</dcterms:created>
  <dcterms:modified xsi:type="dcterms:W3CDTF">2018-09-17T17:30:53Z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