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30" d="100"/>
          <a:sy n="30" d="100"/>
        </p:scale>
        <p:origin x="-2538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1FF198-1E75-4F72-B3D3-8BC8C4C1E80F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BBC5D8-E8FB-48E4-B52B-22B4810AD2EF}" type="slidenum">
              <a:rPr lang="es-MX" smtClean="0"/>
              <a:t>‹Nº›</a:t>
            </a:fld>
            <a:endParaRPr lang="es-MX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062912" cy="1470025"/>
          </a:xfrm>
        </p:spPr>
        <p:txBody>
          <a:bodyPr/>
          <a:lstStyle/>
          <a:p>
            <a:r>
              <a:rPr lang="es-MX" b="1" dirty="0"/>
              <a:t>El análisis del discurso oral y su </a:t>
            </a:r>
            <a:r>
              <a:rPr lang="es-MX" b="1" dirty="0" smtClean="0"/>
              <a:t>enseñanza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>
                <a:solidFill>
                  <a:srgbClr val="000000"/>
                </a:solidFill>
              </a:rPr>
              <a:t>Antonio Briz Gómez</a:t>
            </a:r>
          </a:p>
        </p:txBody>
      </p:sp>
    </p:spTree>
    <p:extLst>
      <p:ext uri="{BB962C8B-B14F-4D97-AF65-F5344CB8AC3E}">
        <p14:creationId xmlns:p14="http://schemas.microsoft.com/office/powerpoint/2010/main" val="21224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/>
              <a:t>LA REGULACIÓN SOCIAL DE LA CONVERSACIÓN. </a:t>
            </a:r>
            <a:r>
              <a:rPr lang="es-MX" sz="2400" dirty="0" smtClean="0"/>
              <a:t>PRINCIPIOS Y </a:t>
            </a:r>
            <a:r>
              <a:rPr lang="es-MX" sz="2400" dirty="0"/>
              <a:t>MÁXIMAS. LA CONDUCTA INTERACCIONAL </a:t>
            </a:r>
            <a:r>
              <a:rPr lang="es-MX" sz="2400" dirty="0" smtClean="0"/>
              <a:t>ESPAÑOLAL.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>
                <a:solidFill>
                  <a:srgbClr val="000000"/>
                </a:solidFill>
              </a:rPr>
              <a:t>La interacción comunicativa significa intercambio de información, </a:t>
            </a:r>
            <a:r>
              <a:rPr lang="es-MX" sz="2400" dirty="0" smtClean="0">
                <a:solidFill>
                  <a:srgbClr val="000000"/>
                </a:solidFill>
              </a:rPr>
              <a:t>pero en </a:t>
            </a:r>
            <a:r>
              <a:rPr lang="es-MX" sz="2400" dirty="0">
                <a:solidFill>
                  <a:srgbClr val="000000"/>
                </a:solidFill>
              </a:rPr>
              <a:t>en cualquier interacción hay que ir negociando dicha transmisión de </a:t>
            </a:r>
            <a:r>
              <a:rPr lang="es-MX" sz="2400" dirty="0" smtClean="0">
                <a:solidFill>
                  <a:srgbClr val="000000"/>
                </a:solidFill>
              </a:rPr>
              <a:t>información, se </a:t>
            </a:r>
            <a:r>
              <a:rPr lang="es-MX" sz="2400" dirty="0">
                <a:solidFill>
                  <a:srgbClr val="000000"/>
                </a:solidFill>
              </a:rPr>
              <a:t>ha de conseguir la colaboración del destinatario, el hablante. </a:t>
            </a:r>
            <a:endParaRPr lang="es-MX" sz="2400" dirty="0" smtClean="0">
              <a:solidFill>
                <a:srgbClr val="000000"/>
              </a:solidFill>
            </a:endParaRPr>
          </a:p>
          <a:p>
            <a:r>
              <a:rPr lang="es-MX" sz="2400" dirty="0" smtClean="0">
                <a:solidFill>
                  <a:srgbClr val="000000"/>
                </a:solidFill>
              </a:rPr>
              <a:t>Conversar </a:t>
            </a:r>
            <a:r>
              <a:rPr lang="es-MX" sz="2400" dirty="0">
                <a:solidFill>
                  <a:srgbClr val="000000"/>
                </a:solidFill>
              </a:rPr>
              <a:t>es, metafóricamente hablando, negociar el acuerdo, </a:t>
            </a:r>
            <a:r>
              <a:rPr lang="es-MX" sz="2400" dirty="0" smtClean="0">
                <a:solidFill>
                  <a:srgbClr val="000000"/>
                </a:solidFill>
              </a:rPr>
              <a:t>dar argumentos </a:t>
            </a:r>
            <a:r>
              <a:rPr lang="es-MX" sz="2400" dirty="0">
                <a:solidFill>
                  <a:srgbClr val="000000"/>
                </a:solidFill>
              </a:rPr>
              <a:t>para llegar a una conclusión. Y esa negociación queda regulada </a:t>
            </a:r>
            <a:r>
              <a:rPr lang="es-MX" sz="2400" dirty="0" smtClean="0">
                <a:solidFill>
                  <a:srgbClr val="000000"/>
                </a:solidFill>
              </a:rPr>
              <a:t>por una </a:t>
            </a:r>
            <a:r>
              <a:rPr lang="es-MX" sz="2400" dirty="0">
                <a:solidFill>
                  <a:srgbClr val="000000"/>
                </a:solidFill>
              </a:rPr>
              <a:t>serie de principios o </a:t>
            </a:r>
            <a:r>
              <a:rPr lang="es-MX" sz="2400" dirty="0" smtClean="0">
                <a:solidFill>
                  <a:srgbClr val="000000"/>
                </a:solidFill>
              </a:rPr>
              <a:t>máximas.</a:t>
            </a:r>
            <a:endParaRPr lang="es-MX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7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/>
              <a:t>ANÁLISIS DEL DISCURSO, PRAGMÁTICA Y </a:t>
            </a:r>
            <a:r>
              <a:rPr lang="es-MX" sz="2400" dirty="0" smtClean="0"/>
              <a:t>ENSEÑANZA  DE LENGUAS.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hay análisis del discurso sin pragmática, ni pragmática que no esté basada </a:t>
            </a: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 el </a:t>
            </a: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estudio del discurso</a:t>
            </a: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Existe necesidad de incorporar y aplicar distintas teorías </a:t>
            </a: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pragmáticas, de </a:t>
            </a: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acuerdo con sus fines más concretos (argumentación, polifonía, </a:t>
            </a: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relevancia, imagen</a:t>
            </a: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etc.) </a:t>
            </a: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pragmática Proviene </a:t>
            </a: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la palabra griega ‘pragma’, que significa “hecho”, </a:t>
            </a: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“acto", "situación </a:t>
            </a: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concreta”.</a:t>
            </a:r>
          </a:p>
          <a:p>
            <a:pPr marL="64008" indent="0" algn="just">
              <a:buNone/>
            </a:pP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estudia las normas generales que rigen el uso del lenguaje en los procesos de comunicación interpersonal entre emisor y receptor. </a:t>
            </a:r>
            <a:endParaRPr lang="es-MX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4008" indent="0" algn="just">
              <a:buNone/>
            </a:pPr>
            <a:endParaRPr lang="es-MX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4008" indent="0" algn="just">
              <a:buNone/>
            </a:pP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Ejemplo </a:t>
            </a: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Cuando un partido político hace un pacto con otro partido político (de ideología muy distinta a la suya) para aprobar una ley concreta. Ambos partidos renuncian a sus ideales porque creen que la ley es necesaria para su país.</a:t>
            </a:r>
          </a:p>
          <a:p>
            <a:pPr marL="64008" indent="0" algn="just">
              <a:buNone/>
            </a:pPr>
            <a:endParaRPr lang="es-MX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2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LA “GRAMÁTICA” DEL USO </a:t>
            </a:r>
            <a:r>
              <a:rPr lang="es-MX" dirty="0" smtClean="0"/>
              <a:t>ORAL.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>
                <a:solidFill>
                  <a:srgbClr val="000000"/>
                </a:solidFill>
              </a:rPr>
              <a:t>La inmediatez en el tiempo y en el </a:t>
            </a:r>
            <a:r>
              <a:rPr lang="es-MX" sz="2000" dirty="0" smtClean="0">
                <a:solidFill>
                  <a:srgbClr val="000000"/>
                </a:solidFill>
              </a:rPr>
              <a:t>espacio.</a:t>
            </a:r>
          </a:p>
          <a:p>
            <a:r>
              <a:rPr lang="es-MX" sz="2000" dirty="0">
                <a:solidFill>
                  <a:srgbClr val="000000"/>
                </a:solidFill>
              </a:rPr>
              <a:t>El modo de manifestarse las relaciones sociales entre los interlocutores</a:t>
            </a:r>
            <a:r>
              <a:rPr lang="es-MX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s-MX" sz="2000" dirty="0">
                <a:solidFill>
                  <a:srgbClr val="000000"/>
                </a:solidFill>
              </a:rPr>
              <a:t>El tiempo en el que transcurre el mensaje y los límites de memoria en la retención</a:t>
            </a:r>
          </a:p>
          <a:p>
            <a:pPr marL="64008" indent="0" algn="just">
              <a:buNone/>
            </a:pPr>
            <a:r>
              <a:rPr lang="es-MX" sz="2000" dirty="0">
                <a:solidFill>
                  <a:srgbClr val="000000"/>
                </a:solidFill>
              </a:rPr>
              <a:t>de éste. Éstos son factores que imponen diferencias claras entre la </a:t>
            </a:r>
            <a:r>
              <a:rPr lang="es-MX" sz="2000" dirty="0" smtClean="0">
                <a:solidFill>
                  <a:srgbClr val="000000"/>
                </a:solidFill>
              </a:rPr>
              <a:t>comunicación escrita </a:t>
            </a:r>
            <a:r>
              <a:rPr lang="es-MX" sz="2000" dirty="0">
                <a:solidFill>
                  <a:srgbClr val="000000"/>
                </a:solidFill>
              </a:rPr>
              <a:t>y la oral, ya que el control de lo producido y de lo recibido es menor en</a:t>
            </a:r>
          </a:p>
          <a:p>
            <a:pPr marL="64008" indent="0" algn="just">
              <a:buNone/>
            </a:pPr>
            <a:r>
              <a:rPr lang="es-MX" sz="2000" dirty="0">
                <a:solidFill>
                  <a:srgbClr val="000000"/>
                </a:solidFill>
              </a:rPr>
              <a:t>ésta; además, el discurso oral suele discurrir de forma lenta, con </a:t>
            </a:r>
            <a:r>
              <a:rPr lang="es-MX" sz="2000" dirty="0" smtClean="0">
                <a:solidFill>
                  <a:srgbClr val="000000"/>
                </a:solidFill>
              </a:rPr>
              <a:t>autorreparaciones continuas</a:t>
            </a:r>
            <a:r>
              <a:rPr lang="es-MX" sz="2000" dirty="0">
                <a:solidFill>
                  <a:srgbClr val="000000"/>
                </a:solidFill>
              </a:rPr>
              <a:t>, paréntesis </a:t>
            </a:r>
            <a:r>
              <a:rPr lang="es-MX" sz="2000" dirty="0" smtClean="0">
                <a:solidFill>
                  <a:srgbClr val="000000"/>
                </a:solidFill>
              </a:rPr>
              <a:t>explicativos.</a:t>
            </a:r>
            <a:endParaRPr lang="es-MX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72000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000000"/>
                </a:solidFill>
              </a:rPr>
              <a:t>La articulación del discurso. La expresión oral implica no solo la articulación </a:t>
            </a:r>
            <a:r>
              <a:rPr lang="es-MX" sz="2400" dirty="0" smtClean="0">
                <a:solidFill>
                  <a:srgbClr val="000000"/>
                </a:solidFill>
              </a:rPr>
              <a:t>sucesiva de </a:t>
            </a:r>
            <a:r>
              <a:rPr lang="es-MX" sz="2400" dirty="0">
                <a:solidFill>
                  <a:srgbClr val="000000"/>
                </a:solidFill>
              </a:rPr>
              <a:t>los fonemas que constituyen el significante de los signos lingüísticos. La entonación, el acento, las pausas, etc., </a:t>
            </a:r>
            <a:r>
              <a:rPr lang="es-MX" sz="2400" dirty="0" smtClean="0">
                <a:solidFill>
                  <a:srgbClr val="000000"/>
                </a:solidFill>
              </a:rPr>
              <a:t>son fundamentales </a:t>
            </a:r>
            <a:r>
              <a:rPr lang="es-MX" sz="2400" dirty="0">
                <a:solidFill>
                  <a:srgbClr val="000000"/>
                </a:solidFill>
              </a:rPr>
              <a:t>para el hablante en la comunicación (los signos de puntuación, </a:t>
            </a:r>
            <a:r>
              <a:rPr lang="es-MX" sz="2400" dirty="0" smtClean="0">
                <a:solidFill>
                  <a:srgbClr val="000000"/>
                </a:solidFill>
              </a:rPr>
              <a:t>correlato teórico </a:t>
            </a:r>
            <a:r>
              <a:rPr lang="es-MX" sz="2400" dirty="0">
                <a:solidFill>
                  <a:srgbClr val="000000"/>
                </a:solidFill>
              </a:rPr>
              <a:t>de éstos en lo escrito, no llegan a expresar toda la información de </a:t>
            </a:r>
            <a:r>
              <a:rPr lang="es-MX" sz="2400" dirty="0" smtClean="0">
                <a:solidFill>
                  <a:srgbClr val="000000"/>
                </a:solidFill>
              </a:rPr>
              <a:t>los mecanismos </a:t>
            </a:r>
            <a:r>
              <a:rPr lang="es-MX" sz="2400" dirty="0">
                <a:solidFill>
                  <a:srgbClr val="000000"/>
                </a:solidFill>
              </a:rPr>
              <a:t>prosódicos). </a:t>
            </a:r>
          </a:p>
          <a:p>
            <a:endParaRPr lang="es-MX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1096">
            <a:off x="2987824" y="407707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56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INTENCIÓN E INTERPRETACIÓN. MÁS ALLÁ </a:t>
            </a:r>
            <a:r>
              <a:rPr lang="es-MX" sz="2800" dirty="0" smtClean="0"/>
              <a:t>DE LA EXPRESIÓN LINGÜÍSTICA.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s-MX" sz="2000" dirty="0">
                <a:solidFill>
                  <a:srgbClr val="000000"/>
                </a:solidFill>
                <a:latin typeface="+mj-lt"/>
                <a:cs typeface="Arial" pitchFamily="34" charset="0"/>
              </a:rPr>
              <a:t>El significado se da, el sentido se interpreta. Analizar el discurso es estudiar </a:t>
            </a:r>
            <a:r>
              <a:rPr lang="es-MX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de qué </a:t>
            </a:r>
            <a:r>
              <a:rPr lang="es-MX" sz="2000" dirty="0">
                <a:solidFill>
                  <a:srgbClr val="000000"/>
                </a:solidFill>
                <a:latin typeface="+mj-lt"/>
                <a:cs typeface="Arial" pitchFamily="34" charset="0"/>
              </a:rPr>
              <a:t>modo el sentido de un enunciado se construye o se infiere a partir de </a:t>
            </a:r>
            <a:r>
              <a:rPr lang="es-MX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los datos </a:t>
            </a:r>
            <a:r>
              <a:rPr lang="es-MX" sz="2000" dirty="0">
                <a:solidFill>
                  <a:srgbClr val="000000"/>
                </a:solidFill>
                <a:latin typeface="+mj-lt"/>
                <a:cs typeface="Arial" pitchFamily="34" charset="0"/>
              </a:rPr>
              <a:t>que proporciona el contexto, en relación con la situación y con el </a:t>
            </a:r>
            <a:r>
              <a:rPr lang="es-MX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entorno cognitivo </a:t>
            </a:r>
            <a:r>
              <a:rPr lang="es-MX" sz="2000" dirty="0">
                <a:solidFill>
                  <a:srgbClr val="000000"/>
                </a:solidFill>
                <a:latin typeface="+mj-lt"/>
                <a:cs typeface="Arial" pitchFamily="34" charset="0"/>
              </a:rPr>
              <a:t>compartido por los interlocutores. Así pues, no basta sólo con enseñar a ejecutar las acciones (cómo dar</a:t>
            </a:r>
          </a:p>
          <a:p>
            <a:pPr marL="64008" indent="0" algn="just">
              <a:buNone/>
            </a:pPr>
            <a:r>
              <a:rPr lang="es-MX" sz="2000" dirty="0">
                <a:solidFill>
                  <a:srgbClr val="000000"/>
                </a:solidFill>
                <a:latin typeface="+mj-lt"/>
                <a:cs typeface="Arial" pitchFamily="34" charset="0"/>
              </a:rPr>
              <a:t>órdenes, preguntar afirmar, exhortar…), sino también a mostrar e interpretar </a:t>
            </a:r>
            <a:r>
              <a:rPr lang="es-MX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las Intenciones.</a:t>
            </a:r>
            <a:endParaRPr lang="es-MX" sz="20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52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LA ADECUACIÓN PRAGMÁTICA DE UNA EXPRESIÓN. </a:t>
            </a:r>
            <a:r>
              <a:rPr lang="es-MX" sz="2800" dirty="0" smtClean="0"/>
              <a:t>EFICACIA Y </a:t>
            </a:r>
            <a:r>
              <a:rPr lang="es-MX" sz="2800" dirty="0"/>
              <a:t>EFICIENCIA </a:t>
            </a:r>
            <a:r>
              <a:rPr lang="es-MX" sz="2800" dirty="0" smtClean="0"/>
              <a:t>PRAGMÁTICAS.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 smtClean="0">
                <a:solidFill>
                  <a:srgbClr val="000000"/>
                </a:solidFill>
              </a:rPr>
              <a:t>La función de la oralidad no es comunicar algo, si no ponerse en contacto con alguien y a partir de ahí a construir un mundo en común. </a:t>
            </a:r>
          </a:p>
          <a:p>
            <a:r>
              <a:rPr lang="es-MX" sz="2000" dirty="0" smtClean="0">
                <a:solidFill>
                  <a:srgbClr val="000000"/>
                </a:solidFill>
              </a:rPr>
              <a:t>El proceso argumentativo esta constantemente en focado y dirigido a la eficacia o eficiencia  pragmática. </a:t>
            </a:r>
          </a:p>
          <a:p>
            <a:r>
              <a:rPr lang="es-MX" sz="2000" dirty="0" smtClean="0">
                <a:solidFill>
                  <a:srgbClr val="000000"/>
                </a:solidFill>
              </a:rPr>
              <a:t>El hablante pude realizar una petición de manera directa o puede realizarse de manera atenuada.</a:t>
            </a:r>
            <a:endParaRPr lang="es-MX" sz="2000" dirty="0">
              <a:solidFill>
                <a:srgbClr val="0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01816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9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Relación con nivel fónico.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8143" y="1628800"/>
            <a:ext cx="6215426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dirty="0">
                <a:solidFill>
                  <a:srgbClr val="000000"/>
                </a:solidFill>
              </a:rPr>
              <a:t>El usuario de la lengua ha de elegir entre las distintas opciones lingüísticas </a:t>
            </a:r>
            <a:r>
              <a:rPr lang="es-MX" sz="2400" dirty="0" smtClean="0">
                <a:solidFill>
                  <a:srgbClr val="000000"/>
                </a:solidFill>
              </a:rPr>
              <a:t>que la </a:t>
            </a:r>
            <a:r>
              <a:rPr lang="es-MX" sz="2400" dirty="0">
                <a:solidFill>
                  <a:srgbClr val="000000"/>
                </a:solidFill>
              </a:rPr>
              <a:t>lengua le ofrece para comunicar algo, para decir y mostrar esa intención, </a:t>
            </a:r>
            <a:r>
              <a:rPr lang="es-MX" sz="2400" dirty="0" smtClean="0">
                <a:solidFill>
                  <a:srgbClr val="000000"/>
                </a:solidFill>
              </a:rPr>
              <a:t>con el </a:t>
            </a:r>
            <a:r>
              <a:rPr lang="es-MX" sz="2400" dirty="0">
                <a:solidFill>
                  <a:srgbClr val="000000"/>
                </a:solidFill>
              </a:rPr>
              <a:t>menor coste de procesamiento para el oyente e intentando lograr el </a:t>
            </a:r>
            <a:r>
              <a:rPr lang="es-MX" sz="2400" dirty="0" smtClean="0">
                <a:solidFill>
                  <a:srgbClr val="000000"/>
                </a:solidFill>
              </a:rPr>
              <a:t>máximo de </a:t>
            </a:r>
            <a:r>
              <a:rPr lang="es-MX" sz="2400" dirty="0">
                <a:solidFill>
                  <a:srgbClr val="000000"/>
                </a:solidFill>
              </a:rPr>
              <a:t>efecto (lograr el fin).</a:t>
            </a:r>
          </a:p>
          <a:p>
            <a:r>
              <a:rPr lang="es-MX" sz="2400" dirty="0" smtClean="0">
                <a:solidFill>
                  <a:srgbClr val="000000"/>
                </a:solidFill>
              </a:rPr>
              <a:t>Pronunciación adecuada, segmentaria y no segmentaria aseguia la eficacia comunicativa. (Divida en oraciones, frases, palabras)</a:t>
            </a:r>
          </a:p>
          <a:p>
            <a:pPr marL="64008" indent="0">
              <a:buNone/>
            </a:pPr>
            <a:endParaRPr lang="es-MX" sz="24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5" b="100000" l="5538" r="99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467204"/>
            <a:ext cx="5764711" cy="731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92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Relación con la construcción sintáctica.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0000"/>
                </a:solidFill>
              </a:rPr>
              <a:t>Aprender a argumentar.</a:t>
            </a:r>
          </a:p>
          <a:p>
            <a:r>
              <a:rPr lang="es-MX" dirty="0" smtClean="0">
                <a:solidFill>
                  <a:srgbClr val="000000"/>
                </a:solidFill>
              </a:rPr>
              <a:t>Estrategias( Oposición, causa, consecuencia, justificación )</a:t>
            </a:r>
          </a:p>
          <a:p>
            <a:r>
              <a:rPr lang="es-MX" dirty="0" smtClean="0">
                <a:solidFill>
                  <a:srgbClr val="000000"/>
                </a:solidFill>
              </a:rPr>
              <a:t>Intensificación.</a:t>
            </a:r>
          </a:p>
          <a:p>
            <a:r>
              <a:rPr lang="es-MX" dirty="0" smtClean="0">
                <a:solidFill>
                  <a:srgbClr val="000000"/>
                </a:solidFill>
              </a:rPr>
              <a:t>Orden pragmático.</a:t>
            </a:r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8095" l="21701" r="95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93" y="908720"/>
            <a:ext cx="6269607" cy="514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73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Relación con el léxico.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s-MX" sz="2400" dirty="0">
                <a:solidFill>
                  <a:srgbClr val="000000"/>
                </a:solidFill>
              </a:rPr>
              <a:t>El análisis del discurso oral ha favorecido también el estudio de la </a:t>
            </a:r>
            <a:r>
              <a:rPr lang="es-MX" sz="2400" dirty="0" smtClean="0">
                <a:solidFill>
                  <a:srgbClr val="000000"/>
                </a:solidFill>
              </a:rPr>
              <a:t>variación léxica </a:t>
            </a:r>
            <a:r>
              <a:rPr lang="es-MX" sz="2400" dirty="0">
                <a:solidFill>
                  <a:srgbClr val="000000"/>
                </a:solidFill>
              </a:rPr>
              <a:t>de acuerdo con la situación de comunicación, el fin de la misma y las</a:t>
            </a:r>
          </a:p>
          <a:p>
            <a:pPr marL="64008" indent="0" algn="just">
              <a:buNone/>
            </a:pPr>
            <a:r>
              <a:rPr lang="es-MX" sz="2400" dirty="0">
                <a:solidFill>
                  <a:srgbClr val="000000"/>
                </a:solidFill>
              </a:rPr>
              <a:t>características de los usuarios que participan en la </a:t>
            </a:r>
            <a:r>
              <a:rPr lang="es-MX" sz="2400" dirty="0" smtClean="0">
                <a:solidFill>
                  <a:srgbClr val="000000"/>
                </a:solidFill>
              </a:rPr>
              <a:t>interacción. </a:t>
            </a:r>
          </a:p>
          <a:p>
            <a:pPr marL="64008" indent="0" algn="just">
              <a:buNone/>
            </a:pPr>
            <a:r>
              <a:rPr lang="es-MX" sz="2400" dirty="0" smtClean="0">
                <a:solidFill>
                  <a:srgbClr val="000000"/>
                </a:solidFill>
              </a:rPr>
              <a:t>. </a:t>
            </a:r>
            <a:endParaRPr lang="es-MX" sz="24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" b="100000" l="6613" r="938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833">
            <a:off x="4702281" y="4054698"/>
            <a:ext cx="446449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ersonalizado 10">
      <a:dk1>
        <a:srgbClr val="00B0F0"/>
      </a:dk1>
      <a:lt1>
        <a:srgbClr val="0084B4"/>
      </a:lt1>
      <a:dk2>
        <a:srgbClr val="FFFFFF"/>
      </a:dk2>
      <a:lt2>
        <a:srgbClr val="93E2FF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319</TotalTime>
  <Words>723</Words>
  <Application>Microsoft Office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El análisis del discurso oral y su enseñanza.</vt:lpstr>
      <vt:lpstr>ANÁLISIS DEL DISCURSO, PRAGMÁTICA Y ENSEÑANZA  DE LENGUAS.</vt:lpstr>
      <vt:lpstr> LA “GRAMÁTICA” DEL USO ORAL.</vt:lpstr>
      <vt:lpstr>Presentación de PowerPoint</vt:lpstr>
      <vt:lpstr>INTENCIÓN E INTERPRETACIÓN. MÁS ALLÁ DE LA EXPRESIÓN LINGÜÍSTICA.</vt:lpstr>
      <vt:lpstr>LA ADECUACIÓN PRAGMÁTICA DE UNA EXPRESIÓN. EFICACIA Y EFICIENCIA PRAGMÁTICAS.</vt:lpstr>
      <vt:lpstr>Relación con nivel fónico. </vt:lpstr>
      <vt:lpstr>Relación con la construcción sintáctica. </vt:lpstr>
      <vt:lpstr>Relación con el léxico.</vt:lpstr>
      <vt:lpstr>LA REGULACIÓN SOCIAL DE LA CONVERSACIÓN. PRINCIPIOS Y MÁXIMAS. LA CONDUCTA INTERACCIONAL ESPAÑOLAL.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análisis del discurso oral y su enseñanza.</dc:title>
  <dc:creator>Monse</dc:creator>
  <cp:lastModifiedBy>Monse</cp:lastModifiedBy>
  <cp:revision>14</cp:revision>
  <dcterms:created xsi:type="dcterms:W3CDTF">2018-09-25T10:37:55Z</dcterms:created>
  <dcterms:modified xsi:type="dcterms:W3CDTF">2018-09-25T16:54:17Z</dcterms:modified>
</cp:coreProperties>
</file>