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2525"/>
    <a:srgbClr val="0099CC"/>
    <a:srgbClr val="66FF33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5000" t="-18000" r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34A2A-4D71-490C-AE42-884328333ACF}" type="datetimeFigureOut">
              <a:rPr lang="es-MX" smtClean="0"/>
              <a:pPr/>
              <a:t>13/09/2018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ECF80-BDDC-4284-9FD8-83FD713164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357290" y="428604"/>
            <a:ext cx="65742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5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</a:rPr>
              <a:t>DI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</a:rPr>
              <a:t>VER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</a:rPr>
              <a:t>SI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3399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</a:rPr>
              <a:t>DAD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</a:rPr>
              <a:t>E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</a:rPr>
              <a:t> 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66FF3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</a:rPr>
              <a:t>IN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</a:rPr>
              <a:t>CLU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2525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</a:rPr>
              <a:t>SI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99CC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</a:rPr>
              <a:t>ÓN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99CC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hiller" pitchFamily="82" charset="0"/>
            </a:endParaRPr>
          </a:p>
        </p:txBody>
      </p:sp>
      <p:pic>
        <p:nvPicPr>
          <p:cNvPr id="11266" name="Picture 2" descr="Resultado de imagen para DIVERSIDAD E INCLUSIÃN"/>
          <p:cNvPicPr>
            <a:picLocks noChangeAspect="1" noChangeArrowheads="1"/>
          </p:cNvPicPr>
          <p:nvPr/>
        </p:nvPicPr>
        <p:blipFill>
          <a:blip r:embed="rId2"/>
          <a:srcRect t="6624" b="10572"/>
          <a:stretch>
            <a:fillRect/>
          </a:stretch>
        </p:blipFill>
        <p:spPr bwMode="auto">
          <a:xfrm rot="287957">
            <a:off x="924863" y="1352882"/>
            <a:ext cx="3868035" cy="832902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4786314" y="1852562"/>
            <a:ext cx="3500462" cy="2862322"/>
          </a:xfrm>
          <a:prstGeom prst="wedgeRectCallout">
            <a:avLst>
              <a:gd name="adj1" fmla="val -33595"/>
              <a:gd name="adj2" fmla="val 75628"/>
            </a:avLst>
          </a:prstGeom>
          <a:ln w="19050">
            <a:solidFill>
              <a:srgbClr val="00B050"/>
            </a:solidFill>
            <a:prstDash val="dash"/>
          </a:ln>
          <a:scene3d>
            <a:camera prst="isometricOffAxis2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4">
                    <a:lumMod val="50000"/>
                  </a:schemeClr>
                </a:solidFill>
                <a:latin typeface="Arial Rounded MT Bold" pitchFamily="34" charset="0"/>
              </a:rPr>
              <a:t>Debemos de entender que la diversidad es una condición inherente al ser humano.</a:t>
            </a:r>
          </a:p>
          <a:p>
            <a:endParaRPr lang="es-MX" dirty="0" smtClean="0">
              <a:solidFill>
                <a:schemeClr val="accent4">
                  <a:lumMod val="50000"/>
                </a:schemeClr>
              </a:solidFill>
              <a:latin typeface="Arial Rounded MT Bold" pitchFamily="34" charset="0"/>
            </a:endParaRPr>
          </a:p>
          <a:p>
            <a:r>
              <a:rPr lang="es-MX" dirty="0" smtClean="0">
                <a:solidFill>
                  <a:schemeClr val="accent4">
                    <a:lumMod val="50000"/>
                  </a:schemeClr>
                </a:solidFill>
                <a:latin typeface="Arial Rounded MT Bold" pitchFamily="34" charset="0"/>
              </a:rPr>
              <a:t>El término diversidad es aquel que nos permite indicar, marcar o hablar de la variedad y diferencia que pueden presentar algunas cosas entre sí.</a:t>
            </a:r>
            <a:endParaRPr lang="es-MX" dirty="0">
              <a:solidFill>
                <a:schemeClr val="accent4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1268" name="AutoShape 4" descr="Resultado de imagen para DIVERSIDAD E INCLUSIÃ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270" name="AutoShape 6" descr="Resultado de imagen para DIVERSIDAD E INCLUSIÃ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272" name="AutoShape 8" descr="Resultado de imagen para DIVERSIDAD E INCLUSIÃ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274" name="AutoShape 10" descr="Resultado de imagen para DIVERSIDAD E INCLUSIÃ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276" name="AutoShape 12" descr="Resultado de imagen para DIVERSIDAD E INCLUSIÃ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286" name="Picture 22" descr="Resultado de imagen para DIVERSIDAD E INCLUSIÃ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500570"/>
            <a:ext cx="4429156" cy="1742160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21" name="20 Rectángulo"/>
          <p:cNvSpPr/>
          <p:nvPr/>
        </p:nvSpPr>
        <p:spPr>
          <a:xfrm>
            <a:off x="928662" y="2071678"/>
            <a:ext cx="4000528" cy="2308324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0800000" scaled="1"/>
            <a:tileRect/>
          </a:gradFill>
          <a:scene3d>
            <a:camera prst="perspectiveRigh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 smtClean="0">
                <a:latin typeface="Arial Rounded MT Bold" pitchFamily="34" charset="0"/>
              </a:rPr>
              <a:t>El término diversidad proviene del latín diversitas, y se refiere a la diferencia o a la distinción entre personas, animales o cosas, a la variedad, a la infinidad o a la abundancia de cosas diferentes, a la desemejanza, a la disparidad o a la multiplicidad.</a:t>
            </a:r>
            <a:endParaRPr lang="es-MX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 descr="Resultado de imagen para DIVERSIDAD E INCLUSIÃ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270" name="AutoShape 6" descr="Resultado de imagen para DIVERSIDAD E INCLUSIÃ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272" name="AutoShape 8" descr="Resultado de imagen para DIVERSIDAD E INCLUSIÃ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9" name="Picture 20" descr="Imagen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00306"/>
            <a:ext cx="7858180" cy="1143008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10" name="9 Rectángulo"/>
          <p:cNvSpPr/>
          <p:nvPr/>
        </p:nvSpPr>
        <p:spPr>
          <a:xfrm>
            <a:off x="642910" y="428604"/>
            <a:ext cx="8044575" cy="70788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s-ES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Eras Bold ITC" pitchFamily="34" charset="0"/>
              </a:rPr>
              <a:t>¿Cuándo educamos en la diversidad?</a:t>
            </a:r>
            <a:endParaRPr lang="es-ES" sz="32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Eras Bold ITC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42910" y="857232"/>
            <a:ext cx="778674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>
                <a:solidFill>
                  <a:srgbClr val="00B050"/>
                </a:solidFill>
                <a:latin typeface="Arial Rounded MT Bold" pitchFamily="34" charset="0"/>
              </a:rPr>
              <a:t>Cuando se educa desde la igualdad, en el respeto del otro, del diferente, del que procede de otra cultura, hable otra </a:t>
            </a:r>
            <a:r>
              <a:rPr lang="es-MX" sz="1600" dirty="0">
                <a:solidFill>
                  <a:srgbClr val="00B050"/>
                </a:solidFill>
                <a:latin typeface="Arial Rounded MT Bold" pitchFamily="34" charset="0"/>
              </a:rPr>
              <a:t>l</a:t>
            </a:r>
            <a:r>
              <a:rPr lang="es-MX" sz="1600" dirty="0" smtClean="0">
                <a:solidFill>
                  <a:srgbClr val="00B050"/>
                </a:solidFill>
                <a:latin typeface="Arial Rounded MT Bold" pitchFamily="34" charset="0"/>
              </a:rPr>
              <a:t>engua, practique religión o no, padezca una discapacidad física o psíquica y sufra el rechazo por vivir en situaciones de pobreza y marginación social. (</a:t>
            </a:r>
            <a:r>
              <a:rPr lang="es-MX" sz="1600" dirty="0" err="1" smtClean="0">
                <a:solidFill>
                  <a:srgbClr val="00B050"/>
                </a:solidFill>
                <a:latin typeface="Arial Rounded MT Bold" pitchFamily="34" charset="0"/>
              </a:rPr>
              <a:t>Amoros</a:t>
            </a:r>
            <a:r>
              <a:rPr lang="es-MX" sz="1600" dirty="0" smtClean="0">
                <a:solidFill>
                  <a:srgbClr val="00B050"/>
                </a:solidFill>
                <a:latin typeface="Arial Rounded MT Bold" pitchFamily="34" charset="0"/>
              </a:rPr>
              <a:t> y Pérez, 1993).</a:t>
            </a:r>
          </a:p>
          <a:p>
            <a:pPr algn="just"/>
            <a:endParaRPr lang="es-MX" sz="1400" dirty="0" smtClean="0">
              <a:latin typeface="Arial Rounded MT Bold" pitchFamily="34" charset="0"/>
            </a:endParaRPr>
          </a:p>
          <a:p>
            <a:pPr algn="just"/>
            <a:r>
              <a:rPr lang="es-MX" sz="1400" dirty="0" smtClean="0">
                <a:solidFill>
                  <a:schemeClr val="accent2"/>
                </a:solidFill>
                <a:latin typeface="Arial Rounded MT Bold" pitchFamily="34" charset="0"/>
              </a:rPr>
              <a:t>Cuando no se educa considerando la diversidad, existe el fracaso escolar, baja autoestima y menor ética.</a:t>
            </a:r>
            <a:endParaRPr lang="es-MX" sz="1400" dirty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039558" y="2967335"/>
            <a:ext cx="709681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es-ES" sz="54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Eras Bold ITC" pitchFamily="34" charset="0"/>
              </a:rPr>
              <a:t>Educación Inclusiva</a:t>
            </a:r>
            <a:endParaRPr lang="es-ES" sz="54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Eras Bold ITC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14348" y="3857628"/>
            <a:ext cx="2714644" cy="2369880"/>
          </a:xfrm>
          <a:prstGeom prst="rect">
            <a:avLst/>
          </a:prstGeom>
          <a:noFill/>
          <a:ln w="28575">
            <a:solidFill>
              <a:schemeClr val="accent5"/>
            </a:solidFill>
            <a:prstDash val="sysDot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Eras Bold ITC" pitchFamily="34" charset="0"/>
              </a:rPr>
              <a:t>¿Qué es?</a:t>
            </a:r>
          </a:p>
          <a:p>
            <a:pPr algn="ctr"/>
            <a:endParaRPr lang="es-MX" dirty="0" smtClean="0"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Eras Bold ITC" pitchFamily="34" charset="0"/>
            </a:endParaRPr>
          </a:p>
          <a:p>
            <a:pPr algn="just"/>
            <a:r>
              <a:rPr lang="es-MX" sz="1600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Es el derecho a una educación de calidad que considere y respete las diferentes capacidades y necesidades educativas que demande cualquier ser humano.</a:t>
            </a:r>
            <a:endParaRPr lang="es-MX" sz="1600" dirty="0">
              <a:solidFill>
                <a:schemeClr val="accent2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500430" y="4000504"/>
            <a:ext cx="50006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-Reconoce que todas la personas tenemos los mismos derechos, sin discriminación alguna.</a:t>
            </a:r>
          </a:p>
          <a:p>
            <a:r>
              <a:rPr lang="es-MX" dirty="0" smtClean="0">
                <a:solidFill>
                  <a:srgbClr val="0070C0"/>
                </a:solidFill>
                <a:latin typeface="Arial Narrow" pitchFamily="34" charset="0"/>
              </a:rPr>
              <a:t>-Permite obtener una enseñanza adaptada a las necesidades de cada ser, aun no siendo asociadas a discapacidad.</a:t>
            </a:r>
          </a:p>
          <a:p>
            <a:r>
              <a:rPr lang="es-MX" dirty="0" smtClean="0">
                <a:solidFill>
                  <a:srgbClr val="FF2525"/>
                </a:solidFill>
                <a:latin typeface="Arial Narrow" pitchFamily="34" charset="0"/>
              </a:rPr>
              <a:t>-Pretende eliminar barreras que limitan el aprendizaje y participación .</a:t>
            </a:r>
          </a:p>
          <a:p>
            <a:r>
              <a:rPr lang="es-MX" dirty="0" smtClean="0">
                <a:solidFill>
                  <a:srgbClr val="993300"/>
                </a:solidFill>
                <a:latin typeface="Arial Narrow" pitchFamily="34" charset="0"/>
              </a:rPr>
              <a:t>-Busca generar igualdad  de oportunidades para todos.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265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julissa</dc:creator>
  <cp:lastModifiedBy>julissa</cp:lastModifiedBy>
  <cp:revision>11</cp:revision>
  <dcterms:created xsi:type="dcterms:W3CDTF">2018-09-13T12:54:23Z</dcterms:created>
  <dcterms:modified xsi:type="dcterms:W3CDTF">2018-09-13T14:50:46Z</dcterms:modified>
</cp:coreProperties>
</file>