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Bree Serif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BreeSerif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264c587c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264c587c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05975" y="186000"/>
            <a:ext cx="2359200" cy="47715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743375" y="186000"/>
            <a:ext cx="2359200" cy="47715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280775" y="186000"/>
            <a:ext cx="2359200" cy="47715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047" y="3059725"/>
            <a:ext cx="833850" cy="6200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924425" y="3617125"/>
            <a:ext cx="1997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/>
              <a:t>Escuela Normal de </a:t>
            </a:r>
            <a:br>
              <a:rPr lang="es" sz="800"/>
            </a:br>
            <a:r>
              <a:rPr lang="es" sz="800"/>
              <a:t>Educación Preescolar</a:t>
            </a:r>
            <a:br>
              <a:rPr lang="es" sz="800"/>
            </a:br>
            <a:r>
              <a:rPr lang="es" sz="800"/>
              <a:t>Ciclo Escolar 2018-2019</a:t>
            </a:r>
            <a:br>
              <a:rPr lang="es" sz="800"/>
            </a:br>
            <a:r>
              <a:rPr lang="es" sz="800"/>
              <a:t>Profesora. Araceli el Bosque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/>
              <a:t>Integrantes: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/>
              <a:t>Yonah Chavez</a:t>
            </a:r>
            <a:br>
              <a:rPr lang="es" sz="800"/>
            </a:br>
            <a:r>
              <a:rPr lang="es" sz="800"/>
              <a:t>Deniss Dena</a:t>
            </a:r>
            <a:br>
              <a:rPr lang="es" sz="800"/>
            </a:br>
            <a:r>
              <a:rPr lang="es" sz="800"/>
              <a:t>Fabiola Ibarra</a:t>
            </a:r>
            <a:endParaRPr sz="800"/>
          </a:p>
        </p:txBody>
      </p:sp>
      <p:sp>
        <p:nvSpPr>
          <p:cNvPr id="59" name="Google Shape;59;p13"/>
          <p:cNvSpPr txBox="1"/>
          <p:nvPr/>
        </p:nvSpPr>
        <p:spPr>
          <a:xfrm>
            <a:off x="5280775" y="2480200"/>
            <a:ext cx="23592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Bree Serif"/>
                <a:ea typeface="Bree Serif"/>
                <a:cs typeface="Bree Serif"/>
                <a:sym typeface="Bree Serif"/>
              </a:rPr>
              <a:t>un desafío para los sistemas educativos actuales.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374" y="1752821"/>
            <a:ext cx="2214000" cy="80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3375" y="3530007"/>
            <a:ext cx="2214000" cy="95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7175" y="637646"/>
            <a:ext cx="2359200" cy="4694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5543425" y="1107100"/>
            <a:ext cx="18267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Bree Serif"/>
                <a:ea typeface="Bree Serif"/>
                <a:cs typeface="Bree Serif"/>
                <a:sym typeface="Bree Serif"/>
              </a:rPr>
              <a:t>CURSO DE: ATENCIÓN</a:t>
            </a:r>
            <a:br>
              <a:rPr lang="es" sz="120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s" sz="1200">
                <a:latin typeface="Bree Serif"/>
                <a:ea typeface="Bree Serif"/>
                <a:cs typeface="Bree Serif"/>
                <a:sym typeface="Bree Serif"/>
              </a:rPr>
              <a:t> A LA DIVERSIDAD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975" y="289925"/>
            <a:ext cx="2295226" cy="5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705888" y="218788"/>
            <a:ext cx="12954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Introducción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11875" y="814552"/>
            <a:ext cx="21807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Bree Serif"/>
                <a:ea typeface="Bree Serif"/>
                <a:cs typeface="Bree Serif"/>
                <a:sym typeface="Bree Serif"/>
              </a:rPr>
              <a:t>La exclusión social es un concepto que trata de explicar teóricamente una serie de fenómenos fundamentalmente sociales y económicos, que se relacionan con la pérdida, o la negación, de derechos esenciales que definen la ciudadanía social.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6775" y="3301394"/>
            <a:ext cx="2133624" cy="11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205975" y="186000"/>
            <a:ext cx="2359200" cy="47715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5280775" y="231600"/>
            <a:ext cx="2359200" cy="47715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464E5B"/>
                </a:solidFill>
                <a:highlight>
                  <a:srgbClr val="FFFFFF"/>
                </a:highlight>
              </a:rPr>
              <a:t>   </a:t>
            </a:r>
            <a:endParaRPr b="1" sz="1000">
              <a:solidFill>
                <a:srgbClr val="464E5B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64E5B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64E5B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64E5B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64E5B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64E5B"/>
              </a:buClr>
              <a:buSzPts val="1000"/>
              <a:buChar char="❖"/>
            </a:pPr>
            <a:r>
              <a:rPr lang="es" sz="1000">
                <a:solidFill>
                  <a:srgbClr val="464E5B"/>
                </a:solidFill>
                <a:highlight>
                  <a:srgbClr val="FFFFFF"/>
                </a:highlight>
              </a:rPr>
              <a:t>Brindar educación a todos y retenerlos en el sistema educativo</a:t>
            </a:r>
            <a:r>
              <a:rPr lang="es" sz="1000">
                <a:solidFill>
                  <a:srgbClr val="464E5B"/>
                </a:solidFill>
                <a:highlight>
                  <a:srgbClr val="FFFFFF"/>
                </a:highlight>
              </a:rPr>
              <a:t>.</a:t>
            </a:r>
            <a:endParaRPr sz="1000">
              <a:solidFill>
                <a:srgbClr val="464E5B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64E5B"/>
              </a:buClr>
              <a:buSzPts val="1000"/>
              <a:buChar char="❖"/>
            </a:pPr>
            <a:r>
              <a:rPr lang="es" sz="1000">
                <a:solidFill>
                  <a:srgbClr val="464E5B"/>
                </a:solidFill>
                <a:highlight>
                  <a:srgbClr val="FFFFFF"/>
                </a:highlight>
              </a:rPr>
              <a:t>El desafío de la calidad.</a:t>
            </a:r>
            <a:endParaRPr sz="1000">
              <a:solidFill>
                <a:srgbClr val="464E5B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64E5B"/>
              </a:buClr>
              <a:buSzPts val="1000"/>
              <a:buChar char="❖"/>
            </a:pPr>
            <a:r>
              <a:rPr lang="es" sz="1000">
                <a:solidFill>
                  <a:srgbClr val="464E5B"/>
                </a:solidFill>
                <a:highlight>
                  <a:srgbClr val="FFFFFF"/>
                </a:highlight>
              </a:rPr>
              <a:t>Educación ética, ciudadana y compasiva</a:t>
            </a:r>
            <a:endParaRPr sz="1000">
              <a:solidFill>
                <a:srgbClr val="464E5B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64E5B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64E5B"/>
                </a:solidFill>
                <a:highlight>
                  <a:srgbClr val="FFFFFF"/>
                </a:highlight>
              </a:rPr>
              <a:t>La educación inclusiva busca el éxito y no el fracaso de los alumnos. Este es el criterio que debería guiar a la evaluación,</a:t>
            </a:r>
            <a:endParaRPr sz="1000">
              <a:solidFill>
                <a:srgbClr val="464E5B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64E5B"/>
              </a:solidFill>
              <a:highlight>
                <a:srgbClr val="FFFFFF"/>
              </a:highlight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205975" y="231600"/>
            <a:ext cx="2412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es" sz="1200">
                <a:latin typeface="Bree Serif"/>
                <a:ea typeface="Bree Serif"/>
                <a:cs typeface="Bree Serif"/>
                <a:sym typeface="Bree Serif"/>
              </a:rPr>
              <a:t>oncepto de Diversidad y sus diferentes manifestaciones.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827975" y="79300"/>
            <a:ext cx="2190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Bree Serif"/>
                <a:ea typeface="Bree Serif"/>
                <a:cs typeface="Bree Serif"/>
                <a:sym typeface="Bree Serif"/>
              </a:rPr>
              <a:t>¿Cu</a:t>
            </a:r>
            <a:r>
              <a:rPr lang="es">
                <a:latin typeface="Bree Serif"/>
                <a:ea typeface="Bree Serif"/>
                <a:cs typeface="Bree Serif"/>
                <a:sym typeface="Bree Serif"/>
              </a:rPr>
              <a:t>ándo educamos en la diversidad y cuándo no?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150875" y="231700"/>
            <a:ext cx="247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Bree Serif"/>
                <a:ea typeface="Bree Serif"/>
                <a:cs typeface="Bree Serif"/>
                <a:sym typeface="Bree Serif"/>
              </a:rPr>
              <a:t>Atender a los desafíos de la atención a la diversidad mediante la educación inclusiva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175" y="3813492"/>
            <a:ext cx="2042782" cy="1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2770225" y="186000"/>
            <a:ext cx="2359200" cy="47715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50">
                <a:solidFill>
                  <a:srgbClr val="333333"/>
                </a:solidFill>
                <a:highlight>
                  <a:srgbClr val="FFFFFF"/>
                </a:highlight>
              </a:rPr>
              <a:t>Educamos en l </a:t>
            </a:r>
            <a:r>
              <a:rPr lang="es" sz="1050">
                <a:solidFill>
                  <a:srgbClr val="333333"/>
                </a:solidFill>
                <a:highlight>
                  <a:srgbClr val="FFFFFF"/>
                </a:highlight>
              </a:rPr>
              <a:t>diversidad </a:t>
            </a:r>
            <a:r>
              <a:rPr lang="es" sz="1050">
                <a:solidFill>
                  <a:srgbClr val="333333"/>
                </a:solidFill>
                <a:highlight>
                  <a:srgbClr val="FFFFFF"/>
                </a:highlight>
              </a:rPr>
              <a:t>cuando entendemos la inclusión, la cual es  ser parte de algo y formar parte del todo. La educación inclusiva enfatiza cómo crear condiciones para el aumento de la seguridad individual y comunitaria, establecer espacios para la relación y el intercambio, espacios y posibilidades reales de manifestación de las creencias propias sobre el ser humano y, también, sobre el aprendizaje, escenarios de proyección de los afectos personales, interpretación de las normas y los valores, posibilidades de ser uno mismo sin agresiones, posibilidades reales de ir cambiando sin traumas.</a:t>
            </a:r>
            <a:endParaRPr sz="1000">
              <a:solidFill>
                <a:srgbClr val="333333"/>
              </a:solidFill>
              <a:highlight>
                <a:srgbClr val="F6F2E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6F2E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-1025" y="2647950"/>
            <a:ext cx="2771400" cy="19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es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Las capacidades personales de los alumnos, incluyendo la sobredotación intelectual.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es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La diversidad étnica y cultural  Las situaciones sociales y familiares, especialmente las desfavorables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es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La convivencia escolar y sus problemas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es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El aprendizaje, con sus diferentes ritmos y sus problemas</a:t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475" y="576725"/>
            <a:ext cx="2412900" cy="21068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270625" y="789150"/>
            <a:ext cx="2190000" cy="17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F3F3F3"/>
                </a:solidFill>
              </a:rPr>
              <a:t>El término diversidad es aquel que nos permite indicar, marcar o hablar de la variedad y diferencia que pueden presentar algunas cosas entre sí, aunque también nos es útil a la hora de querer señalar la abundancia de cosas distintas que conviven en un contexto en particular.</a:t>
            </a:r>
            <a:endParaRPr b="1" sz="1000">
              <a:solidFill>
                <a:srgbClr val="F3F3F3"/>
              </a:solidFill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2242" y="2997817"/>
            <a:ext cx="1436250" cy="14427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