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Open Sans" panose="020B0604020202020204" charset="0"/>
      <p:regular r:id="rId7"/>
      <p:bold r:id="rId8"/>
      <p:italic r:id="rId9"/>
      <p:boldItalic r:id="rId10"/>
    </p:embeddedFont>
    <p:embeddedFont>
      <p:font typeface="Comfortaa"/>
      <p:regular r:id="rId11"/>
      <p:bold r:id="rId12"/>
    </p:embeddedFont>
    <p:embeddedFont>
      <p:font typeface="PT Sans Narrow" panose="020B0604020202020204" charset="0"/>
      <p:regular r:id="rId13"/>
      <p:bold r:id="rId14"/>
    </p:embeddedFont>
    <p:embeddedFont>
      <p:font typeface="Roboto Slab" panose="020B0604020202020204" charset="0"/>
      <p:regular r:id="rId15"/>
      <p:bold r:id="rId16"/>
    </p:embeddedFont>
    <p:embeddedFont>
      <p:font typeface="Impact" panose="020B0806030902050204" pitchFamily="34" charset="0"/>
      <p:regular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Amatic SC" panose="020B0604020202020204" charset="-79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6111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263ba1ea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263ba1ea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53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263ba1ead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263ba1ead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78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1d697881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1d697881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78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263ba1ead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263ba1ead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88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.educacion.es/formacion/materiales/126/cd/glosario.htm#exclus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guiainfantil.com/servicios/Cuentos/cuentos.ht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guiainfantil.com/blog/816/los-ninos-son-felices-sobre-todo-jugando.html" TargetMode="External"/><Relationship Id="rId5" Type="http://schemas.openxmlformats.org/officeDocument/2006/relationships/hyperlink" Target="https://www.guiainfantil.com/992/las-colonias-urbanas.html" TargetMode="External"/><Relationship Id="rId4" Type="http://schemas.openxmlformats.org/officeDocument/2006/relationships/hyperlink" Target="https://www.guiainfantil.com/servicios/Viajes/viajes_con_ninos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671825" y="584850"/>
            <a:ext cx="4371900" cy="24831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“Diversidad y educación inclusiva: un desafío para los sistemas educativos actuales”</a:t>
            </a:r>
            <a:endParaRPr sz="360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825" y="3091575"/>
            <a:ext cx="4371900" cy="20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500" y="3465450"/>
            <a:ext cx="1678050" cy="1678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3"/>
          <p:cNvGrpSpPr/>
          <p:nvPr/>
        </p:nvGrpSpPr>
        <p:grpSpPr>
          <a:xfrm>
            <a:off x="1266113" y="-12"/>
            <a:ext cx="3142584" cy="2377566"/>
            <a:chOff x="1266113" y="-12"/>
            <a:chExt cx="3142584" cy="2377566"/>
          </a:xfrm>
        </p:grpSpPr>
        <p:sp>
          <p:nvSpPr>
            <p:cNvPr id="70" name="Google Shape;70;p13"/>
            <p:cNvSpPr/>
            <p:nvPr/>
          </p:nvSpPr>
          <p:spPr>
            <a:xfrm>
              <a:off x="1266113" y="-12"/>
              <a:ext cx="3142584" cy="2377566"/>
            </a:xfrm>
            <a:prstGeom prst="irregularSeal1">
              <a:avLst/>
            </a:pr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525575" y="896275"/>
              <a:ext cx="2648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>
                  <a:latin typeface="Impact"/>
                  <a:ea typeface="Impact"/>
                  <a:cs typeface="Impact"/>
                  <a:sym typeface="Impact"/>
                </a:rPr>
                <a:t>Atender a los desafíos</a:t>
              </a:r>
              <a:endParaRPr sz="2400"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72" name="Google Shape;72;p13"/>
          <p:cNvSpPr txBox="1"/>
          <p:nvPr/>
        </p:nvSpPr>
        <p:spPr>
          <a:xfrm>
            <a:off x="0" y="1981200"/>
            <a:ext cx="34722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lang="es-419" sz="1250" b="1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Observa y conoce a cada uno de tus alumnos.</a:t>
            </a:r>
            <a:endParaRPr sz="1250" b="1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lang="es-419" sz="1250" b="1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Crea un clima de tolerancia y respeto en el aula.</a:t>
            </a:r>
            <a:endParaRPr sz="1250" b="1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lang="es-419" sz="1250" b="1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Promueve el uso de metodologías de aprendizaje activas en clase.</a:t>
            </a:r>
            <a:endParaRPr sz="1250" b="1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lang="es-419" sz="1250" b="1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Partir del interés de los alumnos.</a:t>
            </a:r>
            <a:endParaRPr sz="1250" b="1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lang="es-419" sz="1250" b="1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Valorar el momento de la asamblea</a:t>
            </a:r>
            <a:r>
              <a:rPr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50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07975" algn="l" rtl="0"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1250"/>
              <a:buFont typeface="Roboto Slab"/>
              <a:buChar char="●"/>
            </a:pPr>
            <a:r>
              <a:rPr lang="es-419" sz="1250" b="1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Fomentar la participación de las familias</a:t>
            </a:r>
            <a:r>
              <a:rPr lang="es-419" sz="1250">
                <a:solidFill>
                  <a:srgbClr val="787878"/>
                </a:solidFill>
                <a:highlight>
                  <a:srgbClr val="FCE5CD"/>
                </a:highlight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sz="1250">
              <a:solidFill>
                <a:srgbClr val="787878"/>
              </a:solidFill>
              <a:highlight>
                <a:srgbClr val="FCE5CD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72100" y="1174950"/>
            <a:ext cx="4039500" cy="590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rgbClr val="4A86E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La educación en y para la diversidad, es un camino para eliminar la exclusión.</a:t>
            </a:r>
            <a:endParaRPr b="1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4578300" y="998400"/>
            <a:ext cx="4554900" cy="3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>
                <a:solidFill>
                  <a:srgbClr val="0000FF"/>
                </a:solidFill>
              </a:rPr>
              <a:t>Barreras didácticas:</a:t>
            </a:r>
            <a:endParaRPr sz="1200" b="1">
              <a:solidFill>
                <a:srgbClr val="0000FF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333333"/>
                </a:solidFill>
                <a:highlight>
                  <a:srgbClr val="F0F0F0"/>
                </a:highlight>
                <a:latin typeface="Arial"/>
                <a:ea typeface="Arial"/>
                <a:cs typeface="Arial"/>
                <a:sym typeface="Arial"/>
              </a:rPr>
              <a:t>La excesiva competitividad en el aula, un currículo demasiado rígido o un tipo de organización de la clase y de las actividades donde no se potencia demasiado la cooperación y el trabajo en grupo.</a:t>
            </a:r>
            <a:endParaRPr sz="1200">
              <a:solidFill>
                <a:srgbClr val="333333"/>
              </a:solidFill>
              <a:highlight>
                <a:srgbClr val="F0F0F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200" b="1">
                <a:solidFill>
                  <a:srgbClr val="FF00FF"/>
                </a:solidFill>
              </a:rPr>
              <a:t>Barreras culturales:</a:t>
            </a:r>
            <a:endParaRPr sz="1200" b="1">
              <a:solidFill>
                <a:srgbClr val="FF00FF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333333"/>
                </a:solidFill>
                <a:highlight>
                  <a:srgbClr val="F0F0F0"/>
                </a:highlight>
                <a:latin typeface="Arial"/>
                <a:ea typeface="Arial"/>
                <a:cs typeface="Arial"/>
                <a:sym typeface="Arial"/>
              </a:rPr>
              <a:t>Aunque sea de manera inconsciente, se considera que los alumnos que pertenecen a culturas minoritarias por origen y etnia precisan de modos y estrategias diferentes de enseñanza. </a:t>
            </a:r>
            <a:endParaRPr sz="1200">
              <a:solidFill>
                <a:srgbClr val="333333"/>
              </a:solidFill>
              <a:highlight>
                <a:srgbClr val="F0F0F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200" b="1">
                <a:solidFill>
                  <a:schemeClr val="accent2"/>
                </a:solidFill>
              </a:rPr>
              <a:t>Barreras Políticas:</a:t>
            </a:r>
            <a:endParaRPr sz="1200" b="1">
              <a:solidFill>
                <a:schemeClr val="accent2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333333"/>
                </a:solidFill>
                <a:highlight>
                  <a:srgbClr val="F0F0F0"/>
                </a:highlight>
                <a:latin typeface="Arial"/>
                <a:ea typeface="Arial"/>
                <a:cs typeface="Arial"/>
                <a:sym typeface="Arial"/>
              </a:rPr>
              <a:t>Una de las principales barreras que impide la integración de una parte del alumnado en las aulas es la existencia de unas leyes educativas en ocasiones contradictorias y confusas.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333333"/>
              </a:solidFill>
              <a:highlight>
                <a:srgbClr val="F0F0F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14"/>
          <p:cNvCxnSpPr/>
          <p:nvPr/>
        </p:nvCxnSpPr>
        <p:spPr>
          <a:xfrm flipH="1">
            <a:off x="4565700" y="31650"/>
            <a:ext cx="12600" cy="508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4"/>
          <p:cNvSpPr txBox="1"/>
          <p:nvPr/>
        </p:nvSpPr>
        <p:spPr>
          <a:xfrm>
            <a:off x="70200" y="93450"/>
            <a:ext cx="43176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s-419" sz="1200">
                <a:highlight>
                  <a:srgbClr val="FFFFFF"/>
                </a:highlight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exclusión</a:t>
            </a:r>
            <a:r>
              <a:rPr lang="es-419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social es un proceso que afecta a millones de personas en todo el mundo, y que es visto dentro de la educación día a día. Podemos ver esta exclusión de diferentes maneras, ya sea por capacidades diferentes, raza, religión, etnia, etcétera.  Dentro de este folleto podremos ver que...</a:t>
            </a:r>
            <a:endParaRPr sz="12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10" y="2034563"/>
            <a:ext cx="1214175" cy="11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71700" y="1816175"/>
            <a:ext cx="17433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Pero primero...</a:t>
            </a:r>
            <a:endParaRPr sz="1200"/>
          </a:p>
        </p:txBody>
      </p:sp>
      <p:sp>
        <p:nvSpPr>
          <p:cNvPr id="83" name="Google Shape;83;p14"/>
          <p:cNvSpPr/>
          <p:nvPr/>
        </p:nvSpPr>
        <p:spPr>
          <a:xfrm>
            <a:off x="1067100" y="1816175"/>
            <a:ext cx="3511200" cy="590400"/>
          </a:xfrm>
          <a:prstGeom prst="wedgeEllipseCallout">
            <a:avLst>
              <a:gd name="adj1" fmla="val -43065"/>
              <a:gd name="adj2" fmla="val 62564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fortaa"/>
                <a:ea typeface="Comfortaa"/>
                <a:cs typeface="Comfortaa"/>
                <a:sym typeface="Comfortaa"/>
              </a:rPr>
              <a:t>¿Qué es la </a:t>
            </a:r>
            <a:r>
              <a:rPr lang="es-419" b="1">
                <a:latin typeface="Comfortaa"/>
                <a:ea typeface="Comfortaa"/>
                <a:cs typeface="Comfortaa"/>
                <a:sym typeface="Comfortaa"/>
              </a:rPr>
              <a:t>DIVERSIDAD</a:t>
            </a:r>
            <a:r>
              <a:rPr lang="es-419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324200" y="2492050"/>
            <a:ext cx="32541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Es la abundancia de elementos distintos que conviven en un contexto en particular</a:t>
            </a:r>
            <a:r>
              <a:rPr lang="es-419"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3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70200" y="3125525"/>
            <a:ext cx="4317600" cy="23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Dentro del entorno de comunidad, existen diferentes tipos de diversidades como:</a:t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cultural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sexual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biológica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funcional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ecológica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omfortaa"/>
              <a:buChar char="●"/>
            </a:pPr>
            <a:r>
              <a:rPr lang="es-419" sz="12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lingüística,</a:t>
            </a:r>
            <a:endParaRPr sz="12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8524" y="3511288"/>
            <a:ext cx="1460776" cy="14607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4896325" y="364875"/>
            <a:ext cx="34017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4708000" y="93450"/>
            <a:ext cx="38607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>
                <a:latin typeface="Amatic SC"/>
                <a:ea typeface="Amatic SC"/>
                <a:cs typeface="Amatic SC"/>
                <a:sym typeface="Amatic SC"/>
              </a:rPr>
              <a:t>Posibles </a:t>
            </a:r>
            <a:r>
              <a:rPr lang="es-419" sz="2400" b="1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barreras</a:t>
            </a:r>
            <a:r>
              <a:rPr lang="es-419" sz="1800" b="1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s-419" sz="1800" b="1">
                <a:latin typeface="Amatic SC"/>
                <a:ea typeface="Amatic SC"/>
                <a:cs typeface="Amatic SC"/>
                <a:sym typeface="Amatic SC"/>
              </a:rPr>
              <a:t>sociales, culturales y de la educación para atender a la </a:t>
            </a:r>
            <a:r>
              <a:rPr lang="es-419" sz="2400" b="1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d</a:t>
            </a:r>
            <a:r>
              <a:rPr lang="es-419" sz="2400" b="1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i</a:t>
            </a:r>
            <a:r>
              <a:rPr lang="es-419" sz="2400" b="1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v</a:t>
            </a:r>
            <a:r>
              <a:rPr lang="es-419" sz="2400" b="1">
                <a:solidFill>
                  <a:srgbClr val="FF9900"/>
                </a:solidFill>
                <a:latin typeface="Amatic SC"/>
                <a:ea typeface="Amatic SC"/>
                <a:cs typeface="Amatic SC"/>
                <a:sym typeface="Amatic SC"/>
              </a:rPr>
              <a:t>e</a:t>
            </a:r>
            <a:r>
              <a:rPr lang="es-419" sz="2400" b="1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r</a:t>
            </a:r>
            <a:r>
              <a:rPr lang="es-419" sz="2400" b="1">
                <a:solidFill>
                  <a:srgbClr val="274E13"/>
                </a:solidFill>
                <a:latin typeface="Amatic SC"/>
                <a:ea typeface="Amatic SC"/>
                <a:cs typeface="Amatic SC"/>
                <a:sym typeface="Amatic SC"/>
              </a:rPr>
              <a:t>s</a:t>
            </a:r>
            <a:r>
              <a:rPr lang="es-419" sz="2400" b="1">
                <a:solidFill>
                  <a:srgbClr val="9900FF"/>
                </a:solidFill>
                <a:latin typeface="Amatic SC"/>
                <a:ea typeface="Amatic SC"/>
                <a:cs typeface="Amatic SC"/>
                <a:sym typeface="Amatic SC"/>
              </a:rPr>
              <a:t>i</a:t>
            </a:r>
            <a:r>
              <a:rPr lang="es-419" sz="2400" b="1">
                <a:solidFill>
                  <a:srgbClr val="3C78D8"/>
                </a:solidFill>
                <a:latin typeface="Amatic SC"/>
                <a:ea typeface="Amatic SC"/>
                <a:cs typeface="Amatic SC"/>
                <a:sym typeface="Amatic SC"/>
              </a:rPr>
              <a:t>d</a:t>
            </a:r>
            <a:r>
              <a:rPr lang="es-419" sz="2400" b="1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lang="es-419" sz="24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d</a:t>
            </a:r>
            <a:r>
              <a:rPr lang="es-419" sz="2400" b="1"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120200" y="11150"/>
            <a:ext cx="31488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>
                <a:latin typeface="Amatic SC"/>
                <a:ea typeface="Amatic SC"/>
                <a:cs typeface="Amatic SC"/>
                <a:sym typeface="Amatic SC"/>
              </a:rPr>
              <a:t>cuándo educamos en la diversidad y cuándo no: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94" name="Google Shape;94;p15"/>
          <p:cNvCxnSpPr/>
          <p:nvPr/>
        </p:nvCxnSpPr>
        <p:spPr>
          <a:xfrm flipH="1">
            <a:off x="4348050" y="205900"/>
            <a:ext cx="12000" cy="4505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5"/>
          <p:cNvSpPr txBox="1"/>
          <p:nvPr/>
        </p:nvSpPr>
        <p:spPr>
          <a:xfrm>
            <a:off x="4905275" y="-93550"/>
            <a:ext cx="4048800" cy="1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>
                <a:latin typeface="Amatic SC"/>
                <a:ea typeface="Amatic SC"/>
                <a:cs typeface="Amatic SC"/>
                <a:sym typeface="Amatic SC"/>
              </a:rPr>
              <a:t>El potencial de la educación inclusiva para dar respuesta a la diversidad en la formación integral de ciudadanos.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0" y="1220675"/>
            <a:ext cx="42633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- Cuando leen </a:t>
            </a:r>
            <a:r>
              <a:rPr lang="es-419" sz="11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cuentos</a:t>
            </a: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 e historias de otras culturas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- Cuando se les invita a amar a sus compañeros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- Cuando valoran los idiomas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- En exposiciones sobre distintos países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- En los </a:t>
            </a:r>
            <a:r>
              <a:rPr lang="es-419" sz="11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viajes</a:t>
            </a: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, conociendo otras tradiciones y costumbres.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- En las </a:t>
            </a:r>
            <a:r>
              <a:rPr lang="es-419" sz="11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excursiones</a:t>
            </a:r>
            <a:endParaRPr sz="1100" b="1">
              <a:uFill>
                <a:noFill/>
              </a:uFill>
              <a:latin typeface="Open Sans"/>
              <a:ea typeface="Open Sans"/>
              <a:cs typeface="Open Sans"/>
              <a:sym typeface="Open Sans"/>
              <a:hlinkClick r:id="rId5"/>
            </a:endParaRPr>
          </a:p>
          <a:p>
            <a:pPr marL="0" lvl="0" indent="0" algn="l" rtl="0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s-419" sz="11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/>
              </a:rPr>
              <a:t>Jugando</a:t>
            </a:r>
            <a:r>
              <a:rPr lang="es-419" sz="1100" b="1">
                <a:latin typeface="Open Sans"/>
                <a:ea typeface="Open Sans"/>
                <a:cs typeface="Open Sans"/>
                <a:sym typeface="Open Sans"/>
              </a:rPr>
              <a:t> y compartiendo momentos y juguetes con todos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b="1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Cuando no se hace lo anterior, se falta al respeto a otras culturas o se segregan grupos minoritarios, no educamos con diversidad. </a:t>
            </a:r>
            <a:endParaRPr sz="1100"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7">
            <a:alphaModFix/>
          </a:blip>
          <a:srcRect l="11733" t="24715" r="8227" b="19152"/>
          <a:stretch/>
        </p:blipFill>
        <p:spPr>
          <a:xfrm>
            <a:off x="2349575" y="690188"/>
            <a:ext cx="2010475" cy="7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4507925" y="1435975"/>
            <a:ext cx="3060300" cy="411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educación inclusiva impacta en:</a:t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4444800" y="1836000"/>
            <a:ext cx="4404780" cy="3119148"/>
          </a:xfrm>
          <a:prstGeom prst="cloud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4880700" y="2154400"/>
            <a:ext cx="34878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lang="es-419" sz="1200" b="1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Desarrollo de fortalezas y dones individuales, con expectativas altas y apropiadas para cada chico.</a:t>
            </a:r>
            <a:endParaRPr sz="1200" b="1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lang="es-419" sz="1200" b="1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Fomento de una cultura escolar de respeto y pertenencia.</a:t>
            </a:r>
            <a:endParaRPr sz="1200" b="1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lang="es-419" sz="1200" b="1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Reduce el impacto de acoso e intimidación.</a:t>
            </a:r>
            <a:endParaRPr sz="1200" b="1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lang="es-419" sz="1200" b="1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Desarrollo de amistades con una amplia variedad de otros niños</a:t>
            </a:r>
            <a:endParaRPr sz="1200" b="1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omfortaa"/>
              <a:buChar char="★"/>
            </a:pPr>
            <a:r>
              <a:rPr lang="es-419" sz="1200" b="1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Aprecio de la diversidad y la inclusión en un nivel más amplio dentro de una comunidad.</a:t>
            </a:r>
            <a:endParaRPr sz="1200" b="1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06366" y="3799200"/>
            <a:ext cx="1137635" cy="134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98925" y="2880850"/>
            <a:ext cx="8210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• Las posibles barreras sociales, culturales y de la educación para atender a la diversidad.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• Ejemplificar cuándo educamos en la diversidad y cuándo no.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• El potencial de la educación inclusiva para dar respuesta a la diversidad en la formación integral de ciudadanos.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• Atender a los desafíos de la atención a la diversidad mediante la educación inclusiva. 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234900" y="173100"/>
            <a:ext cx="95328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500">
                <a:latin typeface="Impact"/>
                <a:ea typeface="Impact"/>
                <a:cs typeface="Impact"/>
                <a:sym typeface="Impact"/>
              </a:rPr>
              <a:t>NIÑAS!!!!!</a:t>
            </a:r>
            <a:endParaRPr sz="55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500">
                <a:latin typeface="Impact"/>
                <a:ea typeface="Impact"/>
                <a:cs typeface="Impact"/>
                <a:sym typeface="Impact"/>
              </a:rPr>
              <a:t>Eso es lo que falta poner según la planeación</a:t>
            </a:r>
            <a:endParaRPr sz="55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500">
                <a:latin typeface="Impact"/>
                <a:ea typeface="Impact"/>
                <a:cs typeface="Impact"/>
                <a:sym typeface="Impact"/>
              </a:rPr>
              <a:t>Editenle si quieren a mi parte</a:t>
            </a:r>
            <a:endParaRPr sz="55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Presentación en pantalla (16:9)</PresentationFormat>
  <Paragraphs>51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Open Sans</vt:lpstr>
      <vt:lpstr>Comfortaa</vt:lpstr>
      <vt:lpstr>PT Sans Narrow</vt:lpstr>
      <vt:lpstr>Roboto Slab</vt:lpstr>
      <vt:lpstr>Arial</vt:lpstr>
      <vt:lpstr>Impact</vt:lpstr>
      <vt:lpstr>Lato</vt:lpstr>
      <vt:lpstr>Amatic SC</vt:lpstr>
      <vt:lpstr>Tropic</vt:lpstr>
      <vt:lpstr>“Diversidad y educación inclusiva: un desafío para los sistemas educativos actuales”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“Diversidad y educación inclusiva: un desafío para los sistemas educativos actuales”</dc:title>
  <dc:creator>PC</dc:creator>
  <cp:lastModifiedBy>PC</cp:lastModifiedBy>
  <cp:revision>1</cp:revision>
  <dcterms:modified xsi:type="dcterms:W3CDTF">2018-09-13T04:28:51Z</dcterms:modified>
</cp:coreProperties>
</file>