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66FF"/>
    <a:srgbClr val="FF0066"/>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02"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2981C37-A881-4412-80D3-05AF0D6CB769}" type="datetimeFigureOut">
              <a:rPr lang="es-ES" smtClean="0"/>
              <a:pPr/>
              <a:t>08/09/2018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7E328DE-04FA-42C8-90B6-4631CAE222D2}"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981C37-A881-4412-80D3-05AF0D6CB769}" type="datetimeFigureOut">
              <a:rPr lang="es-ES" smtClean="0"/>
              <a:pPr/>
              <a:t>08/09/2018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328DE-04FA-42C8-90B6-4631CAE222D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logo enep.gif"/>
          <p:cNvPicPr>
            <a:picLocks noChangeAspect="1"/>
          </p:cNvPicPr>
          <p:nvPr/>
        </p:nvPicPr>
        <p:blipFill>
          <a:blip r:embed="rId2" cstate="print"/>
          <a:stretch>
            <a:fillRect/>
          </a:stretch>
        </p:blipFill>
        <p:spPr>
          <a:xfrm>
            <a:off x="-324544" y="103659"/>
            <a:ext cx="1857375" cy="1381125"/>
          </a:xfrm>
          <a:prstGeom prst="rect">
            <a:avLst/>
          </a:prstGeom>
        </p:spPr>
      </p:pic>
      <p:sp>
        <p:nvSpPr>
          <p:cNvPr id="5" name="4 CuadroTexto"/>
          <p:cNvSpPr txBox="1"/>
          <p:nvPr/>
        </p:nvSpPr>
        <p:spPr>
          <a:xfrm>
            <a:off x="1331640" y="539969"/>
            <a:ext cx="7596336" cy="584775"/>
          </a:xfrm>
          <a:prstGeom prst="rect">
            <a:avLst/>
          </a:prstGeom>
          <a:noFill/>
        </p:spPr>
        <p:txBody>
          <a:bodyPr wrap="square" rtlCol="0">
            <a:spAutoFit/>
          </a:bodyPr>
          <a:lstStyle/>
          <a:p>
            <a:r>
              <a:rPr lang="es-ES" sz="3200" dirty="0" smtClean="0">
                <a:solidFill>
                  <a:srgbClr val="CC00CC"/>
                </a:solidFill>
                <a:latin typeface="Kristen ITC" pitchFamily="66" charset="0"/>
              </a:rPr>
              <a:t>DESARROLLO Y APRENDIZAJE </a:t>
            </a:r>
            <a:endParaRPr lang="es-ES" sz="3200" dirty="0">
              <a:solidFill>
                <a:srgbClr val="CC00CC"/>
              </a:solidFill>
              <a:latin typeface="Kristen ITC" pitchFamily="66" charset="0"/>
            </a:endParaRPr>
          </a:p>
        </p:txBody>
      </p:sp>
      <p:sp>
        <p:nvSpPr>
          <p:cNvPr id="6" name="5 CuadroTexto"/>
          <p:cNvSpPr txBox="1"/>
          <p:nvPr/>
        </p:nvSpPr>
        <p:spPr>
          <a:xfrm>
            <a:off x="1152128" y="2124145"/>
            <a:ext cx="7596336" cy="584775"/>
          </a:xfrm>
          <a:prstGeom prst="rect">
            <a:avLst/>
          </a:prstGeom>
          <a:noFill/>
        </p:spPr>
        <p:txBody>
          <a:bodyPr wrap="square" rtlCol="0">
            <a:spAutoFit/>
          </a:bodyPr>
          <a:lstStyle/>
          <a:p>
            <a:r>
              <a:rPr lang="es-ES" sz="3200" dirty="0" smtClean="0">
                <a:solidFill>
                  <a:srgbClr val="CC00CC"/>
                </a:solidFill>
                <a:latin typeface="Kristen ITC" pitchFamily="66" charset="0"/>
              </a:rPr>
              <a:t>CUADRO DE DOBLE ENTRADA</a:t>
            </a:r>
            <a:endParaRPr lang="es-ES" sz="3200" dirty="0">
              <a:solidFill>
                <a:srgbClr val="CC00CC"/>
              </a:solidFill>
              <a:latin typeface="Kristen ITC" pitchFamily="66" charset="0"/>
            </a:endParaRPr>
          </a:p>
        </p:txBody>
      </p:sp>
      <p:sp>
        <p:nvSpPr>
          <p:cNvPr id="7" name="6 CuadroTexto"/>
          <p:cNvSpPr txBox="1"/>
          <p:nvPr/>
        </p:nvSpPr>
        <p:spPr>
          <a:xfrm>
            <a:off x="611560" y="3140968"/>
            <a:ext cx="8028384" cy="3046988"/>
          </a:xfrm>
          <a:prstGeom prst="rect">
            <a:avLst/>
          </a:prstGeom>
          <a:noFill/>
        </p:spPr>
        <p:txBody>
          <a:bodyPr wrap="square" rtlCol="0">
            <a:spAutoFit/>
          </a:bodyPr>
          <a:lstStyle/>
          <a:p>
            <a:pPr algn="ctr"/>
            <a:r>
              <a:rPr lang="es-ES" sz="3200" dirty="0" smtClean="0">
                <a:solidFill>
                  <a:srgbClr val="CC00CC"/>
                </a:solidFill>
                <a:latin typeface="Kristen ITC" pitchFamily="66" charset="0"/>
              </a:rPr>
              <a:t>Argelia Azucena Esquivel castillo</a:t>
            </a:r>
          </a:p>
          <a:p>
            <a:pPr algn="ctr"/>
            <a:r>
              <a:rPr lang="es-ES" sz="3200" dirty="0" smtClean="0">
                <a:solidFill>
                  <a:srgbClr val="CC00CC"/>
                </a:solidFill>
                <a:latin typeface="Kristen ITC" pitchFamily="66" charset="0"/>
              </a:rPr>
              <a:t>Mariana Marcela Quezada Villagómez </a:t>
            </a:r>
            <a:endParaRPr lang="es-ES" sz="3200" dirty="0" smtClean="0">
              <a:solidFill>
                <a:srgbClr val="CC00CC"/>
              </a:solidFill>
              <a:latin typeface="Kristen ITC" pitchFamily="66" charset="0"/>
            </a:endParaRPr>
          </a:p>
          <a:p>
            <a:pPr algn="ctr"/>
            <a:r>
              <a:rPr lang="es-ES" sz="3200" dirty="0" smtClean="0">
                <a:solidFill>
                  <a:srgbClr val="CC00CC"/>
                </a:solidFill>
                <a:latin typeface="Kristen ITC" pitchFamily="66" charset="0"/>
              </a:rPr>
              <a:t>Midori Karely Arias Sosa</a:t>
            </a:r>
            <a:endParaRPr lang="es-ES" sz="3200" dirty="0" smtClean="0">
              <a:solidFill>
                <a:srgbClr val="CC00CC"/>
              </a:solidFill>
              <a:latin typeface="Kristen ITC" pitchFamily="66" charset="0"/>
            </a:endParaRPr>
          </a:p>
          <a:p>
            <a:pPr algn="ctr"/>
            <a:r>
              <a:rPr lang="es-ES" sz="3200" dirty="0" smtClean="0">
                <a:solidFill>
                  <a:srgbClr val="CC00CC"/>
                </a:solidFill>
                <a:latin typeface="Kristen ITC" pitchFamily="66" charset="0"/>
              </a:rPr>
              <a:t>Adanary </a:t>
            </a:r>
            <a:r>
              <a:rPr lang="es-ES" sz="3200" dirty="0" smtClean="0">
                <a:solidFill>
                  <a:srgbClr val="CC00CC"/>
                </a:solidFill>
                <a:latin typeface="Kristen ITC" pitchFamily="66" charset="0"/>
              </a:rPr>
              <a:t>A</a:t>
            </a:r>
            <a:r>
              <a:rPr lang="es-ES" sz="3200" dirty="0" smtClean="0">
                <a:solidFill>
                  <a:srgbClr val="CC00CC"/>
                </a:solidFill>
                <a:latin typeface="Kristen ITC" pitchFamily="66" charset="0"/>
              </a:rPr>
              <a:t>vigail</a:t>
            </a:r>
            <a:r>
              <a:rPr lang="es-ES" sz="3200" dirty="0" smtClean="0">
                <a:solidFill>
                  <a:srgbClr val="CC00CC"/>
                </a:solidFill>
                <a:latin typeface="Kristen ITC" pitchFamily="66" charset="0"/>
              </a:rPr>
              <a:t> Rodríguez Moreno</a:t>
            </a:r>
            <a:endParaRPr lang="es-ES" sz="3200" dirty="0" smtClean="0">
              <a:solidFill>
                <a:srgbClr val="CC00CC"/>
              </a:solidFill>
              <a:latin typeface="Kristen ITC" pitchFamily="66" charset="0"/>
            </a:endParaRPr>
          </a:p>
          <a:p>
            <a:pPr algn="ctr"/>
            <a:r>
              <a:rPr lang="es-ES" sz="3200" dirty="0" smtClean="0">
                <a:solidFill>
                  <a:srgbClr val="CC00CC"/>
                </a:solidFill>
                <a:latin typeface="Kristen ITC" pitchFamily="66" charset="0"/>
              </a:rPr>
              <a:t>Griselada </a:t>
            </a:r>
            <a:r>
              <a:rPr lang="es-ES" sz="3200" dirty="0" smtClean="0">
                <a:solidFill>
                  <a:srgbClr val="CC00CC"/>
                </a:solidFill>
                <a:latin typeface="Kristen ITC" pitchFamily="66" charset="0"/>
              </a:rPr>
              <a:t>Estefanía </a:t>
            </a:r>
            <a:r>
              <a:rPr lang="es-ES" sz="3200" dirty="0" err="1" smtClean="0">
                <a:solidFill>
                  <a:srgbClr val="CC00CC"/>
                </a:solidFill>
                <a:latin typeface="Kristen ITC" pitchFamily="66" charset="0"/>
              </a:rPr>
              <a:t>Garcia</a:t>
            </a:r>
            <a:r>
              <a:rPr lang="es-ES" sz="3200" smtClean="0">
                <a:solidFill>
                  <a:srgbClr val="CC00CC"/>
                </a:solidFill>
                <a:latin typeface="Kristen ITC" pitchFamily="66" charset="0"/>
              </a:rPr>
              <a:t> Barrera </a:t>
            </a:r>
            <a:endParaRPr lang="es-ES" sz="3200" dirty="0" smtClean="0">
              <a:solidFill>
                <a:srgbClr val="CC00CC"/>
              </a:solidFill>
              <a:latin typeface="Kristen ITC" pitchFamily="66" charset="0"/>
            </a:endParaRPr>
          </a:p>
          <a:p>
            <a:pPr algn="ctr"/>
            <a:r>
              <a:rPr lang="es-ES" sz="3200" dirty="0" smtClean="0">
                <a:solidFill>
                  <a:srgbClr val="CC00CC"/>
                </a:solidFill>
                <a:latin typeface="Kristen ITC" pitchFamily="66" charset="0"/>
              </a:rPr>
              <a:t> </a:t>
            </a:r>
            <a:endParaRPr lang="es-ES" sz="3200" dirty="0">
              <a:solidFill>
                <a:srgbClr val="CC00CC"/>
              </a:solidFill>
              <a:latin typeface="Kristen ITC" pitchFamily="66" charset="0"/>
            </a:endParaRPr>
          </a:p>
        </p:txBody>
      </p:sp>
      <p:sp>
        <p:nvSpPr>
          <p:cNvPr id="8" name="7 CuadroTexto"/>
          <p:cNvSpPr txBox="1"/>
          <p:nvPr/>
        </p:nvSpPr>
        <p:spPr>
          <a:xfrm>
            <a:off x="395536" y="5949280"/>
            <a:ext cx="1575792" cy="584775"/>
          </a:xfrm>
          <a:prstGeom prst="rect">
            <a:avLst/>
          </a:prstGeom>
          <a:noFill/>
        </p:spPr>
        <p:txBody>
          <a:bodyPr wrap="square" rtlCol="0">
            <a:spAutoFit/>
          </a:bodyPr>
          <a:lstStyle/>
          <a:p>
            <a:pPr algn="ctr"/>
            <a:r>
              <a:rPr lang="es-ES" sz="3200" dirty="0" smtClean="0">
                <a:solidFill>
                  <a:srgbClr val="CC00CC"/>
                </a:solidFill>
                <a:latin typeface="Kristen ITC" pitchFamily="66" charset="0"/>
              </a:rPr>
              <a:t>1ºB</a:t>
            </a:r>
          </a:p>
        </p:txBody>
      </p:sp>
      <p:sp>
        <p:nvSpPr>
          <p:cNvPr id="9" name="8 CuadroTexto"/>
          <p:cNvSpPr txBox="1"/>
          <p:nvPr/>
        </p:nvSpPr>
        <p:spPr>
          <a:xfrm>
            <a:off x="6516216" y="6012577"/>
            <a:ext cx="2376264" cy="584775"/>
          </a:xfrm>
          <a:prstGeom prst="rect">
            <a:avLst/>
          </a:prstGeom>
          <a:noFill/>
        </p:spPr>
        <p:txBody>
          <a:bodyPr wrap="square" rtlCol="0">
            <a:spAutoFit/>
          </a:bodyPr>
          <a:lstStyle/>
          <a:p>
            <a:pPr algn="ctr"/>
            <a:r>
              <a:rPr lang="es-ES" sz="3200" dirty="0" smtClean="0">
                <a:solidFill>
                  <a:srgbClr val="CC00CC"/>
                </a:solidFill>
                <a:latin typeface="Kristen ITC" pitchFamily="66" charset="0"/>
              </a:rPr>
              <a:t>08/09/2018</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251520" y="150372"/>
          <a:ext cx="8640960" cy="6352602"/>
        </p:xfrm>
        <a:graphic>
          <a:graphicData uri="http://schemas.openxmlformats.org/drawingml/2006/table">
            <a:tbl>
              <a:tblPr firstRow="1" bandRow="1">
                <a:tableStyleId>{ED083AE6-46FA-4A59-8FB0-9F97EB10719F}</a:tableStyleId>
              </a:tblPr>
              <a:tblGrid>
                <a:gridCol w="1944216"/>
                <a:gridCol w="6696744"/>
              </a:tblGrid>
              <a:tr h="487791">
                <a:tc>
                  <a:txBody>
                    <a:bodyPr/>
                    <a:lstStyle/>
                    <a:p>
                      <a:pPr algn="ctr"/>
                      <a:r>
                        <a:rPr lang="es-ES" sz="1200" dirty="0" smtClean="0">
                          <a:solidFill>
                            <a:srgbClr val="FF0066"/>
                          </a:solidFill>
                        </a:rPr>
                        <a:t>FACTORES</a:t>
                      </a:r>
                      <a:endParaRPr lang="es-ES" sz="1200" dirty="0">
                        <a:solidFill>
                          <a:srgbClr val="FF0066"/>
                        </a:solidFill>
                      </a:endParaRPr>
                    </a:p>
                  </a:txBody>
                  <a:tcPr anchor="ctr"/>
                </a:tc>
                <a:tc>
                  <a:txBody>
                    <a:bodyPr/>
                    <a:lstStyle/>
                    <a:p>
                      <a:pPr algn="ctr"/>
                      <a:r>
                        <a:rPr lang="es-ES" sz="1200" dirty="0" smtClean="0">
                          <a:solidFill>
                            <a:srgbClr val="FF0066"/>
                          </a:solidFill>
                        </a:rPr>
                        <a:t>IMPACTO EN EL DESARROLLO</a:t>
                      </a:r>
                      <a:endParaRPr lang="es-ES" sz="1200" dirty="0">
                        <a:solidFill>
                          <a:srgbClr val="FF0066"/>
                        </a:solidFill>
                      </a:endParaRPr>
                    </a:p>
                  </a:txBody>
                  <a:tcPr anchor="ctr"/>
                </a:tc>
              </a:tr>
              <a:tr h="1018491">
                <a:tc>
                  <a:txBody>
                    <a:bodyPr/>
                    <a:lstStyle/>
                    <a:p>
                      <a:pPr algn="ctr"/>
                      <a:r>
                        <a:rPr lang="es-ES" sz="1200" dirty="0" smtClean="0">
                          <a:solidFill>
                            <a:srgbClr val="CC00CC"/>
                          </a:solidFill>
                        </a:rPr>
                        <a:t>Herencia</a:t>
                      </a:r>
                      <a:endParaRPr lang="es-ES" sz="1200" dirty="0">
                        <a:solidFill>
                          <a:srgbClr val="CC00CC"/>
                        </a:solidFill>
                      </a:endParaRPr>
                    </a:p>
                  </a:txBody>
                  <a:tcPr anchor="ctr"/>
                </a:tc>
                <a:tc>
                  <a:txBody>
                    <a:bodyPr/>
                    <a:lstStyle/>
                    <a:p>
                      <a:pPr algn="ctr"/>
                      <a:r>
                        <a:rPr lang="es-ES" sz="1200" dirty="0" smtClean="0"/>
                        <a:t>La herencia</a:t>
                      </a:r>
                      <a:r>
                        <a:rPr lang="es-ES" sz="1200" baseline="0" dirty="0" smtClean="0"/>
                        <a:t> de genes no impacta directamente en el desarrollo, conforme crecemos los genes (herencia) se hacen mas fuertes.</a:t>
                      </a:r>
                    </a:p>
                    <a:p>
                      <a:pPr algn="ctr"/>
                      <a:r>
                        <a:rPr lang="es-ES" sz="1200" baseline="0" dirty="0" smtClean="0"/>
                        <a:t>La herencia puede impactar físicamente (estatura, peso, gustos, carácter e inteligencia)</a:t>
                      </a:r>
                      <a:endParaRPr lang="es-ES" sz="1200" dirty="0"/>
                    </a:p>
                  </a:txBody>
                  <a:tcPr anchor="ctr"/>
                </a:tc>
              </a:tr>
              <a:tr h="487791">
                <a:tc>
                  <a:txBody>
                    <a:bodyPr/>
                    <a:lstStyle/>
                    <a:p>
                      <a:pPr algn="ctr"/>
                      <a:r>
                        <a:rPr lang="es-ES" sz="1200" dirty="0" smtClean="0">
                          <a:solidFill>
                            <a:srgbClr val="CC00CC"/>
                          </a:solidFill>
                        </a:rPr>
                        <a:t>Alimentación </a:t>
                      </a:r>
                      <a:endParaRPr lang="es-ES" sz="1200" dirty="0">
                        <a:solidFill>
                          <a:srgbClr val="CC00CC"/>
                        </a:solidFill>
                      </a:endParaRPr>
                    </a:p>
                  </a:txBody>
                  <a:tcPr anchor="ctr"/>
                </a:tc>
                <a:tc>
                  <a:txBody>
                    <a:bodyPr/>
                    <a:lstStyle/>
                    <a:p>
                      <a:pPr algn="ctr"/>
                      <a:r>
                        <a:rPr lang="es-ES" sz="1200" kern="1200" dirty="0" smtClean="0">
                          <a:solidFill>
                            <a:schemeClr val="tx1"/>
                          </a:solidFill>
                          <a:latin typeface="+mn-lt"/>
                          <a:ea typeface="+mn-ea"/>
                          <a:cs typeface="+mn-cs"/>
                        </a:rPr>
                        <a:t>La alimentación juega un papel esencial en el desarrollo del niño. Con hábitos adecuados en la alimentación y en el estilo de vida, influye de forma positiva en la construcción y modelado de su cuerpo y en la mejora de su salud, rendimiento físico e intelectual.</a:t>
                      </a:r>
                    </a:p>
                    <a:p>
                      <a:pPr algn="ctr"/>
                      <a:r>
                        <a:rPr lang="es-ES" sz="1200" kern="1200" dirty="0" smtClean="0">
                          <a:solidFill>
                            <a:schemeClr val="tx1"/>
                          </a:solidFill>
                          <a:latin typeface="+mn-lt"/>
                          <a:ea typeface="+mn-ea"/>
                          <a:cs typeface="+mn-cs"/>
                        </a:rPr>
                        <a:t>Una alimentación correcta durante la infancia, es importante, porque el organismo del niño se encuentra en crecimiento y formación.</a:t>
                      </a:r>
                      <a:endParaRPr lang="es-ES" sz="1200" dirty="0"/>
                    </a:p>
                  </a:txBody>
                  <a:tcPr anchor="ctr"/>
                </a:tc>
              </a:tr>
              <a:tr h="487791">
                <a:tc>
                  <a:txBody>
                    <a:bodyPr/>
                    <a:lstStyle/>
                    <a:p>
                      <a:pPr algn="ctr"/>
                      <a:r>
                        <a:rPr lang="es-ES" sz="1200" dirty="0" smtClean="0">
                          <a:solidFill>
                            <a:srgbClr val="CC00CC"/>
                          </a:solidFill>
                        </a:rPr>
                        <a:t>Contexto</a:t>
                      </a:r>
                      <a:r>
                        <a:rPr lang="es-ES" sz="1200" baseline="0" dirty="0" smtClean="0">
                          <a:solidFill>
                            <a:srgbClr val="CC00CC"/>
                          </a:solidFill>
                        </a:rPr>
                        <a:t> Familiar </a:t>
                      </a:r>
                      <a:endParaRPr lang="es-ES" sz="1200" dirty="0">
                        <a:solidFill>
                          <a:srgbClr val="CC00CC"/>
                        </a:solidFill>
                      </a:endParaRPr>
                    </a:p>
                  </a:txBody>
                  <a:tcPr anchor="ctr"/>
                </a:tc>
                <a:tc>
                  <a:txBody>
                    <a:bodyPr/>
                    <a:lstStyle/>
                    <a:p>
                      <a:pPr algn="ctr"/>
                      <a:r>
                        <a:rPr lang="es-ES" sz="1200" b="0" i="0" kern="1200" dirty="0" smtClean="0">
                          <a:solidFill>
                            <a:schemeClr val="tx1"/>
                          </a:solidFill>
                          <a:latin typeface="+mn-lt"/>
                          <a:ea typeface="+mn-ea"/>
                          <a:cs typeface="+mn-cs"/>
                        </a:rPr>
                        <a:t>las mejores interacciones socioemocionales de los padres hacia los hijos, potencian y mejoran el rendimiento de los progenitores en la promoción del desarrollo cognitivo y lingüístico de los pequeños. Es decir, que relacionarse bien con sus hijos &lt;&lt;les</a:t>
                      </a:r>
                      <a:r>
                        <a:rPr lang="es-ES" sz="1200" b="0" i="0" kern="1200" baseline="0" dirty="0" smtClean="0">
                          <a:solidFill>
                            <a:schemeClr val="tx1"/>
                          </a:solidFill>
                          <a:latin typeface="+mn-lt"/>
                          <a:ea typeface="+mn-ea"/>
                          <a:cs typeface="+mn-cs"/>
                        </a:rPr>
                        <a:t> </a:t>
                      </a:r>
                      <a:r>
                        <a:rPr lang="es-ES" sz="1200" b="0" i="0" kern="1200" dirty="0" smtClean="0">
                          <a:solidFill>
                            <a:schemeClr val="tx1"/>
                          </a:solidFill>
                          <a:latin typeface="+mn-lt"/>
                          <a:ea typeface="+mn-ea"/>
                          <a:cs typeface="+mn-cs"/>
                        </a:rPr>
                        <a:t>ayuda a ayudar&gt;&gt; a los niños.</a:t>
                      </a:r>
                      <a:endParaRPr lang="es-ES" sz="1200" dirty="0"/>
                    </a:p>
                  </a:txBody>
                  <a:tcPr anchor="ctr"/>
                </a:tc>
              </a:tr>
              <a:tr h="487791">
                <a:tc>
                  <a:txBody>
                    <a:bodyPr/>
                    <a:lstStyle/>
                    <a:p>
                      <a:pPr algn="ctr"/>
                      <a:r>
                        <a:rPr lang="es-ES" sz="1200" dirty="0" smtClean="0">
                          <a:solidFill>
                            <a:srgbClr val="CC00CC"/>
                          </a:solidFill>
                        </a:rPr>
                        <a:t>Contexto Social</a:t>
                      </a:r>
                      <a:endParaRPr lang="es-ES" sz="1200" dirty="0">
                        <a:solidFill>
                          <a:srgbClr val="CC00CC"/>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latin typeface="+mn-lt"/>
                          <a:ea typeface="+mn-ea"/>
                          <a:cs typeface="+mn-cs"/>
                        </a:rPr>
                        <a:t>Este</a:t>
                      </a:r>
                      <a:r>
                        <a:rPr lang="es-ES" sz="1200" kern="1200" baseline="0" dirty="0" smtClean="0">
                          <a:solidFill>
                            <a:schemeClr val="tx1"/>
                          </a:solidFill>
                          <a:latin typeface="+mn-lt"/>
                          <a:ea typeface="+mn-ea"/>
                          <a:cs typeface="+mn-cs"/>
                        </a:rPr>
                        <a:t> contexto se enfoca en las personas con las que convive diariamente , el desarrollo del ser humano depende de los vínculos que entabla con su entorno. Esto quiere decir que las personas son las que construyen l contexto socia pero a la vez ente contexto incide en su realidad.</a:t>
                      </a:r>
                      <a:endParaRPr lang="es-ES" sz="1200" kern="1200" dirty="0" smtClean="0">
                        <a:solidFill>
                          <a:schemeClr val="tx1"/>
                        </a:solidFill>
                        <a:latin typeface="+mn-lt"/>
                        <a:ea typeface="+mn-ea"/>
                        <a:cs typeface="+mn-cs"/>
                      </a:endParaRPr>
                    </a:p>
                  </a:txBody>
                  <a:tcPr anchor="ctr"/>
                </a:tc>
              </a:tr>
              <a:tr h="487791">
                <a:tc>
                  <a:txBody>
                    <a:bodyPr/>
                    <a:lstStyle/>
                    <a:p>
                      <a:pPr algn="ctr"/>
                      <a:r>
                        <a:rPr lang="es-ES" sz="1200" dirty="0" smtClean="0">
                          <a:solidFill>
                            <a:srgbClr val="CC00CC"/>
                          </a:solidFill>
                        </a:rPr>
                        <a:t>Históricos</a:t>
                      </a:r>
                      <a:endParaRPr lang="es-ES" sz="1200" dirty="0">
                        <a:solidFill>
                          <a:srgbClr val="CC00CC"/>
                        </a:solidFill>
                      </a:endParaRPr>
                    </a:p>
                  </a:txBody>
                  <a:tcPr anchor="ctr"/>
                </a:tc>
                <a:tc>
                  <a:txBody>
                    <a:bodyPr/>
                    <a:lstStyle/>
                    <a:p>
                      <a:pPr algn="ctr"/>
                      <a:r>
                        <a:rPr lang="es-ES" sz="1200" dirty="0" smtClean="0"/>
                        <a:t>Los niños pequeños de los países en desarrollo pobres están expuestos a múltiples peligros. no se puede dar por sentado que se podrán satisfacer necesidades básicas como la alimentación y la vivienda ni que se dispondrá de servicios sociales como los de salud, abastecimiento de agua, saneamiento y educación</a:t>
                      </a:r>
                      <a:endParaRPr lang="es-ES" sz="1200" dirty="0"/>
                    </a:p>
                  </a:txBody>
                  <a:tcPr anchor="ctr"/>
                </a:tc>
              </a:tr>
              <a:tr h="487791">
                <a:tc>
                  <a:txBody>
                    <a:bodyPr/>
                    <a:lstStyle/>
                    <a:p>
                      <a:pPr algn="ctr"/>
                      <a:r>
                        <a:rPr lang="es-ES" sz="1200" dirty="0" smtClean="0">
                          <a:solidFill>
                            <a:srgbClr val="CC00CC"/>
                          </a:solidFill>
                        </a:rPr>
                        <a:t>Sociales</a:t>
                      </a:r>
                      <a:endParaRPr lang="es-ES" sz="1200" dirty="0">
                        <a:solidFill>
                          <a:srgbClr val="CC00CC"/>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200" kern="1200" dirty="0" smtClean="0">
                          <a:solidFill>
                            <a:schemeClr val="tx1"/>
                          </a:solidFill>
                          <a:latin typeface="+mn-lt"/>
                          <a:ea typeface="+mn-ea"/>
                          <a:cs typeface="+mn-cs"/>
                        </a:rPr>
                        <a:t>La sociedad y el entorno influyen de una u otra forma en el comportamiento habitual del ser humano, tanto si son adultos como en el caso de los niños. Por tanto tenemos  que tomar en cuenta un buen lugar  para conseguir el correcto desarrollo de los más pequeños. </a:t>
                      </a:r>
                    </a:p>
                  </a:txBody>
                  <a:tcPr anchor="ctr"/>
                </a:tc>
              </a:tr>
              <a:tr h="487791">
                <a:tc>
                  <a:txBody>
                    <a:bodyPr/>
                    <a:lstStyle/>
                    <a:p>
                      <a:pPr algn="ctr"/>
                      <a:r>
                        <a:rPr lang="es-ES" sz="1200" dirty="0" smtClean="0">
                          <a:solidFill>
                            <a:srgbClr val="CC00CC"/>
                          </a:solidFill>
                        </a:rPr>
                        <a:t>Educativos</a:t>
                      </a:r>
                      <a:endParaRPr lang="es-ES" sz="1200" dirty="0">
                        <a:solidFill>
                          <a:srgbClr val="CC00CC"/>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200" kern="1200" dirty="0" smtClean="0">
                          <a:solidFill>
                            <a:schemeClr val="tx1"/>
                          </a:solidFill>
                          <a:latin typeface="+mn-lt"/>
                          <a:ea typeface="+mn-ea"/>
                          <a:cs typeface="+mn-cs"/>
                        </a:rPr>
                        <a:t>La educación es uno de los factores que más influye en el avance y progreso de personas y sociedades. Además de proveer conocimientos, la educación enriquece la cultura, el espíritu, los valores y todo aquello que nos caracteriza como seres humanos</a:t>
                      </a:r>
                      <a:endParaRPr lang="es-ES" sz="1200" kern="1200" dirty="0" smtClean="0">
                        <a:solidFill>
                          <a:schemeClr val="tx1"/>
                        </a:solidFill>
                        <a:latin typeface="+mn-lt"/>
                        <a:ea typeface="+mn-ea"/>
                        <a:cs typeface="+mn-cs"/>
                      </a:endParaRPr>
                    </a:p>
                  </a:txBody>
                  <a:tcPr anchor="ctr"/>
                </a:tc>
              </a:tr>
              <a:tr h="487791">
                <a:tc>
                  <a:txBody>
                    <a:bodyPr/>
                    <a:lstStyle/>
                    <a:p>
                      <a:pPr algn="ctr"/>
                      <a:r>
                        <a:rPr lang="es-ES" sz="1200" dirty="0" smtClean="0">
                          <a:solidFill>
                            <a:srgbClr val="CC00CC"/>
                          </a:solidFill>
                        </a:rPr>
                        <a:t>Contexto al que pertenece</a:t>
                      </a:r>
                      <a:endParaRPr lang="es-ES" sz="1200" dirty="0">
                        <a:solidFill>
                          <a:srgbClr val="CC00CC"/>
                        </a:solidFill>
                      </a:endParaRPr>
                    </a:p>
                  </a:txBody>
                  <a:tcPr anchor="ctr"/>
                </a:tc>
                <a:tc>
                  <a:txBody>
                    <a:bodyPr/>
                    <a:lstStyle/>
                    <a:p>
                      <a:pPr algn="ctr"/>
                      <a:r>
                        <a:rPr lang="es-ES" sz="1200" b="0" i="0" kern="1200" dirty="0" smtClean="0">
                          <a:solidFill>
                            <a:schemeClr val="tx1"/>
                          </a:solidFill>
                          <a:latin typeface="+mn-lt"/>
                          <a:ea typeface="+mn-ea"/>
                          <a:cs typeface="+mn-cs"/>
                        </a:rPr>
                        <a:t>el desarrollo intelectual del niño no puede entenderse como independiente del medio social en el que está inmerso, entiende que el desarrollo de las funciones psicológicas superiores se da primero en el plano social y después en el nivel individual (</a:t>
                      </a:r>
                      <a:r>
                        <a:rPr lang="es-ES" sz="1200" b="0" i="0" kern="1200" dirty="0" err="1" smtClean="0">
                          <a:solidFill>
                            <a:schemeClr val="tx1"/>
                          </a:solidFill>
                          <a:latin typeface="+mn-lt"/>
                          <a:ea typeface="+mn-ea"/>
                          <a:cs typeface="+mn-cs"/>
                        </a:rPr>
                        <a:t>Vygotsky</a:t>
                      </a:r>
                      <a:r>
                        <a:rPr lang="es-ES" sz="1200" b="0" i="0" kern="1200" dirty="0" smtClean="0">
                          <a:solidFill>
                            <a:schemeClr val="tx1"/>
                          </a:solidFill>
                          <a:latin typeface="+mn-lt"/>
                          <a:ea typeface="+mn-ea"/>
                          <a:cs typeface="+mn-cs"/>
                        </a:rPr>
                        <a:t>)</a:t>
                      </a:r>
                      <a:endParaRPr lang="es-ES" sz="1200" dirty="0"/>
                    </a:p>
                  </a:txBody>
                  <a:tcPr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417</Words>
  <Application>Microsoft Office PowerPoint</Application>
  <PresentationFormat>Presentación en pantalla (4:3)</PresentationFormat>
  <Paragraphs>30</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Diapositiva 1</vt:lpstr>
      <vt:lpstr>Diapositiva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dc:creator>
  <cp:lastModifiedBy>luis</cp:lastModifiedBy>
  <cp:revision>10</cp:revision>
  <dcterms:created xsi:type="dcterms:W3CDTF">2018-09-07T23:07:16Z</dcterms:created>
  <dcterms:modified xsi:type="dcterms:W3CDTF">2018-09-09T00:49:09Z</dcterms:modified>
</cp:coreProperties>
</file>