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63" r:id="rId3"/>
    <p:sldId id="257" r:id="rId4"/>
    <p:sldId id="261" r:id="rId5"/>
    <p:sldId id="262" r:id="rId6"/>
    <p:sldId id="264"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23006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093252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44908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179901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60751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153407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789845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567512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027399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645353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196EB47-E8F8-433D-B4F3-5DDE9B5EEB91}" type="datetimeFigureOut">
              <a:rPr lang="es-MX" smtClean="0"/>
              <a:t>05/09/2018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973332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196EB47-E8F8-433D-B4F3-5DDE9B5EEB91}" type="datetimeFigureOut">
              <a:rPr lang="es-MX" smtClean="0"/>
              <a:t>05/09/2018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93435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196EB47-E8F8-433D-B4F3-5DDE9B5EEB91}" type="datetimeFigureOut">
              <a:rPr lang="es-MX" smtClean="0"/>
              <a:t>05/09/2018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3770426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96EB47-E8F8-433D-B4F3-5DDE9B5EEB91}" type="datetimeFigureOut">
              <a:rPr lang="es-MX" smtClean="0"/>
              <a:t>05/09/2018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4217399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196EB47-E8F8-433D-B4F3-5DDE9B5EEB91}" type="datetimeFigureOut">
              <a:rPr lang="es-MX" smtClean="0"/>
              <a:t>05/09/2018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351020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196EB47-E8F8-433D-B4F3-5DDE9B5EEB91}" type="datetimeFigureOut">
              <a:rPr lang="es-MX" smtClean="0"/>
              <a:t>05/09/2018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509295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196EB47-E8F8-433D-B4F3-5DDE9B5EEB91}" type="datetimeFigureOut">
              <a:rPr lang="es-MX" smtClean="0"/>
              <a:t>05/09/2018</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B7F1B3D6-6856-427B-8C04-0FA0949070BA}" type="slidenum">
              <a:rPr lang="es-MX" smtClean="0"/>
              <a:t>‹Nº›</a:t>
            </a:fld>
            <a:endParaRPr lang="es-MX"/>
          </a:p>
        </p:txBody>
      </p:sp>
    </p:spTree>
    <p:extLst>
      <p:ext uri="{BB962C8B-B14F-4D97-AF65-F5344CB8AC3E}">
        <p14:creationId xmlns:p14="http://schemas.microsoft.com/office/powerpoint/2010/main" val="345963105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MX" dirty="0"/>
              <a:t>La adquisición del lenguaje</a:t>
            </a:r>
          </a:p>
        </p:txBody>
      </p:sp>
      <p:sp>
        <p:nvSpPr>
          <p:cNvPr id="3" name="Subtítulo 2"/>
          <p:cNvSpPr>
            <a:spLocks noGrp="1"/>
          </p:cNvSpPr>
          <p:nvPr>
            <p:ph type="subTitle" idx="1"/>
          </p:nvPr>
        </p:nvSpPr>
        <p:spPr>
          <a:xfrm>
            <a:off x="1368521" y="4050833"/>
            <a:ext cx="8229361" cy="2272694"/>
          </a:xfrm>
        </p:spPr>
        <p:txBody>
          <a:bodyPr>
            <a:normAutofit fontScale="70000" lnSpcReduction="20000"/>
          </a:bodyPr>
          <a:lstStyle/>
          <a:p>
            <a:pPr algn="l"/>
            <a:r>
              <a:rPr lang="es-MX" u="sng" dirty="0"/>
              <a:t>Integrantes</a:t>
            </a:r>
          </a:p>
          <a:p>
            <a:pPr algn="l"/>
            <a:r>
              <a:rPr lang="es-MX" dirty="0"/>
              <a:t>Jimena Guadalupe Charles Hernández </a:t>
            </a:r>
          </a:p>
          <a:p>
            <a:pPr algn="l"/>
            <a:r>
              <a:rPr lang="es-MX" dirty="0"/>
              <a:t>Larissa Elizabeth Dávila Patlán</a:t>
            </a:r>
          </a:p>
          <a:p>
            <a:pPr algn="l"/>
            <a:r>
              <a:rPr lang="es-MX" dirty="0"/>
              <a:t>Fátima </a:t>
            </a:r>
            <a:r>
              <a:rPr lang="es-MX" dirty="0" err="1"/>
              <a:t>Araminda</a:t>
            </a:r>
            <a:r>
              <a:rPr lang="es-MX" dirty="0"/>
              <a:t> García Samaniego</a:t>
            </a:r>
          </a:p>
          <a:p>
            <a:pPr algn="l"/>
            <a:r>
              <a:rPr lang="es-MX" dirty="0"/>
              <a:t>Karla Carolina García Saucedo</a:t>
            </a:r>
          </a:p>
          <a:p>
            <a:pPr algn="l"/>
            <a:r>
              <a:rPr lang="es-MX" dirty="0"/>
              <a:t>Luisa Lucia Hernández Cruz</a:t>
            </a:r>
          </a:p>
          <a:p>
            <a:pPr algn="l"/>
            <a:r>
              <a:rPr lang="es-MX" dirty="0"/>
              <a:t>Karla Cecilia Martínez Espinosa </a:t>
            </a:r>
          </a:p>
          <a:p>
            <a:pPr algn="l"/>
            <a:r>
              <a:rPr lang="es-MX" dirty="0"/>
              <a:t>Gabriela Guadalupe Rodríguez Díaz </a:t>
            </a:r>
          </a:p>
        </p:txBody>
      </p:sp>
    </p:spTree>
    <p:extLst>
      <p:ext uri="{BB962C8B-B14F-4D97-AF65-F5344CB8AC3E}">
        <p14:creationId xmlns:p14="http://schemas.microsoft.com/office/powerpoint/2010/main" val="1790257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8378" y="1569822"/>
            <a:ext cx="1577286" cy="2100658"/>
          </a:xfrm>
        </p:spPr>
      </p:pic>
      <p:sp>
        <p:nvSpPr>
          <p:cNvPr id="4" name="3 Rectángulo"/>
          <p:cNvSpPr/>
          <p:nvPr/>
        </p:nvSpPr>
        <p:spPr>
          <a:xfrm>
            <a:off x="2895600" y="501226"/>
            <a:ext cx="4197927" cy="923330"/>
          </a:xfrm>
          <a:prstGeom prst="rect">
            <a:avLst/>
          </a:prstGeom>
        </p:spPr>
        <p:style>
          <a:lnRef idx="2">
            <a:schemeClr val="accent1"/>
          </a:lnRef>
          <a:fillRef idx="1">
            <a:schemeClr val="lt1"/>
          </a:fillRef>
          <a:effectRef idx="0">
            <a:schemeClr val="accent1"/>
          </a:effectRef>
          <a:fontRef idx="minor">
            <a:schemeClr val="dk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AUTORES</a:t>
            </a:r>
          </a:p>
        </p:txBody>
      </p:sp>
      <p:pic>
        <p:nvPicPr>
          <p:cNvPr id="6" name="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326" y="4365529"/>
            <a:ext cx="2768676" cy="1560428"/>
          </a:xfrm>
          <a:prstGeom prst="rect">
            <a:avLst/>
          </a:prstGeom>
        </p:spPr>
      </p:pic>
      <p:pic>
        <p:nvPicPr>
          <p:cNvPr id="7" name="6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38633" y="1512594"/>
            <a:ext cx="1456382" cy="2157886"/>
          </a:xfrm>
          <a:prstGeom prst="rect">
            <a:avLst/>
          </a:prstGeom>
        </p:spPr>
      </p:pic>
      <p:pic>
        <p:nvPicPr>
          <p:cNvPr id="8" name="7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79818" y="1569822"/>
            <a:ext cx="1706168" cy="2115213"/>
          </a:xfrm>
          <a:prstGeom prst="rect">
            <a:avLst/>
          </a:prstGeom>
        </p:spPr>
      </p:pic>
      <p:pic>
        <p:nvPicPr>
          <p:cNvPr id="9" name="8 Imagen"/>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33200" y="4365529"/>
            <a:ext cx="2508184" cy="1726412"/>
          </a:xfrm>
          <a:prstGeom prst="rect">
            <a:avLst/>
          </a:prstGeom>
        </p:spPr>
      </p:pic>
      <p:pic>
        <p:nvPicPr>
          <p:cNvPr id="10" name="9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91897" y="4365529"/>
            <a:ext cx="2482009" cy="1869930"/>
          </a:xfrm>
          <a:prstGeom prst="rect">
            <a:avLst/>
          </a:prstGeom>
        </p:spPr>
      </p:pic>
      <p:pic>
        <p:nvPicPr>
          <p:cNvPr id="11" name="10 Imagen"/>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70789" y="1615946"/>
            <a:ext cx="2231700" cy="2069089"/>
          </a:xfrm>
          <a:prstGeom prst="rect">
            <a:avLst/>
          </a:prstGeom>
        </p:spPr>
      </p:pic>
      <p:pic>
        <p:nvPicPr>
          <p:cNvPr id="12" name="11 Imagen"/>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587292" y="1615945"/>
            <a:ext cx="1894989" cy="2051611"/>
          </a:xfrm>
          <a:prstGeom prst="rect">
            <a:avLst/>
          </a:prstGeom>
        </p:spPr>
      </p:pic>
      <p:sp>
        <p:nvSpPr>
          <p:cNvPr id="2" name="CuadroTexto 1"/>
          <p:cNvSpPr txBox="1"/>
          <p:nvPr/>
        </p:nvSpPr>
        <p:spPr>
          <a:xfrm>
            <a:off x="484926" y="3648672"/>
            <a:ext cx="1088760" cy="369332"/>
          </a:xfrm>
          <a:prstGeom prst="rect">
            <a:avLst/>
          </a:prstGeom>
          <a:noFill/>
        </p:spPr>
        <p:txBody>
          <a:bodyPr wrap="none" rtlCol="0">
            <a:spAutoFit/>
          </a:bodyPr>
          <a:lstStyle/>
          <a:p>
            <a:r>
              <a:rPr lang="es-MX" dirty="0"/>
              <a:t>Chomsky</a:t>
            </a:r>
          </a:p>
        </p:txBody>
      </p:sp>
      <p:sp>
        <p:nvSpPr>
          <p:cNvPr id="3" name="CuadroTexto 2"/>
          <p:cNvSpPr txBox="1"/>
          <p:nvPr/>
        </p:nvSpPr>
        <p:spPr>
          <a:xfrm>
            <a:off x="3108196" y="3637769"/>
            <a:ext cx="766813" cy="369332"/>
          </a:xfrm>
          <a:prstGeom prst="rect">
            <a:avLst/>
          </a:prstGeom>
          <a:noFill/>
        </p:spPr>
        <p:txBody>
          <a:bodyPr wrap="none" rtlCol="0">
            <a:spAutoFit/>
          </a:bodyPr>
          <a:lstStyle/>
          <a:p>
            <a:r>
              <a:rPr lang="es-MX" dirty="0" err="1"/>
              <a:t>Rosch</a:t>
            </a:r>
            <a:endParaRPr lang="es-MX" dirty="0"/>
          </a:p>
        </p:txBody>
      </p:sp>
      <p:sp>
        <p:nvSpPr>
          <p:cNvPr id="13" name="CuadroTexto 12"/>
          <p:cNvSpPr txBox="1"/>
          <p:nvPr/>
        </p:nvSpPr>
        <p:spPr>
          <a:xfrm>
            <a:off x="5147218" y="3645635"/>
            <a:ext cx="771365" cy="369332"/>
          </a:xfrm>
          <a:prstGeom prst="rect">
            <a:avLst/>
          </a:prstGeom>
          <a:noFill/>
        </p:spPr>
        <p:txBody>
          <a:bodyPr wrap="none" rtlCol="0">
            <a:spAutoFit/>
          </a:bodyPr>
          <a:lstStyle/>
          <a:p>
            <a:r>
              <a:rPr lang="es-MX" dirty="0" err="1"/>
              <a:t>Fodor</a:t>
            </a:r>
            <a:endParaRPr lang="es-MX" dirty="0"/>
          </a:p>
        </p:txBody>
      </p:sp>
      <p:sp>
        <p:nvSpPr>
          <p:cNvPr id="14" name="CuadroTexto 13"/>
          <p:cNvSpPr txBox="1"/>
          <p:nvPr/>
        </p:nvSpPr>
        <p:spPr>
          <a:xfrm>
            <a:off x="7369322" y="3645635"/>
            <a:ext cx="1234633" cy="369332"/>
          </a:xfrm>
          <a:prstGeom prst="rect">
            <a:avLst/>
          </a:prstGeom>
          <a:noFill/>
        </p:spPr>
        <p:txBody>
          <a:bodyPr wrap="none" rtlCol="0">
            <a:spAutoFit/>
          </a:bodyPr>
          <a:lstStyle/>
          <a:p>
            <a:r>
              <a:rPr lang="es-MX" dirty="0" err="1"/>
              <a:t>Langacker</a:t>
            </a:r>
            <a:endParaRPr lang="es-MX" dirty="0"/>
          </a:p>
        </p:txBody>
      </p:sp>
      <p:sp>
        <p:nvSpPr>
          <p:cNvPr id="15" name="CuadroTexto 14"/>
          <p:cNvSpPr txBox="1"/>
          <p:nvPr/>
        </p:nvSpPr>
        <p:spPr>
          <a:xfrm>
            <a:off x="10016535" y="3645635"/>
            <a:ext cx="1036502" cy="369332"/>
          </a:xfrm>
          <a:prstGeom prst="rect">
            <a:avLst/>
          </a:prstGeom>
          <a:noFill/>
        </p:spPr>
        <p:txBody>
          <a:bodyPr wrap="none" rtlCol="0">
            <a:spAutoFit/>
          </a:bodyPr>
          <a:lstStyle/>
          <a:p>
            <a:r>
              <a:rPr lang="es-MX" dirty="0" err="1"/>
              <a:t>Vigotsky</a:t>
            </a:r>
            <a:endParaRPr lang="es-MX" dirty="0"/>
          </a:p>
        </p:txBody>
      </p:sp>
      <p:sp>
        <p:nvSpPr>
          <p:cNvPr id="16" name="CuadroTexto 15"/>
          <p:cNvSpPr txBox="1"/>
          <p:nvPr/>
        </p:nvSpPr>
        <p:spPr>
          <a:xfrm>
            <a:off x="4974093" y="6216689"/>
            <a:ext cx="1117614" cy="369332"/>
          </a:xfrm>
          <a:prstGeom prst="rect">
            <a:avLst/>
          </a:prstGeom>
          <a:noFill/>
        </p:spPr>
        <p:txBody>
          <a:bodyPr wrap="none" rtlCol="0">
            <a:spAutoFit/>
          </a:bodyPr>
          <a:lstStyle/>
          <a:p>
            <a:r>
              <a:rPr lang="es-MX" dirty="0" err="1"/>
              <a:t>Markman</a:t>
            </a:r>
            <a:endParaRPr lang="es-MX" dirty="0"/>
          </a:p>
        </p:txBody>
      </p:sp>
      <p:sp>
        <p:nvSpPr>
          <p:cNvPr id="17" name="CuadroTexto 16"/>
          <p:cNvSpPr txBox="1"/>
          <p:nvPr/>
        </p:nvSpPr>
        <p:spPr>
          <a:xfrm>
            <a:off x="9013256" y="6091941"/>
            <a:ext cx="1148071" cy="369332"/>
          </a:xfrm>
          <a:prstGeom prst="rect">
            <a:avLst/>
          </a:prstGeom>
          <a:noFill/>
        </p:spPr>
        <p:txBody>
          <a:bodyPr wrap="none" rtlCol="0">
            <a:spAutoFit/>
          </a:bodyPr>
          <a:lstStyle/>
          <a:p>
            <a:r>
              <a:rPr lang="es-MX" dirty="0" err="1"/>
              <a:t>Karmiloff</a:t>
            </a:r>
            <a:endParaRPr lang="es-MX" dirty="0"/>
          </a:p>
        </p:txBody>
      </p:sp>
      <p:sp>
        <p:nvSpPr>
          <p:cNvPr id="18" name="CuadroTexto 17"/>
          <p:cNvSpPr txBox="1"/>
          <p:nvPr/>
        </p:nvSpPr>
        <p:spPr>
          <a:xfrm>
            <a:off x="1516431" y="5925957"/>
            <a:ext cx="718466" cy="369332"/>
          </a:xfrm>
          <a:prstGeom prst="rect">
            <a:avLst/>
          </a:prstGeom>
          <a:noFill/>
        </p:spPr>
        <p:txBody>
          <a:bodyPr wrap="none" rtlCol="0">
            <a:spAutoFit/>
          </a:bodyPr>
          <a:lstStyle/>
          <a:p>
            <a:r>
              <a:rPr lang="es-MX" dirty="0"/>
              <a:t>Clark</a:t>
            </a:r>
          </a:p>
        </p:txBody>
      </p:sp>
    </p:spTree>
    <p:extLst>
      <p:ext uri="{BB962C8B-B14F-4D97-AF65-F5344CB8AC3E}">
        <p14:creationId xmlns:p14="http://schemas.microsoft.com/office/powerpoint/2010/main" val="2946936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3069928700"/>
              </p:ext>
            </p:extLst>
          </p:nvPr>
        </p:nvGraphicFramePr>
        <p:xfrm>
          <a:off x="374072" y="109283"/>
          <a:ext cx="11437025" cy="6820760"/>
        </p:xfrm>
        <a:graphic>
          <a:graphicData uri="http://schemas.openxmlformats.org/drawingml/2006/table">
            <a:tbl>
              <a:tblPr firstRow="1" bandRow="1">
                <a:tableStyleId>{21E4AEA4-8DFA-4A89-87EB-49C32662AFE0}</a:tableStyleId>
              </a:tblPr>
              <a:tblGrid>
                <a:gridCol w="2484681">
                  <a:extLst>
                    <a:ext uri="{9D8B030D-6E8A-4147-A177-3AD203B41FA5}">
                      <a16:colId xmlns:a16="http://schemas.microsoft.com/office/drawing/2014/main" val="20000"/>
                    </a:ext>
                  </a:extLst>
                </a:gridCol>
                <a:gridCol w="8952344">
                  <a:extLst>
                    <a:ext uri="{9D8B030D-6E8A-4147-A177-3AD203B41FA5}">
                      <a16:colId xmlns:a16="http://schemas.microsoft.com/office/drawing/2014/main" val="20001"/>
                    </a:ext>
                  </a:extLst>
                </a:gridCol>
              </a:tblGrid>
              <a:tr h="797224">
                <a:tc>
                  <a:txBody>
                    <a:bodyPr/>
                    <a:lstStyle/>
                    <a:p>
                      <a:pPr algn="ctr"/>
                      <a:r>
                        <a:rPr lang="es-MX" sz="1400" dirty="0"/>
                        <a:t>Autor</a:t>
                      </a:r>
                      <a:endParaRPr lang="es-MX" sz="1400" dirty="0">
                        <a:latin typeface="Times New Roman" panose="02020603050405020304" pitchFamily="18" charset="0"/>
                        <a:cs typeface="Times New Roman" panose="02020603050405020304" pitchFamily="18" charset="0"/>
                      </a:endParaRPr>
                    </a:p>
                  </a:txBody>
                  <a:tcPr anchor="ctr"/>
                </a:tc>
                <a:tc>
                  <a:txBody>
                    <a:bodyPr/>
                    <a:lstStyle/>
                    <a:p>
                      <a:pPr algn="ctr"/>
                      <a:r>
                        <a:rPr lang="es-MX" sz="1400" dirty="0"/>
                        <a:t>Teoría </a:t>
                      </a:r>
                      <a:endParaRPr lang="es-MX" sz="14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0"/>
                  </a:ext>
                </a:extLst>
              </a:tr>
              <a:tr h="797224">
                <a:tc>
                  <a:txBody>
                    <a:bodyPr/>
                    <a:lstStyle/>
                    <a:p>
                      <a:pPr algn="ctr"/>
                      <a:r>
                        <a:rPr lang="es-MX" sz="1200" dirty="0"/>
                        <a:t>Piaget( 1923; 1956)</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a:t>Considera el lenguaje como una forma de función simbólica.</a:t>
                      </a:r>
                    </a:p>
                    <a:p>
                      <a:pPr algn="ct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1"/>
                  </a:ext>
                </a:extLst>
              </a:tr>
              <a:tr h="797224">
                <a:tc>
                  <a:txBody>
                    <a:bodyPr/>
                    <a:lstStyle/>
                    <a:p>
                      <a:pPr algn="ctr"/>
                      <a:r>
                        <a:rPr lang="es-MX" sz="1200" dirty="0">
                          <a:effectLst/>
                        </a:rPr>
                        <a:t>Chomsky (1959; 1986)</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a:effectLst/>
                        </a:rPr>
                        <a:t>Son exponentes del pragmatismo idealista. Estos autores parten de argumentos basados en hechos.</a:t>
                      </a:r>
                      <a:br>
                        <a:rPr lang="es-MX" sz="1200" dirty="0">
                          <a:effectLst/>
                        </a:rPr>
                      </a:b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2"/>
                  </a:ext>
                </a:extLst>
              </a:tr>
              <a:tr h="797224">
                <a:tc>
                  <a:txBody>
                    <a:bodyPr/>
                    <a:lstStyle/>
                    <a:p>
                      <a:pPr algn="ctr"/>
                      <a:r>
                        <a:rPr lang="es-MX" sz="1200" dirty="0"/>
                        <a:t>(Vygotsky 1962)</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a:t>Lo considera como la interiorización  de una herramienta social de mediación semiótica entre la actividad y su representación, no postularon como necesaria alguna </a:t>
                      </a:r>
                      <a:r>
                        <a:rPr lang="es-MX" sz="1200" dirty="0" err="1"/>
                        <a:t>especializacion</a:t>
                      </a:r>
                      <a:r>
                        <a:rPr lang="es-MX" sz="1200" dirty="0"/>
                        <a:t> para el lenguaje.</a:t>
                      </a:r>
                    </a:p>
                    <a:p>
                      <a:pPr algn="ct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3"/>
                  </a:ext>
                </a:extLst>
              </a:tr>
              <a:tr h="797224">
                <a:tc>
                  <a:txBody>
                    <a:bodyPr/>
                    <a:lstStyle/>
                    <a:p>
                      <a:pPr algn="ctr"/>
                      <a:r>
                        <a:rPr lang="es-MX" sz="1200" dirty="0"/>
                        <a:t>(Chomsky, 1965; 1995)</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a:t>Se puede concebir el lenguaje como “una facultad independiente”  de las otras facultades mentales o cognitivas </a:t>
                      </a: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4"/>
                  </a:ext>
                </a:extLst>
              </a:tr>
              <a:tr h="797224">
                <a:tc>
                  <a:txBody>
                    <a:bodyPr/>
                    <a:lstStyle/>
                    <a:p>
                      <a:pPr algn="ctr"/>
                      <a:r>
                        <a:rPr lang="es-MX" sz="1200" dirty="0"/>
                        <a:t>(</a:t>
                      </a:r>
                      <a:r>
                        <a:rPr lang="es-MX" sz="1200" dirty="0" err="1"/>
                        <a:t>Rosch</a:t>
                      </a:r>
                      <a:r>
                        <a:rPr lang="es-MX" sz="1200" dirty="0"/>
                        <a:t> 1973)</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a:t>En la percepción de espectro del color todas las culturas distinguen entre negro y rojo, y la mayoría de ellas entre los colores básicos , pero al juzgar, una esmeralda, esta para ciertas personas, es verde y para otras azul. no es extraño, por tanto, que existan o se asignen diferentes áreas semánticas para representar fenómenos que sean abstractos , los cuales por otro lado son los que culturalmente resultan interesantes.</a:t>
                      </a:r>
                    </a:p>
                    <a:p>
                      <a:pPr algn="ct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5"/>
                  </a:ext>
                </a:extLst>
              </a:tr>
              <a:tr h="972633">
                <a:tc>
                  <a:txBody>
                    <a:bodyPr/>
                    <a:lstStyle/>
                    <a:p>
                      <a:pPr algn="ctr"/>
                      <a:r>
                        <a:rPr lang="es-MX" sz="1200" dirty="0"/>
                        <a:t>(</a:t>
                      </a:r>
                      <a:r>
                        <a:rPr lang="es-MX" sz="1200" dirty="0" err="1"/>
                        <a:t>Bever</a:t>
                      </a:r>
                      <a:r>
                        <a:rPr lang="es-MX" sz="1200" dirty="0"/>
                        <a:t> 1974)</a:t>
                      </a:r>
                      <a:endParaRPr lang="es-MX" sz="1200" dirty="0">
                        <a:latin typeface="Times New Roman" panose="02020603050405020304" pitchFamily="18" charset="0"/>
                        <a:cs typeface="Times New Roman" panose="02020603050405020304" pitchFamily="18" charset="0"/>
                      </a:endParaRPr>
                    </a:p>
                  </a:txBody>
                  <a:tcPr anchor="ctr"/>
                </a:tc>
                <a:tc>
                  <a:txBody>
                    <a:bodyPr/>
                    <a:lstStyle/>
                    <a:p>
                      <a:r>
                        <a:rPr lang="es-MX" sz="1200" dirty="0"/>
                        <a:t>El pragmatismo. En la filosofía y la psicología. Nadie ha puesto nunca en duda que el lenguaje es el resultado de una interacción con el grupo social.</a:t>
                      </a:r>
                      <a:br>
                        <a:rPr lang="es-MX" sz="1200" dirty="0"/>
                      </a:br>
                      <a:r>
                        <a:rPr lang="es-MX" sz="1200" dirty="0"/>
                        <a:t>Los niños aprenden la lengua y la cultura del medio donde han nacido</a:t>
                      </a:r>
                    </a:p>
                    <a:p>
                      <a:br>
                        <a:rPr lang="es-MX" sz="1200" dirty="0"/>
                      </a:b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6"/>
                  </a:ext>
                </a:extLst>
              </a:tr>
              <a:tr h="797224">
                <a:tc>
                  <a:txBody>
                    <a:bodyPr/>
                    <a:lstStyle/>
                    <a:p>
                      <a:pPr algn="ctr"/>
                      <a:r>
                        <a:rPr lang="es-MX" sz="1200" dirty="0"/>
                        <a:t>(</a:t>
                      </a:r>
                      <a:r>
                        <a:rPr lang="es-MX" sz="1200" dirty="0" err="1"/>
                        <a:t>Garret</a:t>
                      </a:r>
                      <a:r>
                        <a:rPr lang="es-MX" sz="1200" dirty="0"/>
                        <a:t>, 1974.)</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a:t>El pragmatismo. En la filosofía y la psicología. Nadie ha puesto nunca en duda que el lenguaje es el resultado de una interacción con el grupo social.</a:t>
                      </a:r>
                      <a:br>
                        <a:rPr lang="es-MX" sz="1200" dirty="0"/>
                      </a:br>
                      <a:r>
                        <a:rPr lang="es-MX" sz="1200" dirty="0"/>
                        <a:t>Los niños aprenden la lengua y la cultura del medio donde han nacido</a:t>
                      </a:r>
                    </a:p>
                    <a:p>
                      <a:pPr algn="ct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380282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698815948"/>
              </p:ext>
            </p:extLst>
          </p:nvPr>
        </p:nvGraphicFramePr>
        <p:xfrm>
          <a:off x="110836" y="39501"/>
          <a:ext cx="11921934" cy="6691616"/>
        </p:xfrm>
        <a:graphic>
          <a:graphicData uri="http://schemas.openxmlformats.org/drawingml/2006/table">
            <a:tbl>
              <a:tblPr firstRow="1" bandRow="1">
                <a:tableStyleId>{21E4AEA4-8DFA-4A89-87EB-49C32662AFE0}</a:tableStyleId>
              </a:tblPr>
              <a:tblGrid>
                <a:gridCol w="2590027">
                  <a:extLst>
                    <a:ext uri="{9D8B030D-6E8A-4147-A177-3AD203B41FA5}">
                      <a16:colId xmlns:a16="http://schemas.microsoft.com/office/drawing/2014/main" val="20000"/>
                    </a:ext>
                  </a:extLst>
                </a:gridCol>
                <a:gridCol w="9331907">
                  <a:extLst>
                    <a:ext uri="{9D8B030D-6E8A-4147-A177-3AD203B41FA5}">
                      <a16:colId xmlns:a16="http://schemas.microsoft.com/office/drawing/2014/main" val="20001"/>
                    </a:ext>
                  </a:extLst>
                </a:gridCol>
              </a:tblGrid>
              <a:tr h="556244">
                <a:tc>
                  <a:txBody>
                    <a:bodyPr/>
                    <a:lstStyle/>
                    <a:p>
                      <a:pPr algn="ctr"/>
                      <a:r>
                        <a:rPr lang="es-MX" sz="1400" dirty="0"/>
                        <a:t>Autor</a:t>
                      </a:r>
                      <a:endParaRPr lang="es-MX" sz="1400" dirty="0">
                        <a:latin typeface="Times New Roman" panose="02020603050405020304" pitchFamily="18" charset="0"/>
                        <a:cs typeface="Times New Roman" panose="02020603050405020304" pitchFamily="18" charset="0"/>
                      </a:endParaRPr>
                    </a:p>
                  </a:txBody>
                  <a:tcPr anchor="ctr"/>
                </a:tc>
                <a:tc>
                  <a:txBody>
                    <a:bodyPr/>
                    <a:lstStyle/>
                    <a:p>
                      <a:pPr algn="ctr"/>
                      <a:r>
                        <a:rPr lang="es-MX" sz="1400" dirty="0"/>
                        <a:t>Teoría </a:t>
                      </a:r>
                      <a:endParaRPr lang="es-MX" sz="14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0"/>
                  </a:ext>
                </a:extLst>
              </a:tr>
              <a:tr h="824442">
                <a:tc>
                  <a:txBody>
                    <a:bodyPr/>
                    <a:lstStyle/>
                    <a:p>
                      <a:pPr algn="ctr"/>
                      <a:r>
                        <a:rPr lang="es-MX" sz="1200" dirty="0" err="1">
                          <a:effectLst/>
                        </a:rPr>
                        <a:t>Fodor</a:t>
                      </a:r>
                      <a:r>
                        <a:rPr lang="es-MX" sz="1200" dirty="0">
                          <a:effectLst/>
                        </a:rPr>
                        <a:t> (</a:t>
                      </a:r>
                      <a:r>
                        <a:rPr lang="es-MX" sz="1200" dirty="0" err="1">
                          <a:effectLst/>
                        </a:rPr>
                        <a:t>fodor</a:t>
                      </a:r>
                      <a:r>
                        <a:rPr lang="es-MX" sz="1200" dirty="0">
                          <a:effectLst/>
                        </a:rPr>
                        <a:t>, </a:t>
                      </a:r>
                      <a:r>
                        <a:rPr lang="es-MX" sz="1200" dirty="0" err="1">
                          <a:effectLst/>
                        </a:rPr>
                        <a:t>bever</a:t>
                      </a:r>
                      <a:r>
                        <a:rPr lang="es-MX" sz="1200" dirty="0">
                          <a:effectLst/>
                        </a:rPr>
                        <a:t> y </a:t>
                      </a:r>
                      <a:r>
                        <a:rPr lang="es-MX" sz="1200" dirty="0" err="1">
                          <a:effectLst/>
                        </a:rPr>
                        <a:t>garret</a:t>
                      </a:r>
                      <a:r>
                        <a:rPr lang="es-MX" sz="1200" dirty="0">
                          <a:effectLst/>
                        </a:rPr>
                        <a:t>, 1974; </a:t>
                      </a:r>
                      <a:r>
                        <a:rPr lang="es-MX" sz="1200" dirty="0" err="1">
                          <a:effectLst/>
                        </a:rPr>
                        <a:t>fodor</a:t>
                      </a:r>
                      <a:r>
                        <a:rPr lang="es-MX" sz="1200" dirty="0">
                          <a:effectLst/>
                        </a:rPr>
                        <a:t>, 1983) </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a:t>Son exponentes del pragmatismo idealista. Estos autores parten de argumentos basados en hechos.</a:t>
                      </a:r>
                      <a:r>
                        <a:rPr lang="es-MX" sz="1200" dirty="0">
                          <a:effectLst/>
                        </a:rPr>
                        <a:t> </a:t>
                      </a:r>
                      <a:endParaRPr lang="es-MX" sz="1200" dirty="0"/>
                    </a:p>
                    <a:p>
                      <a:pPr algn="ct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1"/>
                  </a:ext>
                </a:extLst>
              </a:tr>
              <a:tr h="824442">
                <a:tc>
                  <a:txBody>
                    <a:bodyPr/>
                    <a:lstStyle/>
                    <a:p>
                      <a:pPr algn="ctr"/>
                      <a:r>
                        <a:rPr lang="es-MX" sz="1200" dirty="0" err="1"/>
                        <a:t>Bresnan</a:t>
                      </a:r>
                      <a:r>
                        <a:rPr lang="es-MX" sz="1200" dirty="0"/>
                        <a:t> (lexical </a:t>
                      </a:r>
                      <a:r>
                        <a:rPr lang="es-MX" sz="1200" dirty="0" err="1"/>
                        <a:t>grammar</a:t>
                      </a:r>
                      <a:r>
                        <a:rPr lang="es-MX" sz="1200" dirty="0"/>
                        <a:t>, 1982) </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a:t>considera que el léxico es el componente central de la gramática y, por ende, de la facultad del lenguaje puesto que ya contiene toda la información sintáctica que las reglas se encargan de proyectar hacia los enunciados.</a:t>
                      </a:r>
                      <a:br>
                        <a:rPr lang="es-MX" sz="1200" dirty="0"/>
                      </a:b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2"/>
                  </a:ext>
                </a:extLst>
              </a:tr>
              <a:tr h="824442">
                <a:tc>
                  <a:txBody>
                    <a:bodyPr/>
                    <a:lstStyle/>
                    <a:p>
                      <a:pPr algn="ctr"/>
                      <a:r>
                        <a:rPr lang="es-MX" sz="1200" dirty="0"/>
                        <a:t>(</a:t>
                      </a:r>
                      <a:r>
                        <a:rPr lang="es-MX" sz="1200" dirty="0" err="1"/>
                        <a:t>Fodor</a:t>
                      </a:r>
                      <a:r>
                        <a:rPr lang="es-MX" sz="1200" dirty="0"/>
                        <a:t>, 1983).</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a:t>Se puede concebir el lenguaje como “una facultad independiente”  de las otras facultades mentales o cognitivas o un “módulo” es decir, un sistema encapsulado.</a:t>
                      </a:r>
                      <a:br>
                        <a:rPr lang="es-MX" sz="1200" dirty="0"/>
                      </a:br>
                      <a:r>
                        <a:rPr lang="es-MX" sz="1200" dirty="0"/>
                        <a:t>El pragmatismo.</a:t>
                      </a:r>
                      <a:br>
                        <a:rPr lang="es-MX" sz="1200" dirty="0"/>
                      </a:br>
                      <a:r>
                        <a:rPr lang="es-MX" sz="1200" dirty="0"/>
                        <a:t>En la filosofía y la psicología. Nadie ha puesto nunca en duda que el lenguaje es el resultado de una interacción con el grupo social.</a:t>
                      </a:r>
                      <a:br>
                        <a:rPr lang="es-MX" sz="1200" dirty="0"/>
                      </a:br>
                      <a:r>
                        <a:rPr lang="es-MX" sz="1200" dirty="0"/>
                        <a:t>Los niños aprenden la lengua y la cultura del medio donde han nacido.</a:t>
                      </a:r>
                    </a:p>
                    <a:p>
                      <a:pPr algn="ct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3"/>
                  </a:ext>
                </a:extLst>
              </a:tr>
              <a:tr h="824442">
                <a:tc>
                  <a:txBody>
                    <a:bodyPr/>
                    <a:lstStyle/>
                    <a:p>
                      <a:pPr algn="ctr"/>
                      <a:r>
                        <a:rPr lang="es-MX" sz="1200" dirty="0" err="1"/>
                        <a:t>Pinker</a:t>
                      </a:r>
                      <a:r>
                        <a:rPr lang="es-MX" sz="1200" dirty="0"/>
                        <a:t> (1984</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a:t>Cree que la puesta en marcha de la sintaxis se realiza gracias al componente semántico.</a:t>
                      </a: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4"/>
                  </a:ext>
                </a:extLst>
              </a:tr>
              <a:tr h="824442">
                <a:tc>
                  <a:txBody>
                    <a:bodyPr/>
                    <a:lstStyle/>
                    <a:p>
                      <a:pPr algn="ctr"/>
                      <a:r>
                        <a:rPr lang="es-MX" sz="1200" dirty="0"/>
                        <a:t>Chomsky (1986; 1995) </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a:t>Propone que el lenguaje, en tanto facultad, está formado por una serie de componentes o niveles de representación, siendo la sintaxis el núcleo central. En este componente se recogen también las particularidades derivadas del texto.</a:t>
                      </a:r>
                    </a:p>
                    <a:p>
                      <a:pPr algn="ct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5"/>
                  </a:ext>
                </a:extLst>
              </a:tr>
              <a:tr h="824442">
                <a:tc>
                  <a:txBody>
                    <a:bodyPr/>
                    <a:lstStyle/>
                    <a:p>
                      <a:pPr algn="ctr"/>
                      <a:r>
                        <a:rPr lang="es-MX" sz="1200" dirty="0" err="1"/>
                        <a:t>Langacker</a:t>
                      </a:r>
                      <a:r>
                        <a:rPr lang="es-MX" sz="1200" baseline="0" dirty="0"/>
                        <a:t> (1987;1991)</a:t>
                      </a:r>
                      <a:endParaRPr lang="es-MX" sz="1200" dirty="0">
                        <a:latin typeface="Times New Roman" panose="02020603050405020304" pitchFamily="18" charset="0"/>
                        <a:cs typeface="Times New Roman" panose="02020603050405020304" pitchFamily="18" charset="0"/>
                      </a:endParaRPr>
                    </a:p>
                  </a:txBody>
                  <a:tcPr anchor="ctr"/>
                </a:tc>
                <a:tc>
                  <a:txBody>
                    <a:bodyPr/>
                    <a:lstStyle/>
                    <a:p>
                      <a:r>
                        <a:rPr lang="es-MX" sz="1200" dirty="0">
                          <a:effectLst/>
                        </a:rPr>
                        <a:t>Los lingüistas cognitivos </a:t>
                      </a:r>
                      <a:r>
                        <a:rPr lang="es-MX" sz="1200" dirty="0" err="1">
                          <a:effectLst/>
                        </a:rPr>
                        <a:t>Langacker</a:t>
                      </a:r>
                      <a:r>
                        <a:rPr lang="es-MX" sz="1200" dirty="0">
                          <a:effectLst/>
                        </a:rPr>
                        <a:t> 1987;1991 van más allá al entender que en el componente léxico se encuentran propiedades semánticas de suerte que categorías gramaticales como la de verbo y que tienen como base una noción semántica-conceptual.</a:t>
                      </a:r>
                      <a:br>
                        <a:rPr lang="es-MX" sz="1200" dirty="0">
                          <a:effectLst/>
                        </a:rPr>
                      </a:br>
                      <a:br>
                        <a:rPr lang="es-MX" sz="1200" dirty="0">
                          <a:effectLst/>
                        </a:rPr>
                      </a:b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6"/>
                  </a:ext>
                </a:extLst>
              </a:tr>
              <a:tr h="82444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a:t>(</a:t>
                      </a:r>
                      <a:r>
                        <a:rPr lang="es-MX" sz="1200" dirty="0" err="1"/>
                        <a:t>Markman</a:t>
                      </a:r>
                      <a:r>
                        <a:rPr lang="es-MX" sz="1200" dirty="0"/>
                        <a:t> 1990)</a:t>
                      </a:r>
                    </a:p>
                    <a:p>
                      <a:pPr algn="ct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a:t>El sesgo hacia la percepción de los objetos se puede considerar una habilidad innata que facilita la elección referencial para la formación del léxico </a:t>
                      </a:r>
                      <a:endParaRPr lang="es-MX"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136021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807411099"/>
              </p:ext>
            </p:extLst>
          </p:nvPr>
        </p:nvGraphicFramePr>
        <p:xfrm>
          <a:off x="124690" y="1134010"/>
          <a:ext cx="11921934" cy="4859852"/>
        </p:xfrm>
        <a:graphic>
          <a:graphicData uri="http://schemas.openxmlformats.org/drawingml/2006/table">
            <a:tbl>
              <a:tblPr firstRow="1" bandRow="1">
                <a:tableStyleId>{21E4AEA4-8DFA-4A89-87EB-49C32662AFE0}</a:tableStyleId>
              </a:tblPr>
              <a:tblGrid>
                <a:gridCol w="2590027">
                  <a:extLst>
                    <a:ext uri="{9D8B030D-6E8A-4147-A177-3AD203B41FA5}">
                      <a16:colId xmlns:a16="http://schemas.microsoft.com/office/drawing/2014/main" val="20000"/>
                    </a:ext>
                  </a:extLst>
                </a:gridCol>
                <a:gridCol w="9331907">
                  <a:extLst>
                    <a:ext uri="{9D8B030D-6E8A-4147-A177-3AD203B41FA5}">
                      <a16:colId xmlns:a16="http://schemas.microsoft.com/office/drawing/2014/main" val="20001"/>
                    </a:ext>
                  </a:extLst>
                </a:gridCol>
              </a:tblGrid>
              <a:tr h="556244">
                <a:tc>
                  <a:txBody>
                    <a:bodyPr/>
                    <a:lstStyle/>
                    <a:p>
                      <a:pPr algn="ctr"/>
                      <a:r>
                        <a:rPr lang="es-MX" sz="1400" dirty="0"/>
                        <a:t>Autor</a:t>
                      </a:r>
                      <a:endParaRPr lang="es-MX" sz="14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400" dirty="0"/>
                        <a:t>Teoría </a:t>
                      </a:r>
                      <a:endParaRPr lang="es-MX" sz="14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2444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a:t>(</a:t>
                      </a:r>
                      <a:r>
                        <a:rPr lang="es-MX" sz="1200" dirty="0" err="1"/>
                        <a:t>Karmiloff</a:t>
                      </a:r>
                      <a:r>
                        <a:rPr lang="es-MX" sz="1200" dirty="0"/>
                        <a:t>-Smith, 1992)</a:t>
                      </a:r>
                    </a:p>
                    <a:p>
                      <a:pPr algn="ct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200" dirty="0"/>
                        <a:t>El lenguaje sería el resultado de un cambio progresivo basado en habilidades naturales de dominio general, que se va construyendo de forma tal que llega a organizarse como un conjunto de procesos autónomos, en otras palabras, que prácticamente llega a </a:t>
                      </a:r>
                      <a:r>
                        <a:rPr lang="es-MX" sz="1200" dirty="0" err="1"/>
                        <a:t>modularizarse</a:t>
                      </a:r>
                      <a:r>
                        <a:rPr lang="es-MX" sz="1200" dirty="0"/>
                        <a:t> </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824442">
                <a:tc>
                  <a:txBody>
                    <a:bodyPr/>
                    <a:lstStyle/>
                    <a:p>
                      <a:pPr algn="ctr"/>
                      <a:r>
                        <a:rPr lang="es-MX" sz="1200" dirty="0" err="1">
                          <a:effectLst/>
                        </a:rPr>
                        <a:t>Pinker</a:t>
                      </a:r>
                      <a:r>
                        <a:rPr lang="es-MX" sz="1200" dirty="0">
                          <a:effectLst/>
                        </a:rPr>
                        <a:t>  (1994)</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200" dirty="0">
                          <a:effectLst/>
                        </a:rPr>
                        <a:t>Critica con mas énfasis la versión débil del determinismo lingüístico.</a:t>
                      </a:r>
                      <a:br>
                        <a:rPr lang="es-MX" sz="1200" dirty="0">
                          <a:effectLst/>
                        </a:rPr>
                      </a:br>
                      <a:r>
                        <a:rPr lang="es-MX" sz="1200" dirty="0">
                          <a:effectLst/>
                        </a:rPr>
                        <a:t>- Existe el pensamiento visual no lingüístico</a:t>
                      </a:r>
                      <a:br>
                        <a:rPr lang="es-MX" sz="1200" dirty="0">
                          <a:effectLst/>
                        </a:rPr>
                      </a:br>
                      <a:r>
                        <a:rPr lang="es-MX" sz="1200" dirty="0">
                          <a:effectLst/>
                        </a:rPr>
                        <a:t>- La ciencia o los cambios culturales no serian posibles si el pensamiento dependiera del lenguaje. </a:t>
                      </a:r>
                      <a:br>
                        <a:rPr lang="es-MX" sz="1200" dirty="0">
                          <a:effectLst/>
                        </a:rPr>
                      </a:br>
                      <a:r>
                        <a:rPr lang="es-MX" sz="1200" dirty="0">
                          <a:effectLst/>
                        </a:rPr>
                        <a:t>- Esta corriente teórica ha sido un de los hechos intelectuales que mas ha entorpecido el progreso de las ciencias sociales en el siglo XX.</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82444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err="1"/>
                        <a:t>Pinker</a:t>
                      </a:r>
                      <a:r>
                        <a:rPr lang="es-MX" sz="1200" dirty="0"/>
                        <a:t>  (1994) </a:t>
                      </a:r>
                    </a:p>
                    <a:p>
                      <a:pPr algn="ct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a:t>Propone que gracias a que poseemos un lenguaje del pensamiento, (</a:t>
                      </a:r>
                      <a:r>
                        <a:rPr lang="es-MX" sz="1200" dirty="0" err="1"/>
                        <a:t>mentalés</a:t>
                      </a:r>
                      <a:r>
                        <a:rPr lang="es-MX" sz="1200" dirty="0"/>
                        <a:t>) y que es innato, los niños con una mínima ayuda inicial orientativa encajan sus ideas innatas sin ningún problema con cualquier lengua, manteniendo el pensamiento independiente de la misma.</a:t>
                      </a:r>
                    </a:p>
                    <a:p>
                      <a:pPr algn="ct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82444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a:t>(Clark, 1996).</a:t>
                      </a:r>
                    </a:p>
                    <a:p>
                      <a:pPr algn="ct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200" dirty="0"/>
                        <a:t>“Los estudios del lenguaje pueden ser enfocados con uno u otro objetivo, es decir, pueden centrarse en el producto o en la actividad”. </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824442">
                <a:tc>
                  <a:txBody>
                    <a:bodyPr/>
                    <a:lstStyle/>
                    <a:p>
                      <a:pPr algn="ctr"/>
                      <a:r>
                        <a:rPr lang="es-MX" sz="1200" dirty="0"/>
                        <a:t>(Mc </a:t>
                      </a:r>
                      <a:r>
                        <a:rPr lang="es-MX" sz="1200" dirty="0" err="1"/>
                        <a:t>Whinney</a:t>
                      </a:r>
                      <a:r>
                        <a:rPr lang="es-MX" sz="1200" dirty="0"/>
                        <a:t>, 1999): </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200" dirty="0"/>
                        <a:t> Constructivismo </a:t>
                      </a:r>
                      <a:r>
                        <a:rPr lang="es-MX" sz="1200" dirty="0" err="1"/>
                        <a:t>emergentista</a:t>
                      </a:r>
                      <a:r>
                        <a:rPr lang="es-MX" sz="1200" dirty="0"/>
                        <a:t>: Los cambios en la evolución y el desarrollo hacen emerger nuevas estructuras y habilidades previamente inexistentes. Bates en prensa) consideran el lenguaje como una habilidad emergente a partir de las habilidades y procedimientos naturales empleados para solucionar el problema comunicativo en la especie.</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99439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11D239C-5CE0-4E6D-B6A8-AE6D63FAF319}"/>
              </a:ext>
            </a:extLst>
          </p:cNvPr>
          <p:cNvSpPr txBox="1"/>
          <p:nvPr/>
        </p:nvSpPr>
        <p:spPr>
          <a:xfrm>
            <a:off x="212035" y="428178"/>
            <a:ext cx="10999303" cy="6186309"/>
          </a:xfrm>
          <a:prstGeom prst="rect">
            <a:avLst/>
          </a:prstGeom>
          <a:noFill/>
        </p:spPr>
        <p:txBody>
          <a:bodyPr wrap="square" rtlCol="0">
            <a:spAutoFit/>
          </a:bodyPr>
          <a:lstStyle/>
          <a:p>
            <a:r>
              <a:rPr lang="es-MX" sz="1200" b="1" dirty="0">
                <a:latin typeface="Times New Roman" panose="02020603050405020304" pitchFamily="18" charset="0"/>
                <a:cs typeface="Times New Roman" panose="02020603050405020304" pitchFamily="18" charset="0"/>
              </a:rPr>
              <a:t>Reporte </a:t>
            </a:r>
            <a:r>
              <a:rPr lang="es-MX" sz="1200" b="1">
                <a:latin typeface="Times New Roman" panose="02020603050405020304" pitchFamily="18" charset="0"/>
                <a:cs typeface="Times New Roman" panose="02020603050405020304" pitchFamily="18" charset="0"/>
              </a:rPr>
              <a:t>de Lectura #2 </a:t>
            </a:r>
          </a:p>
          <a:p>
            <a:r>
              <a:rPr lang="es-MX" sz="1200" b="1" dirty="0">
                <a:latin typeface="Times New Roman" panose="02020603050405020304" pitchFamily="18" charset="0"/>
                <a:cs typeface="Times New Roman" panose="02020603050405020304" pitchFamily="18" charset="0"/>
              </a:rPr>
              <a:t>El lenguaje y los problemas del conocimiento</a:t>
            </a:r>
            <a:endParaRPr lang="es-MX" sz="1200" dirty="0">
              <a:latin typeface="Times New Roman" panose="02020603050405020304" pitchFamily="18" charset="0"/>
              <a:cs typeface="Times New Roman" panose="02020603050405020304" pitchFamily="18" charset="0"/>
            </a:endParaRPr>
          </a:p>
          <a:p>
            <a:r>
              <a:rPr lang="es-MX" sz="1200" b="1" dirty="0">
                <a:latin typeface="Times New Roman" panose="02020603050405020304" pitchFamily="18" charset="0"/>
                <a:cs typeface="Times New Roman" panose="02020603050405020304" pitchFamily="18" charset="0"/>
              </a:rPr>
              <a:t>Conferencia 2 Páginas 49-60 </a:t>
            </a:r>
            <a:endParaRPr lang="es-MX" sz="1200" dirty="0">
              <a:latin typeface="Times New Roman" panose="02020603050405020304" pitchFamily="18" charset="0"/>
              <a:cs typeface="Times New Roman" panose="02020603050405020304" pitchFamily="18" charset="0"/>
            </a:endParaRPr>
          </a:p>
          <a:p>
            <a:r>
              <a:rPr lang="es-MX" sz="1200" dirty="0">
                <a:latin typeface="Times New Roman" panose="02020603050405020304" pitchFamily="18" charset="0"/>
                <a:cs typeface="Times New Roman" panose="02020603050405020304" pitchFamily="18" charset="0"/>
              </a:rPr>
              <a:t>Comienza hablando sobre el orden que deben tener algunas oraciones, después el científico realiza una hipótesis sobre los pronombres, que al final resulta ser falsa. </a:t>
            </a:r>
          </a:p>
          <a:p>
            <a:r>
              <a:rPr lang="es-MX" sz="1200" dirty="0">
                <a:latin typeface="Times New Roman" panose="02020603050405020304" pitchFamily="18" charset="0"/>
                <a:cs typeface="Times New Roman" panose="02020603050405020304" pitchFamily="18" charset="0"/>
              </a:rPr>
              <a:t>Un pronombre debe estar libre en su dominio, esto es válido para las lenguas humanas en general, pertenece a un componente de la teoría lingüística, llamado teoría del ligamiento (</a:t>
            </a:r>
            <a:r>
              <a:rPr lang="es-MX" sz="1200" dirty="0" err="1">
                <a:latin typeface="Times New Roman" panose="02020603050405020304" pitchFamily="18" charset="0"/>
                <a:cs typeface="Times New Roman" panose="02020603050405020304" pitchFamily="18" charset="0"/>
              </a:rPr>
              <a:t>Binding</a:t>
            </a:r>
            <a:r>
              <a:rPr lang="es-MX" sz="1200" dirty="0">
                <a:latin typeface="Times New Roman" panose="02020603050405020304" pitchFamily="18" charset="0"/>
                <a:cs typeface="Times New Roman" panose="02020603050405020304" pitchFamily="18" charset="0"/>
              </a:rPr>
              <a:t> </a:t>
            </a:r>
            <a:r>
              <a:rPr lang="es-MX" sz="1200" dirty="0" err="1">
                <a:latin typeface="Times New Roman" panose="02020603050405020304" pitchFamily="18" charset="0"/>
                <a:cs typeface="Times New Roman" panose="02020603050405020304" pitchFamily="18" charset="0"/>
              </a:rPr>
              <a:t>Theory</a:t>
            </a:r>
            <a:r>
              <a:rPr lang="es-MX" sz="1200" dirty="0">
                <a:latin typeface="Times New Roman" panose="02020603050405020304" pitchFamily="18" charset="0"/>
                <a:cs typeface="Times New Roman" panose="02020603050405020304" pitchFamily="18" charset="0"/>
              </a:rPr>
              <a:t>), que trata de las conexiones entre sintagmas nominales, que tienen que ver con propiedades semánticas, tales como la dependencia referencial, incluyendo la conexión que hay entre un pronombre y su antecedente. Esta teoría que tiene propiedades interesantes, sólo comprendidas parcialmente, trata de una de las </a:t>
            </a:r>
            <a:r>
              <a:rPr lang="es-MX" sz="1200" dirty="0" err="1">
                <a:latin typeface="Times New Roman" panose="02020603050405020304" pitchFamily="18" charset="0"/>
                <a:cs typeface="Times New Roman" panose="02020603050405020304" pitchFamily="18" charset="0"/>
              </a:rPr>
              <a:t>subpartes</a:t>
            </a:r>
            <a:r>
              <a:rPr lang="es-MX" sz="1200" dirty="0">
                <a:latin typeface="Times New Roman" panose="02020603050405020304" pitchFamily="18" charset="0"/>
                <a:cs typeface="Times New Roman" panose="02020603050405020304" pitchFamily="18" charset="0"/>
              </a:rPr>
              <a:t> de la facultad del lenguaje. Este subsistema actúa en reciprocidad con otros para producir un conjunto de fenómenos lingüísticos complejos. </a:t>
            </a:r>
          </a:p>
          <a:p>
            <a:r>
              <a:rPr lang="es-MX" sz="1200" dirty="0">
                <a:latin typeface="Times New Roman" panose="02020603050405020304" pitchFamily="18" charset="0"/>
                <a:cs typeface="Times New Roman" panose="02020603050405020304" pitchFamily="18" charset="0"/>
              </a:rPr>
              <a:t> Durante las jornadas de observación de los semestres pasados pude darme cuenta de que el lenguaje no es fácil de desarrollar en los niños de nivel preescolar, muchas veces tienen la idea sobre algo que hicieron, pero no lo estructuran de la mejor manera, y claro que es normal, puesto que es un proceso que lleva tiempo, incluso en la juventud hay ocasiones que no sabemos cuál es la manera correcta para decir lo que deseamos, o existen dudas sobre cómo se escriben algunas oraciones. Este tipo de lecturas nos abre un panorama general de todo este tipo de situaciones a las que nos enfrentaremos en días futuros. </a:t>
            </a:r>
          </a:p>
          <a:p>
            <a:r>
              <a:rPr lang="es-MX" sz="1200" dirty="0">
                <a:latin typeface="Times New Roman" panose="02020603050405020304" pitchFamily="18" charset="0"/>
                <a:cs typeface="Times New Roman" panose="02020603050405020304" pitchFamily="18" charset="0"/>
              </a:rPr>
              <a:t>Las lenguas formales son construidas para facilitar operaciones computacionales tales como la inferencia. Pero todo indica que las lenguas humanas no siguen los principios habituales en la lógica moderna, sino que se atienen a la clásica concepción aristotélica de que una oración tiene un sujeto y un predicado (como lo conoces comúnmente), donde el predicado puede ser complejo; puede consistir en un verbo y su objeto, o un verbo y un complemento oracional. Esta simetría constituye una propiedad del lenguaje humano, pero no una propiedad necesaria del lenguaje. </a:t>
            </a:r>
          </a:p>
          <a:p>
            <a:r>
              <a:rPr lang="es-MX" sz="1200" dirty="0">
                <a:latin typeface="Times New Roman" panose="02020603050405020304" pitchFamily="18" charset="0"/>
                <a:cs typeface="Times New Roman" panose="02020603050405020304" pitchFamily="18" charset="0"/>
              </a:rPr>
              <a:t>A medida que la lengua se desarrolla en la mente/cerebro, el niño llega a hacer suyo el principio de que un verbo transitivo y un objeto forman un sintagma, como cuestión de necesidad biológica, determina la interpretación de oraciones, mediante un proceso computacional de inferencia inconsciente. </a:t>
            </a:r>
          </a:p>
          <a:p>
            <a:r>
              <a:rPr lang="es-MX" sz="1200" dirty="0">
                <a:latin typeface="Times New Roman" panose="02020603050405020304" pitchFamily="18" charset="0"/>
                <a:cs typeface="Times New Roman" panose="02020603050405020304" pitchFamily="18" charset="0"/>
              </a:rPr>
              <a:t>Definición de sintagma: Es una palabra o un grupo de palabras que se articula en torno a un núcleo y que tiene función sintáctica</a:t>
            </a:r>
            <a:r>
              <a:rPr lang="es-MX" sz="1200" b="1" dirty="0">
                <a:latin typeface="Times New Roman" panose="02020603050405020304" pitchFamily="18" charset="0"/>
                <a:cs typeface="Times New Roman" panose="02020603050405020304" pitchFamily="18" charset="0"/>
              </a:rPr>
              <a:t>. </a:t>
            </a:r>
            <a:endParaRPr lang="es-MX" sz="1200" dirty="0">
              <a:latin typeface="Times New Roman" panose="02020603050405020304" pitchFamily="18" charset="0"/>
              <a:cs typeface="Times New Roman" panose="02020603050405020304" pitchFamily="18" charset="0"/>
            </a:endParaRPr>
          </a:p>
          <a:p>
            <a:r>
              <a:rPr lang="es-MX" sz="1200" dirty="0">
                <a:latin typeface="Times New Roman" panose="02020603050405020304" pitchFamily="18" charset="0"/>
                <a:cs typeface="Times New Roman" panose="02020603050405020304" pitchFamily="18" charset="0"/>
              </a:rPr>
              <a:t>Después nos manejan otros ejemplos sobre la construcción de oraciones con verbos complejos con el elemento causativo. Sinceramente ese apartado ha sido complicado de entender, sin embargo, estoy de acuerdo que el orden del sujeto y el verbo es bastante libre en el español. La facultad de lenguaje del niño forma una lengua, un sistema computacional de cierta clase que suministra representaciones estructuradas de expresiones lingüísticas que determinan su sonido y su significado. Para esto se atraviesa por una serie de procesos, primero nos referimos a los datos que los niños pueden identificar, es así como se crea una facultad de lenguaje que te aproxima al dominio de la lengua, para finalmente dar expresiones bien estructuradas. </a:t>
            </a:r>
          </a:p>
          <a:p>
            <a:r>
              <a:rPr lang="es-MX" sz="1200" dirty="0">
                <a:latin typeface="Times New Roman" panose="02020603050405020304" pitchFamily="18" charset="0"/>
                <a:cs typeface="Times New Roman" panose="02020603050405020304" pitchFamily="18" charset="0"/>
              </a:rPr>
              <a:t>La gramática universal se propone formular los principios que rigen la operación de la facultad del lenguaje. </a:t>
            </a:r>
          </a:p>
          <a:p>
            <a:r>
              <a:rPr lang="es-MX" sz="1200" dirty="0">
                <a:latin typeface="Times New Roman" panose="02020603050405020304" pitchFamily="18" charset="0"/>
                <a:cs typeface="Times New Roman" panose="02020603050405020304" pitchFamily="18" charset="0"/>
              </a:rPr>
              <a:t>La tarea de descripción es ya difícil, pero la tarea de explicación, que desarrolla la gramática universal, es mucho más dura y supone un reto mayor. A nivel explicativo es necesario mostrar cómo los fenómenos pueden ser derivados de principios invariables, una vez los parámetros estén establecidos. </a:t>
            </a:r>
          </a:p>
          <a:p>
            <a:r>
              <a:rPr lang="es-MX" sz="1200" dirty="0">
                <a:latin typeface="Times New Roman" panose="02020603050405020304" pitchFamily="18" charset="0"/>
                <a:cs typeface="Times New Roman" panose="02020603050405020304" pitchFamily="18" charset="0"/>
              </a:rPr>
              <a:t> </a:t>
            </a:r>
          </a:p>
          <a:p>
            <a:r>
              <a:rPr lang="es-MX" sz="1200" dirty="0">
                <a:latin typeface="Times New Roman" panose="02020603050405020304" pitchFamily="18" charset="0"/>
                <a:cs typeface="Times New Roman" panose="02020603050405020304" pitchFamily="18" charset="0"/>
              </a:rPr>
              <a:t> </a:t>
            </a:r>
          </a:p>
          <a:p>
            <a:r>
              <a:rPr lang="es-MX" sz="1200" dirty="0"/>
              <a:t> </a:t>
            </a:r>
          </a:p>
          <a:p>
            <a:r>
              <a:rPr lang="es-MX" dirty="0"/>
              <a:t> </a:t>
            </a:r>
          </a:p>
          <a:p>
            <a:endParaRPr lang="es-MX" dirty="0"/>
          </a:p>
        </p:txBody>
      </p:sp>
    </p:spTree>
    <p:extLst>
      <p:ext uri="{BB962C8B-B14F-4D97-AF65-F5344CB8AC3E}">
        <p14:creationId xmlns:p14="http://schemas.microsoft.com/office/powerpoint/2010/main" val="2270993468"/>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168</TotalTime>
  <Words>1386</Words>
  <Application>Microsoft Office PowerPoint</Application>
  <PresentationFormat>Panorámica</PresentationFormat>
  <Paragraphs>79</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Times New Roman</vt:lpstr>
      <vt:lpstr>Trebuchet MS</vt:lpstr>
      <vt:lpstr>Wingdings 3</vt:lpstr>
      <vt:lpstr>Faceta</vt:lpstr>
      <vt:lpstr>La adquisición del lenguaje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adquisición del lenguaje</dc:title>
  <dc:creator>ENEP</dc:creator>
  <cp:lastModifiedBy>Jimena Charles</cp:lastModifiedBy>
  <cp:revision>16</cp:revision>
  <dcterms:created xsi:type="dcterms:W3CDTF">2018-09-03T19:25:44Z</dcterms:created>
  <dcterms:modified xsi:type="dcterms:W3CDTF">2018-09-06T02:01:40Z</dcterms:modified>
</cp:coreProperties>
</file>