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1" r:id="rId1"/>
  </p:sldMasterIdLst>
  <p:sldIdLst>
    <p:sldId id="264" r:id="rId2"/>
    <p:sldId id="265" r:id="rId3"/>
    <p:sldId id="256" r:id="rId4"/>
    <p:sldId id="263" r:id="rId5"/>
    <p:sldId id="257" r:id="rId6"/>
    <p:sldId id="261" r:id="rId7"/>
    <p:sldId id="262" r:id="rId8"/>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E25E649-3F16-4E02-A733-19D2CDBF48F0}" styleName="Estilo medio 3 - Énfasis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69CF1AB2-1976-4502-BF36-3FF5EA218861}" styleName="Estilo medio 4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Estilo medio 4 - Énfasis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Estilo medio 4 - Énfasis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82"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C196EB47-E8F8-433D-B4F3-5DDE9B5EEB91}" type="datetimeFigureOut">
              <a:rPr lang="es-MX" smtClean="0"/>
              <a:t>05/09/2018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7F1B3D6-6856-427B-8C04-0FA0949070BA}" type="slidenum">
              <a:rPr lang="es-MX" smtClean="0"/>
              <a:t>‹Nº›</a:t>
            </a:fld>
            <a:endParaRPr lang="es-MX"/>
          </a:p>
        </p:txBody>
      </p:sp>
    </p:spTree>
    <p:extLst>
      <p:ext uri="{BB962C8B-B14F-4D97-AF65-F5344CB8AC3E}">
        <p14:creationId xmlns:p14="http://schemas.microsoft.com/office/powerpoint/2010/main" val="22300614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C196EB47-E8F8-433D-B4F3-5DDE9B5EEB91}" type="datetimeFigureOut">
              <a:rPr lang="es-MX" smtClean="0"/>
              <a:t>05/09/2018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7F1B3D6-6856-427B-8C04-0FA0949070BA}" type="slidenum">
              <a:rPr lang="es-MX" smtClean="0"/>
              <a:t>‹Nº›</a:t>
            </a:fld>
            <a:endParaRPr lang="es-MX"/>
          </a:p>
        </p:txBody>
      </p:sp>
    </p:spTree>
    <p:extLst>
      <p:ext uri="{BB962C8B-B14F-4D97-AF65-F5344CB8AC3E}">
        <p14:creationId xmlns:p14="http://schemas.microsoft.com/office/powerpoint/2010/main" val="20932525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C196EB47-E8F8-433D-B4F3-5DDE9B5EEB91}" type="datetimeFigureOut">
              <a:rPr lang="es-MX" smtClean="0"/>
              <a:t>05/09/2018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7F1B3D6-6856-427B-8C04-0FA0949070BA}" type="slidenum">
              <a:rPr lang="es-MX" smtClean="0"/>
              <a:t>‹Nº›</a:t>
            </a:fld>
            <a:endParaRPr lang="es-MX"/>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4449086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C196EB47-E8F8-433D-B4F3-5DDE9B5EEB91}" type="datetimeFigureOut">
              <a:rPr lang="es-MX" smtClean="0"/>
              <a:t>05/09/2018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7F1B3D6-6856-427B-8C04-0FA0949070BA}" type="slidenum">
              <a:rPr lang="es-MX" smtClean="0"/>
              <a:t>‹Nº›</a:t>
            </a:fld>
            <a:endParaRPr lang="es-MX"/>
          </a:p>
        </p:txBody>
      </p:sp>
    </p:spTree>
    <p:extLst>
      <p:ext uri="{BB962C8B-B14F-4D97-AF65-F5344CB8AC3E}">
        <p14:creationId xmlns:p14="http://schemas.microsoft.com/office/powerpoint/2010/main" val="11799011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C196EB47-E8F8-433D-B4F3-5DDE9B5EEB91}" type="datetimeFigureOut">
              <a:rPr lang="es-MX" smtClean="0"/>
              <a:t>05/09/2018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7F1B3D6-6856-427B-8C04-0FA0949070BA}" type="slidenum">
              <a:rPr lang="es-MX" smtClean="0"/>
              <a:t>‹Nº›</a:t>
            </a:fld>
            <a:endParaRPr lang="es-MX"/>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6607512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C196EB47-E8F8-433D-B4F3-5DDE9B5EEB91}" type="datetimeFigureOut">
              <a:rPr lang="es-MX" smtClean="0"/>
              <a:t>05/09/2018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7F1B3D6-6856-427B-8C04-0FA0949070BA}" type="slidenum">
              <a:rPr lang="es-MX" smtClean="0"/>
              <a:t>‹Nº›</a:t>
            </a:fld>
            <a:endParaRPr lang="es-MX"/>
          </a:p>
        </p:txBody>
      </p:sp>
    </p:spTree>
    <p:extLst>
      <p:ext uri="{BB962C8B-B14F-4D97-AF65-F5344CB8AC3E}">
        <p14:creationId xmlns:p14="http://schemas.microsoft.com/office/powerpoint/2010/main" val="11534070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196EB47-E8F8-433D-B4F3-5DDE9B5EEB91}" type="datetimeFigureOut">
              <a:rPr lang="es-MX" smtClean="0"/>
              <a:t>05/09/2018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7F1B3D6-6856-427B-8C04-0FA0949070BA}" type="slidenum">
              <a:rPr lang="es-MX" smtClean="0"/>
              <a:t>‹Nº›</a:t>
            </a:fld>
            <a:endParaRPr lang="es-MX"/>
          </a:p>
        </p:txBody>
      </p:sp>
    </p:spTree>
    <p:extLst>
      <p:ext uri="{BB962C8B-B14F-4D97-AF65-F5344CB8AC3E}">
        <p14:creationId xmlns:p14="http://schemas.microsoft.com/office/powerpoint/2010/main" val="789845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196EB47-E8F8-433D-B4F3-5DDE9B5EEB91}" type="datetimeFigureOut">
              <a:rPr lang="es-MX" smtClean="0"/>
              <a:t>05/09/2018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7F1B3D6-6856-427B-8C04-0FA0949070BA}" type="slidenum">
              <a:rPr lang="es-MX" smtClean="0"/>
              <a:t>‹Nº›</a:t>
            </a:fld>
            <a:endParaRPr lang="es-MX"/>
          </a:p>
        </p:txBody>
      </p:sp>
    </p:spTree>
    <p:extLst>
      <p:ext uri="{BB962C8B-B14F-4D97-AF65-F5344CB8AC3E}">
        <p14:creationId xmlns:p14="http://schemas.microsoft.com/office/powerpoint/2010/main" val="15675127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196EB47-E8F8-433D-B4F3-5DDE9B5EEB91}" type="datetimeFigureOut">
              <a:rPr lang="es-MX" smtClean="0"/>
              <a:t>05/09/2018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7F1B3D6-6856-427B-8C04-0FA0949070BA}" type="slidenum">
              <a:rPr lang="es-MX" smtClean="0"/>
              <a:t>‹Nº›</a:t>
            </a:fld>
            <a:endParaRPr lang="es-MX"/>
          </a:p>
        </p:txBody>
      </p:sp>
    </p:spTree>
    <p:extLst>
      <p:ext uri="{BB962C8B-B14F-4D97-AF65-F5344CB8AC3E}">
        <p14:creationId xmlns:p14="http://schemas.microsoft.com/office/powerpoint/2010/main" val="2027399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C196EB47-E8F8-433D-B4F3-5DDE9B5EEB91}" type="datetimeFigureOut">
              <a:rPr lang="es-MX" smtClean="0"/>
              <a:t>05/09/2018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7F1B3D6-6856-427B-8C04-0FA0949070BA}" type="slidenum">
              <a:rPr lang="es-MX" smtClean="0"/>
              <a:t>‹Nº›</a:t>
            </a:fld>
            <a:endParaRPr lang="es-MX"/>
          </a:p>
        </p:txBody>
      </p:sp>
    </p:spTree>
    <p:extLst>
      <p:ext uri="{BB962C8B-B14F-4D97-AF65-F5344CB8AC3E}">
        <p14:creationId xmlns:p14="http://schemas.microsoft.com/office/powerpoint/2010/main" val="16453534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C196EB47-E8F8-433D-B4F3-5DDE9B5EEB91}" type="datetimeFigureOut">
              <a:rPr lang="es-MX" smtClean="0"/>
              <a:t>05/09/2018</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B7F1B3D6-6856-427B-8C04-0FA0949070BA}" type="slidenum">
              <a:rPr lang="es-MX" smtClean="0"/>
              <a:t>‹Nº›</a:t>
            </a:fld>
            <a:endParaRPr lang="es-MX"/>
          </a:p>
        </p:txBody>
      </p:sp>
    </p:spTree>
    <p:extLst>
      <p:ext uri="{BB962C8B-B14F-4D97-AF65-F5344CB8AC3E}">
        <p14:creationId xmlns:p14="http://schemas.microsoft.com/office/powerpoint/2010/main" val="19733326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C196EB47-E8F8-433D-B4F3-5DDE9B5EEB91}" type="datetimeFigureOut">
              <a:rPr lang="es-MX" smtClean="0"/>
              <a:t>05/09/2018</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B7F1B3D6-6856-427B-8C04-0FA0949070BA}" type="slidenum">
              <a:rPr lang="es-MX" smtClean="0"/>
              <a:t>‹Nº›</a:t>
            </a:fld>
            <a:endParaRPr lang="es-MX"/>
          </a:p>
        </p:txBody>
      </p:sp>
    </p:spTree>
    <p:extLst>
      <p:ext uri="{BB962C8B-B14F-4D97-AF65-F5344CB8AC3E}">
        <p14:creationId xmlns:p14="http://schemas.microsoft.com/office/powerpoint/2010/main" val="2934353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C196EB47-E8F8-433D-B4F3-5DDE9B5EEB91}" type="datetimeFigureOut">
              <a:rPr lang="es-MX" smtClean="0"/>
              <a:t>05/09/2018</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B7F1B3D6-6856-427B-8C04-0FA0949070BA}" type="slidenum">
              <a:rPr lang="es-MX" smtClean="0"/>
              <a:t>‹Nº›</a:t>
            </a:fld>
            <a:endParaRPr lang="es-MX"/>
          </a:p>
        </p:txBody>
      </p:sp>
    </p:spTree>
    <p:extLst>
      <p:ext uri="{BB962C8B-B14F-4D97-AF65-F5344CB8AC3E}">
        <p14:creationId xmlns:p14="http://schemas.microsoft.com/office/powerpoint/2010/main" val="37704268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96EB47-E8F8-433D-B4F3-5DDE9B5EEB91}" type="datetimeFigureOut">
              <a:rPr lang="es-MX" smtClean="0"/>
              <a:t>05/09/2018</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B7F1B3D6-6856-427B-8C04-0FA0949070BA}" type="slidenum">
              <a:rPr lang="es-MX" smtClean="0"/>
              <a:t>‹Nº›</a:t>
            </a:fld>
            <a:endParaRPr lang="es-MX"/>
          </a:p>
        </p:txBody>
      </p:sp>
    </p:spTree>
    <p:extLst>
      <p:ext uri="{BB962C8B-B14F-4D97-AF65-F5344CB8AC3E}">
        <p14:creationId xmlns:p14="http://schemas.microsoft.com/office/powerpoint/2010/main" val="42173991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C196EB47-E8F8-433D-B4F3-5DDE9B5EEB91}" type="datetimeFigureOut">
              <a:rPr lang="es-MX" smtClean="0"/>
              <a:t>05/09/2018</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B7F1B3D6-6856-427B-8C04-0FA0949070BA}" type="slidenum">
              <a:rPr lang="es-MX" smtClean="0"/>
              <a:t>‹Nº›</a:t>
            </a:fld>
            <a:endParaRPr lang="es-MX"/>
          </a:p>
        </p:txBody>
      </p:sp>
    </p:spTree>
    <p:extLst>
      <p:ext uri="{BB962C8B-B14F-4D97-AF65-F5344CB8AC3E}">
        <p14:creationId xmlns:p14="http://schemas.microsoft.com/office/powerpoint/2010/main" val="23510203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C196EB47-E8F8-433D-B4F3-5DDE9B5EEB91}" type="datetimeFigureOut">
              <a:rPr lang="es-MX" smtClean="0"/>
              <a:t>05/09/2018</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B7F1B3D6-6856-427B-8C04-0FA0949070BA}" type="slidenum">
              <a:rPr lang="es-MX" smtClean="0"/>
              <a:t>‹Nº›</a:t>
            </a:fld>
            <a:endParaRPr lang="es-MX"/>
          </a:p>
        </p:txBody>
      </p:sp>
    </p:spTree>
    <p:extLst>
      <p:ext uri="{BB962C8B-B14F-4D97-AF65-F5344CB8AC3E}">
        <p14:creationId xmlns:p14="http://schemas.microsoft.com/office/powerpoint/2010/main" val="15092952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196EB47-E8F8-433D-B4F3-5DDE9B5EEB91}" type="datetimeFigureOut">
              <a:rPr lang="es-MX" smtClean="0"/>
              <a:t>05/09/2018</a:t>
            </a:fld>
            <a:endParaRPr lang="es-MX"/>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B7F1B3D6-6856-427B-8C04-0FA0949070BA}" type="slidenum">
              <a:rPr lang="es-MX" smtClean="0"/>
              <a:t>‹Nº›</a:t>
            </a:fld>
            <a:endParaRPr lang="es-MX"/>
          </a:p>
        </p:txBody>
      </p:sp>
    </p:spTree>
    <p:extLst>
      <p:ext uri="{BB962C8B-B14F-4D97-AF65-F5344CB8AC3E}">
        <p14:creationId xmlns:p14="http://schemas.microsoft.com/office/powerpoint/2010/main" val="345963105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 id="2147483723" r:id="rId12"/>
    <p:sldLayoutId id="2147483724" r:id="rId13"/>
    <p:sldLayoutId id="2147483725" r:id="rId14"/>
    <p:sldLayoutId id="2147483726" r:id="rId15"/>
    <p:sldLayoutId id="2147483727"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image" Target="../media/image8.jpg"/><Relationship Id="rId3" Type="http://schemas.openxmlformats.org/officeDocument/2006/relationships/image" Target="../media/image3.jpg"/><Relationship Id="rId7" Type="http://schemas.openxmlformats.org/officeDocument/2006/relationships/image" Target="../media/image7.jpg"/><Relationship Id="rId2" Type="http://schemas.openxmlformats.org/officeDocument/2006/relationships/image" Target="../media/image2.jpg"/><Relationship Id="rId1" Type="http://schemas.openxmlformats.org/officeDocument/2006/relationships/slideLayout" Target="../slideLayouts/slideLayout2.xml"/><Relationship Id="rId6" Type="http://schemas.openxmlformats.org/officeDocument/2006/relationships/image" Target="../media/image6.jpg"/><Relationship Id="rId5" Type="http://schemas.openxmlformats.org/officeDocument/2006/relationships/image" Target="../media/image5.jpg"/><Relationship Id="rId4" Type="http://schemas.openxmlformats.org/officeDocument/2006/relationships/image" Target="../media/image4.jpg"/><Relationship Id="rId9" Type="http://schemas.openxmlformats.org/officeDocument/2006/relationships/image" Target="../media/image9.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83347" y="321475"/>
            <a:ext cx="6478073" cy="62039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751685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80304" y="109473"/>
            <a:ext cx="12011696" cy="6838680"/>
          </a:xfrm>
        </p:spPr>
        <p:txBody>
          <a:bodyPr>
            <a:noAutofit/>
          </a:bodyPr>
          <a:lstStyle/>
          <a:p>
            <a:pPr marL="0" indent="0" algn="ctr">
              <a:buNone/>
            </a:pPr>
            <a:r>
              <a:rPr lang="es-MX" sz="1200" b="1" dirty="0" smtClean="0">
                <a:latin typeface="Times New Roman" pitchFamily="18" charset="0"/>
                <a:cs typeface="Times New Roman" pitchFamily="18" charset="0"/>
              </a:rPr>
              <a:t>Conferencia </a:t>
            </a:r>
            <a:r>
              <a:rPr lang="es-MX" sz="1200" b="1" dirty="0">
                <a:latin typeface="Times New Roman" pitchFamily="18" charset="0"/>
                <a:cs typeface="Times New Roman" pitchFamily="18" charset="0"/>
              </a:rPr>
              <a:t>2</a:t>
            </a:r>
            <a:endParaRPr lang="es-MX" sz="1200" dirty="0">
              <a:latin typeface="Times New Roman" pitchFamily="18" charset="0"/>
              <a:cs typeface="Times New Roman" pitchFamily="18" charset="0"/>
            </a:endParaRPr>
          </a:p>
          <a:p>
            <a:pPr marL="0" indent="0" algn="ctr">
              <a:buNone/>
            </a:pPr>
            <a:r>
              <a:rPr lang="es-MX" sz="1200" b="1" dirty="0">
                <a:latin typeface="Times New Roman" pitchFamily="18" charset="0"/>
                <a:cs typeface="Times New Roman" pitchFamily="18" charset="0"/>
              </a:rPr>
              <a:t>El programa de investigación de la lingüística moderna</a:t>
            </a:r>
            <a:endParaRPr lang="es-MX" sz="1200" dirty="0">
              <a:latin typeface="Times New Roman" pitchFamily="18" charset="0"/>
              <a:cs typeface="Times New Roman" pitchFamily="18" charset="0"/>
            </a:endParaRPr>
          </a:p>
          <a:p>
            <a:pPr marL="0" indent="0">
              <a:buNone/>
            </a:pPr>
            <a:r>
              <a:rPr lang="es-MX" sz="1200" dirty="0">
                <a:latin typeface="Times New Roman" pitchFamily="18" charset="0"/>
                <a:cs typeface="Times New Roman" pitchFamily="18" charset="0"/>
              </a:rPr>
              <a:t>Páginas 48-60 </a:t>
            </a:r>
          </a:p>
          <a:p>
            <a:pPr lvl="0"/>
            <a:r>
              <a:rPr lang="es-MX" sz="1200" dirty="0">
                <a:solidFill>
                  <a:schemeClr val="tx1"/>
                </a:solidFill>
                <a:latin typeface="Times New Roman" pitchFamily="18" charset="0"/>
                <a:cs typeface="Times New Roman" pitchFamily="18" charset="0"/>
              </a:rPr>
              <a:t>Los pronombres típicamente tienen dos usos diferentes. Un pronombre como él-lo puede referirse a alguna persona cuya identidad está dada en el contexto del discurso, o bien su referente puede estar dada por algún otro sintagma con el cual está relacionado.</a:t>
            </a:r>
          </a:p>
          <a:p>
            <a:pPr lvl="0"/>
            <a:r>
              <a:rPr lang="es-MX" sz="1200" dirty="0">
                <a:solidFill>
                  <a:schemeClr val="tx1"/>
                </a:solidFill>
                <a:latin typeface="Times New Roman" pitchFamily="18" charset="0"/>
                <a:cs typeface="Times New Roman" pitchFamily="18" charset="0"/>
              </a:rPr>
              <a:t>La suposición natural, sólo un paso más compleja, es que el orden de colocación es lo que importa.</a:t>
            </a:r>
          </a:p>
          <a:p>
            <a:pPr lvl="0"/>
            <a:r>
              <a:rPr lang="es-MX" sz="1200" dirty="0">
                <a:solidFill>
                  <a:schemeClr val="tx1"/>
                </a:solidFill>
                <a:latin typeface="Times New Roman" pitchFamily="18" charset="0"/>
                <a:cs typeface="Times New Roman" pitchFamily="18" charset="0"/>
              </a:rPr>
              <a:t>Debería, en realidad, no dejarse sorprender mucho por el fracaso de la hipótesis, puesto que de nuevo dependía del orden lineal, y él ya había encontrado alguna razón para sospechar que las reglas del lenguaje humano, sorprendentemente, no parece hacer uso esencial de esta propiedad simple y muy perceptible, sino que más bien son dependientes de la estructura.</a:t>
            </a:r>
          </a:p>
          <a:p>
            <a:pPr lvl="0"/>
            <a:r>
              <a:rPr lang="es-MX" sz="1200" dirty="0">
                <a:solidFill>
                  <a:schemeClr val="tx1"/>
                </a:solidFill>
                <a:latin typeface="Times New Roman" pitchFamily="18" charset="0"/>
                <a:cs typeface="Times New Roman" pitchFamily="18" charset="0"/>
              </a:rPr>
              <a:t> Definamos el dominio de un pronombre como el sintagma más pequeño en la cual aparece. </a:t>
            </a:r>
          </a:p>
          <a:p>
            <a:pPr lvl="0"/>
            <a:r>
              <a:rPr lang="es-MX" sz="1200" dirty="0">
                <a:solidFill>
                  <a:schemeClr val="tx1"/>
                </a:solidFill>
                <a:latin typeface="Times New Roman" pitchFamily="18" charset="0"/>
                <a:cs typeface="Times New Roman" pitchFamily="18" charset="0"/>
              </a:rPr>
              <a:t>Un pronombre debe estar libre en su dominio, este pertenece a un componente de la teoría lingüística llamado teoría del ligamento (</a:t>
            </a:r>
            <a:r>
              <a:rPr lang="es-MX" sz="1200" dirty="0" err="1">
                <a:solidFill>
                  <a:schemeClr val="tx1"/>
                </a:solidFill>
                <a:latin typeface="Times New Roman" pitchFamily="18" charset="0"/>
                <a:cs typeface="Times New Roman" pitchFamily="18" charset="0"/>
              </a:rPr>
              <a:t>Binding</a:t>
            </a:r>
            <a:r>
              <a:rPr lang="es-MX" sz="1200" dirty="0">
                <a:solidFill>
                  <a:schemeClr val="tx1"/>
                </a:solidFill>
                <a:latin typeface="Times New Roman" pitchFamily="18" charset="0"/>
                <a:cs typeface="Times New Roman" pitchFamily="18" charset="0"/>
              </a:rPr>
              <a:t> </a:t>
            </a:r>
            <a:r>
              <a:rPr lang="es-MX" sz="1200" dirty="0" err="1">
                <a:solidFill>
                  <a:schemeClr val="tx1"/>
                </a:solidFill>
                <a:latin typeface="Times New Roman" pitchFamily="18" charset="0"/>
                <a:cs typeface="Times New Roman" pitchFamily="18" charset="0"/>
              </a:rPr>
              <a:t>Teory</a:t>
            </a:r>
            <a:r>
              <a:rPr lang="es-MX" sz="1200" dirty="0">
                <a:solidFill>
                  <a:schemeClr val="tx1"/>
                </a:solidFill>
                <a:latin typeface="Times New Roman" pitchFamily="18" charset="0"/>
                <a:cs typeface="Times New Roman" pitchFamily="18" charset="0"/>
              </a:rPr>
              <a:t>)  que trata de las conexiones entre sintagmas nominales que tienen que ver con propiedades semánticas tales como la dependencia referencial incluyendo la conexión que hay entre un pronombre y su antecedente.</a:t>
            </a:r>
          </a:p>
          <a:p>
            <a:pPr lvl="0"/>
            <a:r>
              <a:rPr lang="es-MX" sz="1200" dirty="0">
                <a:solidFill>
                  <a:schemeClr val="tx1"/>
                </a:solidFill>
                <a:latin typeface="Times New Roman" pitchFamily="18" charset="0"/>
                <a:cs typeface="Times New Roman" pitchFamily="18" charset="0"/>
              </a:rPr>
              <a:t>Se puede suponer que un verbo transitivo simplemente relaciona dos términos, su sujeto y su objeto, sin ninguna asimetría de estructura, eso es lo que se supone cunado se construyen lenguas formales para los propósitos de la lógica y las matemáticas, y a menudo ha sido propuesto para las lenguas humanas también.</a:t>
            </a:r>
          </a:p>
          <a:p>
            <a:pPr lvl="0"/>
            <a:r>
              <a:rPr lang="es-MX" sz="1200" dirty="0">
                <a:solidFill>
                  <a:schemeClr val="tx1"/>
                </a:solidFill>
                <a:latin typeface="Times New Roman" pitchFamily="18" charset="0"/>
                <a:cs typeface="Times New Roman" pitchFamily="18" charset="0"/>
              </a:rPr>
              <a:t>Las lenguas formales son construidas de esta manera por razones de simplicidad y para facilitar operaciones computacionales tales como la inferencia </a:t>
            </a:r>
          </a:p>
          <a:p>
            <a:pPr lvl="0"/>
            <a:r>
              <a:rPr lang="es-MX" sz="1200" dirty="0">
                <a:solidFill>
                  <a:schemeClr val="tx1"/>
                </a:solidFill>
                <a:latin typeface="Times New Roman" pitchFamily="18" charset="0"/>
                <a:cs typeface="Times New Roman" pitchFamily="18" charset="0"/>
              </a:rPr>
              <a:t>Todo indica que las lenguas humanas no siguen los principios habituales en la lógica moderna, sino a la clásica concepción aristotélica de que una oración tiene un sujeto y un predicado.</a:t>
            </a:r>
          </a:p>
          <a:p>
            <a:pPr lvl="0"/>
            <a:r>
              <a:rPr lang="es-MX" sz="1200" dirty="0">
                <a:solidFill>
                  <a:schemeClr val="tx1"/>
                </a:solidFill>
                <a:latin typeface="Times New Roman" pitchFamily="18" charset="0"/>
                <a:cs typeface="Times New Roman" pitchFamily="18" charset="0"/>
              </a:rPr>
              <a:t>Nuestra vía de investigación ha implicado inferencias conscientes basadas en que un pronombre debe estar libre en su dominio, formulado explícitamente y ha hecho uso de  un tipo de evidencia que seguramente no está en general alcance del que aprende la lengua.</a:t>
            </a:r>
          </a:p>
          <a:p>
            <a:pPr lvl="0"/>
            <a:r>
              <a:rPr lang="es-MX" sz="1200" dirty="0">
                <a:solidFill>
                  <a:schemeClr val="tx1"/>
                </a:solidFill>
                <a:latin typeface="Times New Roman" pitchFamily="18" charset="0"/>
                <a:cs typeface="Times New Roman" pitchFamily="18" charset="0"/>
              </a:rPr>
              <a:t>A medida que la lengua se desarrolla en la mente/cerebro, el niño llega a hacer suyo el principio de que un verbo transitivo y un objeto forman un sintagma </a:t>
            </a:r>
          </a:p>
          <a:p>
            <a:pPr lvl="0"/>
            <a:r>
              <a:rPr lang="es-MX" sz="1200" dirty="0">
                <a:solidFill>
                  <a:schemeClr val="tx1"/>
                </a:solidFill>
                <a:latin typeface="Times New Roman" pitchFamily="18" charset="0"/>
                <a:cs typeface="Times New Roman" pitchFamily="18" charset="0"/>
              </a:rPr>
              <a:t>En algunas lenguas es posible formar un verbo complejo mediante un proceso llamado “incorporación”: se puede agregar un nombre al verbo a la manera como en español se agrega un pronombre clítico, formando un verbo complejo.   </a:t>
            </a:r>
          </a:p>
          <a:p>
            <a:pPr lvl="0"/>
            <a:r>
              <a:rPr lang="es-MX" sz="1200" dirty="0">
                <a:solidFill>
                  <a:schemeClr val="tx1"/>
                </a:solidFill>
                <a:latin typeface="Times New Roman" pitchFamily="18" charset="0"/>
                <a:cs typeface="Times New Roman" pitchFamily="18" charset="0"/>
              </a:rPr>
              <a:t>La tarea del lingüista es descubrir la naturaleza de los elementos: los datos, la facultad del lenguaje, la lengua y las expresiones estructuradas determinadas por la lengua.</a:t>
            </a:r>
          </a:p>
          <a:p>
            <a:pPr lvl="0"/>
            <a:r>
              <a:rPr lang="es-MX" sz="1200" dirty="0">
                <a:solidFill>
                  <a:schemeClr val="tx1"/>
                </a:solidFill>
                <a:latin typeface="Times New Roman" pitchFamily="18" charset="0"/>
                <a:cs typeface="Times New Roman" pitchFamily="18" charset="0"/>
              </a:rPr>
              <a:t>La gramática universal se propone formular los principios que rigen la operación de la facultad de lenguaje, nos da una explicación genuina de fenómenos observados.</a:t>
            </a:r>
          </a:p>
          <a:p>
            <a:pPr lvl="0"/>
            <a:r>
              <a:rPr lang="es-MX" sz="1200" dirty="0">
                <a:solidFill>
                  <a:schemeClr val="tx1"/>
                </a:solidFill>
                <a:latin typeface="Times New Roman" pitchFamily="18" charset="0"/>
                <a:cs typeface="Times New Roman" pitchFamily="18" charset="0"/>
              </a:rPr>
              <a:t>Los principios de la gramática universal no tienen excepciones ya que constituyen la facultad misma del lenguaje, tiene ciertos parámetros que pueden ser fijados por la experiencia.    </a:t>
            </a:r>
          </a:p>
          <a:p>
            <a:pPr lvl="0"/>
            <a:r>
              <a:rPr lang="es-MX" sz="1200" dirty="0">
                <a:solidFill>
                  <a:schemeClr val="tx1"/>
                </a:solidFill>
                <a:latin typeface="Times New Roman" pitchFamily="18" charset="0"/>
                <a:cs typeface="Times New Roman" pitchFamily="18" charset="0"/>
              </a:rPr>
              <a:t>La adquisición de una lengua es el proceso de colocar los interruptores, de una manera u otra, en base a los datos presentados, el proceso de fijar, los valores de los parámetros. </a:t>
            </a:r>
          </a:p>
          <a:p>
            <a:pPr marL="0" indent="0">
              <a:buNone/>
            </a:pPr>
            <a:endParaRPr lang="es-MX" sz="1200" dirty="0">
              <a:solidFill>
                <a:schemeClr val="tx1"/>
              </a:solidFill>
              <a:latin typeface="Times New Roman" pitchFamily="18" charset="0"/>
              <a:cs typeface="Times New Roman" pitchFamily="18" charset="0"/>
            </a:endParaRPr>
          </a:p>
          <a:p>
            <a:endParaRPr lang="es-MX" sz="1200" dirty="0"/>
          </a:p>
        </p:txBody>
      </p:sp>
    </p:spTree>
    <p:extLst>
      <p:ext uri="{BB962C8B-B14F-4D97-AF65-F5344CB8AC3E}">
        <p14:creationId xmlns:p14="http://schemas.microsoft.com/office/powerpoint/2010/main" val="3712770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pPr algn="ctr"/>
            <a:r>
              <a:rPr lang="es-MX" dirty="0" smtClean="0"/>
              <a:t>La adquisición del lenguaje</a:t>
            </a:r>
            <a:endParaRPr lang="es-MX" dirty="0"/>
          </a:p>
        </p:txBody>
      </p:sp>
      <p:sp>
        <p:nvSpPr>
          <p:cNvPr id="3" name="Subtítulo 2"/>
          <p:cNvSpPr>
            <a:spLocks noGrp="1"/>
          </p:cNvSpPr>
          <p:nvPr>
            <p:ph type="subTitle" idx="1"/>
          </p:nvPr>
        </p:nvSpPr>
        <p:spPr>
          <a:xfrm>
            <a:off x="1368521" y="4050833"/>
            <a:ext cx="8229361" cy="2272694"/>
          </a:xfrm>
        </p:spPr>
        <p:txBody>
          <a:bodyPr>
            <a:normAutofit fontScale="70000" lnSpcReduction="20000"/>
          </a:bodyPr>
          <a:lstStyle/>
          <a:p>
            <a:pPr algn="l"/>
            <a:r>
              <a:rPr lang="es-MX" u="sng" dirty="0" smtClean="0"/>
              <a:t>Integrantes</a:t>
            </a:r>
          </a:p>
          <a:p>
            <a:pPr algn="l"/>
            <a:r>
              <a:rPr lang="es-MX" dirty="0" smtClean="0"/>
              <a:t>Jimena Guadalupe Charles Hernández </a:t>
            </a:r>
          </a:p>
          <a:p>
            <a:pPr algn="l"/>
            <a:r>
              <a:rPr lang="es-MX" dirty="0" smtClean="0"/>
              <a:t>Larissa Elizabeth Dávila Patlán</a:t>
            </a:r>
          </a:p>
          <a:p>
            <a:pPr algn="l"/>
            <a:r>
              <a:rPr lang="es-MX" dirty="0" smtClean="0"/>
              <a:t>Fátima </a:t>
            </a:r>
            <a:r>
              <a:rPr lang="es-MX" dirty="0" err="1" smtClean="0"/>
              <a:t>Araminda</a:t>
            </a:r>
            <a:r>
              <a:rPr lang="es-MX" dirty="0" smtClean="0"/>
              <a:t> García Samaniego</a:t>
            </a:r>
          </a:p>
          <a:p>
            <a:pPr algn="l"/>
            <a:r>
              <a:rPr lang="es-MX" dirty="0" smtClean="0"/>
              <a:t>Karla Carolina García Saucedo</a:t>
            </a:r>
          </a:p>
          <a:p>
            <a:pPr algn="l"/>
            <a:r>
              <a:rPr lang="es-MX" dirty="0" smtClean="0"/>
              <a:t>Luisa Lucia Hernández Cruz</a:t>
            </a:r>
          </a:p>
          <a:p>
            <a:pPr algn="l"/>
            <a:r>
              <a:rPr lang="es-MX" dirty="0" smtClean="0"/>
              <a:t>Karla Cecilia Martínez Espinosa </a:t>
            </a:r>
          </a:p>
          <a:p>
            <a:pPr algn="l"/>
            <a:r>
              <a:rPr lang="es-MX" dirty="0" smtClean="0"/>
              <a:t>Gabriela Guadalupe Rodríguez Díaz </a:t>
            </a:r>
            <a:endParaRPr lang="es-MX" dirty="0"/>
          </a:p>
        </p:txBody>
      </p:sp>
    </p:spTree>
    <p:extLst>
      <p:ext uri="{BB962C8B-B14F-4D97-AF65-F5344CB8AC3E}">
        <p14:creationId xmlns:p14="http://schemas.microsoft.com/office/powerpoint/2010/main" val="17902577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Marcador de contenido"/>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98378" y="1569822"/>
            <a:ext cx="1577286" cy="2100658"/>
          </a:xfrm>
        </p:spPr>
      </p:pic>
      <p:sp>
        <p:nvSpPr>
          <p:cNvPr id="4" name="3 Rectángulo"/>
          <p:cNvSpPr/>
          <p:nvPr/>
        </p:nvSpPr>
        <p:spPr>
          <a:xfrm>
            <a:off x="2895600" y="501226"/>
            <a:ext cx="4197927" cy="923330"/>
          </a:xfrm>
          <a:prstGeom prst="rect">
            <a:avLst/>
          </a:prstGeom>
        </p:spPr>
        <p:style>
          <a:lnRef idx="2">
            <a:schemeClr val="accent1"/>
          </a:lnRef>
          <a:fillRef idx="1">
            <a:schemeClr val="lt1"/>
          </a:fillRef>
          <a:effectRef idx="0">
            <a:schemeClr val="accent1"/>
          </a:effectRef>
          <a:fontRef idx="minor">
            <a:schemeClr val="dk1"/>
          </a:fontRef>
        </p:style>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s-ES"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AUTORES</a:t>
            </a:r>
            <a:endParaRPr lang="es-ES" sz="5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pic>
        <p:nvPicPr>
          <p:cNvPr id="6" name="5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1326" y="4365529"/>
            <a:ext cx="2768676" cy="1560428"/>
          </a:xfrm>
          <a:prstGeom prst="rect">
            <a:avLst/>
          </a:prstGeom>
        </p:spPr>
      </p:pic>
      <p:pic>
        <p:nvPicPr>
          <p:cNvPr id="7" name="6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738633" y="1512594"/>
            <a:ext cx="1456382" cy="2157886"/>
          </a:xfrm>
          <a:prstGeom prst="rect">
            <a:avLst/>
          </a:prstGeom>
        </p:spPr>
      </p:pic>
      <p:pic>
        <p:nvPicPr>
          <p:cNvPr id="8" name="7 Imagen"/>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679818" y="1569822"/>
            <a:ext cx="1706168" cy="2115213"/>
          </a:xfrm>
          <a:prstGeom prst="rect">
            <a:avLst/>
          </a:prstGeom>
        </p:spPr>
      </p:pic>
      <p:pic>
        <p:nvPicPr>
          <p:cNvPr id="9" name="8 Imagen"/>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333200" y="4365529"/>
            <a:ext cx="2508184" cy="1726412"/>
          </a:xfrm>
          <a:prstGeom prst="rect">
            <a:avLst/>
          </a:prstGeom>
        </p:spPr>
      </p:pic>
      <p:pic>
        <p:nvPicPr>
          <p:cNvPr id="10" name="9 Imagen"/>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291897" y="4365529"/>
            <a:ext cx="2482009" cy="1869930"/>
          </a:xfrm>
          <a:prstGeom prst="rect">
            <a:avLst/>
          </a:prstGeom>
        </p:spPr>
      </p:pic>
      <p:pic>
        <p:nvPicPr>
          <p:cNvPr id="11" name="10 Imagen"/>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870789" y="1615946"/>
            <a:ext cx="2231700" cy="2069089"/>
          </a:xfrm>
          <a:prstGeom prst="rect">
            <a:avLst/>
          </a:prstGeom>
        </p:spPr>
      </p:pic>
      <p:pic>
        <p:nvPicPr>
          <p:cNvPr id="12" name="11 Imagen"/>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9587292" y="1615945"/>
            <a:ext cx="1894989" cy="2051611"/>
          </a:xfrm>
          <a:prstGeom prst="rect">
            <a:avLst/>
          </a:prstGeom>
        </p:spPr>
      </p:pic>
      <p:sp>
        <p:nvSpPr>
          <p:cNvPr id="2" name="CuadroTexto 1"/>
          <p:cNvSpPr txBox="1"/>
          <p:nvPr/>
        </p:nvSpPr>
        <p:spPr>
          <a:xfrm>
            <a:off x="484926" y="3648672"/>
            <a:ext cx="1088760" cy="369332"/>
          </a:xfrm>
          <a:prstGeom prst="rect">
            <a:avLst/>
          </a:prstGeom>
          <a:noFill/>
        </p:spPr>
        <p:txBody>
          <a:bodyPr wrap="none" rtlCol="0">
            <a:spAutoFit/>
          </a:bodyPr>
          <a:lstStyle/>
          <a:p>
            <a:r>
              <a:rPr lang="es-MX" dirty="0" smtClean="0"/>
              <a:t>Chomsky</a:t>
            </a:r>
            <a:endParaRPr lang="es-MX" dirty="0"/>
          </a:p>
        </p:txBody>
      </p:sp>
      <p:sp>
        <p:nvSpPr>
          <p:cNvPr id="3" name="CuadroTexto 2"/>
          <p:cNvSpPr txBox="1"/>
          <p:nvPr/>
        </p:nvSpPr>
        <p:spPr>
          <a:xfrm>
            <a:off x="3108196" y="3637769"/>
            <a:ext cx="766813" cy="369332"/>
          </a:xfrm>
          <a:prstGeom prst="rect">
            <a:avLst/>
          </a:prstGeom>
          <a:noFill/>
        </p:spPr>
        <p:txBody>
          <a:bodyPr wrap="none" rtlCol="0">
            <a:spAutoFit/>
          </a:bodyPr>
          <a:lstStyle/>
          <a:p>
            <a:r>
              <a:rPr lang="es-MX" dirty="0" err="1" smtClean="0"/>
              <a:t>Rosch</a:t>
            </a:r>
            <a:endParaRPr lang="es-MX" dirty="0"/>
          </a:p>
        </p:txBody>
      </p:sp>
      <p:sp>
        <p:nvSpPr>
          <p:cNvPr id="13" name="CuadroTexto 12"/>
          <p:cNvSpPr txBox="1"/>
          <p:nvPr/>
        </p:nvSpPr>
        <p:spPr>
          <a:xfrm>
            <a:off x="5147218" y="3645635"/>
            <a:ext cx="771365" cy="369332"/>
          </a:xfrm>
          <a:prstGeom prst="rect">
            <a:avLst/>
          </a:prstGeom>
          <a:noFill/>
        </p:spPr>
        <p:txBody>
          <a:bodyPr wrap="none" rtlCol="0">
            <a:spAutoFit/>
          </a:bodyPr>
          <a:lstStyle/>
          <a:p>
            <a:r>
              <a:rPr lang="es-MX" dirty="0" err="1" smtClean="0"/>
              <a:t>Fodor</a:t>
            </a:r>
            <a:endParaRPr lang="es-MX" dirty="0"/>
          </a:p>
        </p:txBody>
      </p:sp>
      <p:sp>
        <p:nvSpPr>
          <p:cNvPr id="14" name="CuadroTexto 13"/>
          <p:cNvSpPr txBox="1"/>
          <p:nvPr/>
        </p:nvSpPr>
        <p:spPr>
          <a:xfrm>
            <a:off x="7369322" y="3645635"/>
            <a:ext cx="1234633" cy="369332"/>
          </a:xfrm>
          <a:prstGeom prst="rect">
            <a:avLst/>
          </a:prstGeom>
          <a:noFill/>
        </p:spPr>
        <p:txBody>
          <a:bodyPr wrap="none" rtlCol="0">
            <a:spAutoFit/>
          </a:bodyPr>
          <a:lstStyle/>
          <a:p>
            <a:r>
              <a:rPr lang="es-MX" dirty="0" err="1" smtClean="0"/>
              <a:t>Langacker</a:t>
            </a:r>
            <a:endParaRPr lang="es-MX" dirty="0"/>
          </a:p>
        </p:txBody>
      </p:sp>
      <p:sp>
        <p:nvSpPr>
          <p:cNvPr id="15" name="CuadroTexto 14"/>
          <p:cNvSpPr txBox="1"/>
          <p:nvPr/>
        </p:nvSpPr>
        <p:spPr>
          <a:xfrm>
            <a:off x="10016535" y="3645635"/>
            <a:ext cx="1036502" cy="369332"/>
          </a:xfrm>
          <a:prstGeom prst="rect">
            <a:avLst/>
          </a:prstGeom>
          <a:noFill/>
        </p:spPr>
        <p:txBody>
          <a:bodyPr wrap="none" rtlCol="0">
            <a:spAutoFit/>
          </a:bodyPr>
          <a:lstStyle/>
          <a:p>
            <a:r>
              <a:rPr lang="es-MX" dirty="0" err="1" smtClean="0"/>
              <a:t>Vigotsky</a:t>
            </a:r>
            <a:endParaRPr lang="es-MX" dirty="0"/>
          </a:p>
        </p:txBody>
      </p:sp>
      <p:sp>
        <p:nvSpPr>
          <p:cNvPr id="16" name="CuadroTexto 15"/>
          <p:cNvSpPr txBox="1"/>
          <p:nvPr/>
        </p:nvSpPr>
        <p:spPr>
          <a:xfrm>
            <a:off x="4974093" y="6216689"/>
            <a:ext cx="1117614" cy="369332"/>
          </a:xfrm>
          <a:prstGeom prst="rect">
            <a:avLst/>
          </a:prstGeom>
          <a:noFill/>
        </p:spPr>
        <p:txBody>
          <a:bodyPr wrap="none" rtlCol="0">
            <a:spAutoFit/>
          </a:bodyPr>
          <a:lstStyle/>
          <a:p>
            <a:r>
              <a:rPr lang="es-MX" dirty="0" err="1" smtClean="0"/>
              <a:t>Markman</a:t>
            </a:r>
            <a:endParaRPr lang="es-MX" dirty="0"/>
          </a:p>
        </p:txBody>
      </p:sp>
      <p:sp>
        <p:nvSpPr>
          <p:cNvPr id="17" name="CuadroTexto 16"/>
          <p:cNvSpPr txBox="1"/>
          <p:nvPr/>
        </p:nvSpPr>
        <p:spPr>
          <a:xfrm>
            <a:off x="9013256" y="6091941"/>
            <a:ext cx="1148071" cy="369332"/>
          </a:xfrm>
          <a:prstGeom prst="rect">
            <a:avLst/>
          </a:prstGeom>
          <a:noFill/>
        </p:spPr>
        <p:txBody>
          <a:bodyPr wrap="none" rtlCol="0">
            <a:spAutoFit/>
          </a:bodyPr>
          <a:lstStyle/>
          <a:p>
            <a:r>
              <a:rPr lang="es-MX" dirty="0" err="1" smtClean="0"/>
              <a:t>Karmiloff</a:t>
            </a:r>
            <a:endParaRPr lang="es-MX" dirty="0"/>
          </a:p>
        </p:txBody>
      </p:sp>
      <p:sp>
        <p:nvSpPr>
          <p:cNvPr id="18" name="CuadroTexto 17"/>
          <p:cNvSpPr txBox="1"/>
          <p:nvPr/>
        </p:nvSpPr>
        <p:spPr>
          <a:xfrm>
            <a:off x="1516431" y="5925957"/>
            <a:ext cx="718466" cy="369332"/>
          </a:xfrm>
          <a:prstGeom prst="rect">
            <a:avLst/>
          </a:prstGeom>
          <a:noFill/>
        </p:spPr>
        <p:txBody>
          <a:bodyPr wrap="none" rtlCol="0">
            <a:spAutoFit/>
          </a:bodyPr>
          <a:lstStyle/>
          <a:p>
            <a:r>
              <a:rPr lang="es-MX" dirty="0" smtClean="0"/>
              <a:t>Clark</a:t>
            </a:r>
            <a:endParaRPr lang="es-MX" dirty="0"/>
          </a:p>
        </p:txBody>
      </p:sp>
    </p:spTree>
    <p:extLst>
      <p:ext uri="{BB962C8B-B14F-4D97-AF65-F5344CB8AC3E}">
        <p14:creationId xmlns:p14="http://schemas.microsoft.com/office/powerpoint/2010/main" val="29469369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a 4"/>
          <p:cNvGraphicFramePr>
            <a:graphicFrameLocks noGrp="1"/>
          </p:cNvGraphicFramePr>
          <p:nvPr>
            <p:extLst>
              <p:ext uri="{D42A27DB-BD31-4B8C-83A1-F6EECF244321}">
                <p14:modId xmlns:p14="http://schemas.microsoft.com/office/powerpoint/2010/main" val="3069928700"/>
              </p:ext>
            </p:extLst>
          </p:nvPr>
        </p:nvGraphicFramePr>
        <p:xfrm>
          <a:off x="374072" y="109283"/>
          <a:ext cx="11437025" cy="6820760"/>
        </p:xfrm>
        <a:graphic>
          <a:graphicData uri="http://schemas.openxmlformats.org/drawingml/2006/table">
            <a:tbl>
              <a:tblPr firstRow="1" bandRow="1">
                <a:tableStyleId>{21E4AEA4-8DFA-4A89-87EB-49C32662AFE0}</a:tableStyleId>
              </a:tblPr>
              <a:tblGrid>
                <a:gridCol w="2484681"/>
                <a:gridCol w="8952344"/>
              </a:tblGrid>
              <a:tr h="797224">
                <a:tc>
                  <a:txBody>
                    <a:bodyPr/>
                    <a:lstStyle/>
                    <a:p>
                      <a:pPr algn="ctr"/>
                      <a:r>
                        <a:rPr lang="es-MX" sz="1400" dirty="0" smtClean="0"/>
                        <a:t>Autor</a:t>
                      </a:r>
                      <a:endParaRPr lang="es-MX" sz="1400" dirty="0">
                        <a:latin typeface="Times New Roman" panose="02020603050405020304" pitchFamily="18" charset="0"/>
                        <a:cs typeface="Times New Roman" panose="02020603050405020304" pitchFamily="18" charset="0"/>
                      </a:endParaRPr>
                    </a:p>
                  </a:txBody>
                  <a:tcPr anchor="ctr"/>
                </a:tc>
                <a:tc>
                  <a:txBody>
                    <a:bodyPr/>
                    <a:lstStyle/>
                    <a:p>
                      <a:pPr algn="ctr"/>
                      <a:r>
                        <a:rPr lang="es-MX" sz="1400" dirty="0" smtClean="0"/>
                        <a:t>Teoría </a:t>
                      </a:r>
                      <a:endParaRPr lang="es-MX" sz="1400" dirty="0">
                        <a:latin typeface="Times New Roman" panose="02020603050405020304" pitchFamily="18" charset="0"/>
                        <a:cs typeface="Times New Roman" panose="02020603050405020304" pitchFamily="18" charset="0"/>
                      </a:endParaRPr>
                    </a:p>
                  </a:txBody>
                  <a:tcPr anchor="ctr"/>
                </a:tc>
              </a:tr>
              <a:tr h="797224">
                <a:tc>
                  <a:txBody>
                    <a:bodyPr/>
                    <a:lstStyle/>
                    <a:p>
                      <a:pPr algn="ctr"/>
                      <a:r>
                        <a:rPr lang="es-MX" sz="1200" dirty="0" smtClean="0"/>
                        <a:t>Piaget( 1923; 1956)</a:t>
                      </a:r>
                      <a:endParaRPr lang="es-MX" sz="1200" dirty="0">
                        <a:latin typeface="Times New Roman" panose="02020603050405020304" pitchFamily="18" charset="0"/>
                        <a:cs typeface="Times New Roman" panose="02020603050405020304" pitchFamily="18" charset="0"/>
                      </a:endParaRP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s-MX" sz="1200" dirty="0" smtClean="0"/>
                        <a:t>Considera el lenguaje como una forma de función simbólica.</a:t>
                      </a:r>
                    </a:p>
                    <a:p>
                      <a:pPr algn="ctr"/>
                      <a:endParaRPr lang="es-MX" sz="1200" dirty="0">
                        <a:latin typeface="Times New Roman" panose="02020603050405020304" pitchFamily="18" charset="0"/>
                        <a:cs typeface="Times New Roman" panose="02020603050405020304" pitchFamily="18" charset="0"/>
                      </a:endParaRPr>
                    </a:p>
                  </a:txBody>
                  <a:tcPr anchor="ctr"/>
                </a:tc>
              </a:tr>
              <a:tr h="797224">
                <a:tc>
                  <a:txBody>
                    <a:bodyPr/>
                    <a:lstStyle/>
                    <a:p>
                      <a:pPr algn="ctr"/>
                      <a:r>
                        <a:rPr lang="es-MX" sz="1200" dirty="0" smtClean="0">
                          <a:effectLst/>
                        </a:rPr>
                        <a:t>Chomsky (1959; 1986)</a:t>
                      </a:r>
                      <a:endParaRPr lang="es-MX" sz="1200" dirty="0">
                        <a:latin typeface="Times New Roman" panose="02020603050405020304" pitchFamily="18" charset="0"/>
                        <a:cs typeface="Times New Roman" panose="02020603050405020304" pitchFamily="18" charset="0"/>
                      </a:endParaRPr>
                    </a:p>
                  </a:txBody>
                  <a:tcPr anchor="ctr"/>
                </a:tc>
                <a:tc>
                  <a:txBody>
                    <a:bodyPr/>
                    <a:lstStyle/>
                    <a:p>
                      <a:pPr algn="ctr"/>
                      <a:r>
                        <a:rPr lang="es-MX" sz="1200" dirty="0" smtClean="0">
                          <a:effectLst/>
                        </a:rPr>
                        <a:t>Son exponentes del pragmatismo idealista. Estos autores parten de argumentos basados en hechos.</a:t>
                      </a:r>
                      <a:br>
                        <a:rPr lang="es-MX" sz="1200" dirty="0" smtClean="0">
                          <a:effectLst/>
                        </a:rPr>
                      </a:br>
                      <a:endParaRPr lang="es-MX" sz="1200" dirty="0">
                        <a:latin typeface="Times New Roman" panose="02020603050405020304" pitchFamily="18" charset="0"/>
                        <a:cs typeface="Times New Roman" panose="02020603050405020304" pitchFamily="18" charset="0"/>
                      </a:endParaRPr>
                    </a:p>
                  </a:txBody>
                  <a:tcPr anchor="ctr"/>
                </a:tc>
              </a:tr>
              <a:tr h="797224">
                <a:tc>
                  <a:txBody>
                    <a:bodyPr/>
                    <a:lstStyle/>
                    <a:p>
                      <a:pPr algn="ctr"/>
                      <a:r>
                        <a:rPr lang="es-MX" sz="1200" dirty="0" smtClean="0"/>
                        <a:t>(Vygotsky 1962)</a:t>
                      </a:r>
                      <a:endParaRPr lang="es-MX" sz="1200" dirty="0">
                        <a:latin typeface="Times New Roman" panose="02020603050405020304" pitchFamily="18" charset="0"/>
                        <a:cs typeface="Times New Roman" panose="02020603050405020304" pitchFamily="18" charset="0"/>
                      </a:endParaRP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s-MX" sz="1200" dirty="0" smtClean="0"/>
                        <a:t>Lo considera como la interiorización  de una herramienta social de mediación semiótica entre la actividad y su representación, no postularon como necesaria alguna </a:t>
                      </a:r>
                      <a:r>
                        <a:rPr lang="es-MX" sz="1200" dirty="0" err="1" smtClean="0"/>
                        <a:t>especializacion</a:t>
                      </a:r>
                      <a:r>
                        <a:rPr lang="es-MX" sz="1200" dirty="0" smtClean="0"/>
                        <a:t> para el lenguaje.</a:t>
                      </a:r>
                    </a:p>
                    <a:p>
                      <a:pPr algn="ctr"/>
                      <a:endParaRPr lang="es-MX" sz="1200" dirty="0">
                        <a:latin typeface="Times New Roman" panose="02020603050405020304" pitchFamily="18" charset="0"/>
                        <a:cs typeface="Times New Roman" panose="02020603050405020304" pitchFamily="18" charset="0"/>
                      </a:endParaRPr>
                    </a:p>
                  </a:txBody>
                  <a:tcPr anchor="ctr"/>
                </a:tc>
              </a:tr>
              <a:tr h="797224">
                <a:tc>
                  <a:txBody>
                    <a:bodyPr/>
                    <a:lstStyle/>
                    <a:p>
                      <a:pPr algn="ctr"/>
                      <a:r>
                        <a:rPr lang="es-MX" sz="1200" dirty="0" smtClean="0"/>
                        <a:t>(Chomsky, 1965; 1995)</a:t>
                      </a:r>
                      <a:endParaRPr lang="es-MX" sz="1200" dirty="0">
                        <a:latin typeface="Times New Roman" panose="02020603050405020304" pitchFamily="18" charset="0"/>
                        <a:cs typeface="Times New Roman" panose="02020603050405020304" pitchFamily="18" charset="0"/>
                      </a:endParaRPr>
                    </a:p>
                  </a:txBody>
                  <a:tcPr anchor="ctr"/>
                </a:tc>
                <a:tc>
                  <a:txBody>
                    <a:bodyPr/>
                    <a:lstStyle/>
                    <a:p>
                      <a:pPr algn="ctr"/>
                      <a:r>
                        <a:rPr lang="es-MX" sz="1200" dirty="0" smtClean="0"/>
                        <a:t>Se puede concebir el lenguaje como “una facultad independiente”  de las otras facultades mentales o cognitivas </a:t>
                      </a:r>
                      <a:endParaRPr lang="es-MX" sz="1200" dirty="0">
                        <a:latin typeface="Times New Roman" panose="02020603050405020304" pitchFamily="18" charset="0"/>
                        <a:cs typeface="Times New Roman" panose="02020603050405020304" pitchFamily="18" charset="0"/>
                      </a:endParaRPr>
                    </a:p>
                  </a:txBody>
                  <a:tcPr anchor="ctr"/>
                </a:tc>
              </a:tr>
              <a:tr h="797224">
                <a:tc>
                  <a:txBody>
                    <a:bodyPr/>
                    <a:lstStyle/>
                    <a:p>
                      <a:pPr algn="ctr"/>
                      <a:r>
                        <a:rPr lang="es-MX" sz="1200" dirty="0" smtClean="0"/>
                        <a:t>(</a:t>
                      </a:r>
                      <a:r>
                        <a:rPr lang="es-MX" sz="1200" dirty="0" err="1" smtClean="0"/>
                        <a:t>Rosch</a:t>
                      </a:r>
                      <a:r>
                        <a:rPr lang="es-MX" sz="1200" dirty="0" smtClean="0"/>
                        <a:t> 1973)</a:t>
                      </a:r>
                      <a:endParaRPr lang="es-MX" sz="1200" dirty="0">
                        <a:latin typeface="Times New Roman" panose="02020603050405020304" pitchFamily="18" charset="0"/>
                        <a:cs typeface="Times New Roman" panose="02020603050405020304" pitchFamily="18" charset="0"/>
                      </a:endParaRP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s-MX" sz="1200" dirty="0" smtClean="0"/>
                        <a:t>En la percepción de espectro del color todas las culturas distinguen entre negro y rojo, y la mayoría de ellas entre los colores básicos , pero al juzgar, una esmeralda, esta para ciertas personas, es verde y para otras azul. no es extraño, por tanto, que existan o se asignen diferentes áreas semánticas para representar fenómenos que sean abstractos , los cuales por otro lado son los que culturalmente resultan interesantes.</a:t>
                      </a:r>
                    </a:p>
                    <a:p>
                      <a:pPr algn="ctr"/>
                      <a:endParaRPr lang="es-MX" sz="1200" dirty="0">
                        <a:latin typeface="Times New Roman" panose="02020603050405020304" pitchFamily="18" charset="0"/>
                        <a:cs typeface="Times New Roman" panose="02020603050405020304" pitchFamily="18" charset="0"/>
                      </a:endParaRPr>
                    </a:p>
                  </a:txBody>
                  <a:tcPr anchor="ctr"/>
                </a:tc>
              </a:tr>
              <a:tr h="972633">
                <a:tc>
                  <a:txBody>
                    <a:bodyPr/>
                    <a:lstStyle/>
                    <a:p>
                      <a:pPr algn="ctr"/>
                      <a:r>
                        <a:rPr lang="es-MX" sz="1200" dirty="0" smtClean="0"/>
                        <a:t>(</a:t>
                      </a:r>
                      <a:r>
                        <a:rPr lang="es-MX" sz="1200" dirty="0" err="1" smtClean="0"/>
                        <a:t>Bever</a:t>
                      </a:r>
                      <a:r>
                        <a:rPr lang="es-MX" sz="1200" dirty="0" smtClean="0"/>
                        <a:t> 1974)</a:t>
                      </a:r>
                      <a:endParaRPr lang="es-MX" sz="1200" dirty="0">
                        <a:latin typeface="Times New Roman" panose="02020603050405020304" pitchFamily="18" charset="0"/>
                        <a:cs typeface="Times New Roman" panose="02020603050405020304" pitchFamily="18" charset="0"/>
                      </a:endParaRPr>
                    </a:p>
                  </a:txBody>
                  <a:tcPr anchor="ctr"/>
                </a:tc>
                <a:tc>
                  <a:txBody>
                    <a:bodyPr/>
                    <a:lstStyle/>
                    <a:p>
                      <a:r>
                        <a:rPr lang="es-MX" sz="1200" dirty="0" smtClean="0"/>
                        <a:t>El pragmatismo. En la filosofía y la psicología. Nadie ha puesto nunca en duda que el lenguaje es el resultado de una interacción con el grupo social.</a:t>
                      </a:r>
                      <a:br>
                        <a:rPr lang="es-MX" sz="1200" dirty="0" smtClean="0"/>
                      </a:br>
                      <a:r>
                        <a:rPr lang="es-MX" sz="1200" dirty="0" smtClean="0"/>
                        <a:t>Los niños aprenden la lengua y la cultura del medio donde han nacido</a:t>
                      </a:r>
                    </a:p>
                    <a:p>
                      <a:r>
                        <a:rPr lang="es-MX" sz="1200" dirty="0" smtClean="0"/>
                        <a:t/>
                      </a:r>
                      <a:br>
                        <a:rPr lang="es-MX" sz="1200" dirty="0" smtClean="0"/>
                      </a:br>
                      <a:endParaRPr lang="es-MX" sz="1200" dirty="0">
                        <a:latin typeface="Times New Roman" panose="02020603050405020304" pitchFamily="18" charset="0"/>
                        <a:cs typeface="Times New Roman" panose="02020603050405020304" pitchFamily="18" charset="0"/>
                      </a:endParaRPr>
                    </a:p>
                  </a:txBody>
                  <a:tcPr anchor="ctr"/>
                </a:tc>
              </a:tr>
              <a:tr h="797224">
                <a:tc>
                  <a:txBody>
                    <a:bodyPr/>
                    <a:lstStyle/>
                    <a:p>
                      <a:pPr algn="ctr"/>
                      <a:r>
                        <a:rPr lang="es-MX" sz="1200" dirty="0" smtClean="0"/>
                        <a:t>(</a:t>
                      </a:r>
                      <a:r>
                        <a:rPr lang="es-MX" sz="1200" dirty="0" err="1" smtClean="0"/>
                        <a:t>Garret</a:t>
                      </a:r>
                      <a:r>
                        <a:rPr lang="es-MX" sz="1200" dirty="0" smtClean="0"/>
                        <a:t>, 1974.)</a:t>
                      </a:r>
                      <a:endParaRPr lang="es-MX" sz="1200" dirty="0">
                        <a:latin typeface="Times New Roman" panose="02020603050405020304" pitchFamily="18" charset="0"/>
                        <a:cs typeface="Times New Roman" panose="02020603050405020304" pitchFamily="18" charset="0"/>
                      </a:endParaRP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s-MX" sz="1200" dirty="0" smtClean="0"/>
                        <a:t>El pragmatismo. En la filosofía y la psicología. Nadie ha puesto nunca en duda que el lenguaje es el resultado de una interacción con el grupo social.</a:t>
                      </a:r>
                      <a:br>
                        <a:rPr lang="es-MX" sz="1200" dirty="0" smtClean="0"/>
                      </a:br>
                      <a:r>
                        <a:rPr lang="es-MX" sz="1200" dirty="0" smtClean="0"/>
                        <a:t>Los niños aprenden la lengua y la cultura del medio donde han nacido</a:t>
                      </a:r>
                    </a:p>
                    <a:p>
                      <a:pPr algn="ctr"/>
                      <a:endParaRPr lang="es-MX" sz="1200" dirty="0">
                        <a:latin typeface="Times New Roman" panose="02020603050405020304" pitchFamily="18" charset="0"/>
                        <a:cs typeface="Times New Roman" panose="02020603050405020304" pitchFamily="18" charset="0"/>
                      </a:endParaRPr>
                    </a:p>
                  </a:txBody>
                  <a:tcPr anchor="ctr"/>
                </a:tc>
              </a:tr>
            </a:tbl>
          </a:graphicData>
        </a:graphic>
      </p:graphicFrame>
    </p:spTree>
    <p:extLst>
      <p:ext uri="{BB962C8B-B14F-4D97-AF65-F5344CB8AC3E}">
        <p14:creationId xmlns:p14="http://schemas.microsoft.com/office/powerpoint/2010/main" val="13802823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698815948"/>
              </p:ext>
            </p:extLst>
          </p:nvPr>
        </p:nvGraphicFramePr>
        <p:xfrm>
          <a:off x="110836" y="39501"/>
          <a:ext cx="11921934" cy="6691616"/>
        </p:xfrm>
        <a:graphic>
          <a:graphicData uri="http://schemas.openxmlformats.org/drawingml/2006/table">
            <a:tbl>
              <a:tblPr firstRow="1" bandRow="1">
                <a:tableStyleId>{21E4AEA4-8DFA-4A89-87EB-49C32662AFE0}</a:tableStyleId>
              </a:tblPr>
              <a:tblGrid>
                <a:gridCol w="2590027"/>
                <a:gridCol w="9331907"/>
              </a:tblGrid>
              <a:tr h="556244">
                <a:tc>
                  <a:txBody>
                    <a:bodyPr/>
                    <a:lstStyle/>
                    <a:p>
                      <a:pPr algn="ctr"/>
                      <a:r>
                        <a:rPr lang="es-MX" sz="1400" dirty="0" smtClean="0"/>
                        <a:t>Autor</a:t>
                      </a:r>
                      <a:endParaRPr lang="es-MX" sz="1400" dirty="0">
                        <a:latin typeface="Times New Roman" panose="02020603050405020304" pitchFamily="18" charset="0"/>
                        <a:cs typeface="Times New Roman" panose="02020603050405020304" pitchFamily="18" charset="0"/>
                      </a:endParaRPr>
                    </a:p>
                  </a:txBody>
                  <a:tcPr anchor="ctr"/>
                </a:tc>
                <a:tc>
                  <a:txBody>
                    <a:bodyPr/>
                    <a:lstStyle/>
                    <a:p>
                      <a:pPr algn="ctr"/>
                      <a:r>
                        <a:rPr lang="es-MX" sz="1400" dirty="0" smtClean="0"/>
                        <a:t>Teoría </a:t>
                      </a:r>
                      <a:endParaRPr lang="es-MX" sz="1400" dirty="0">
                        <a:latin typeface="Times New Roman" panose="02020603050405020304" pitchFamily="18" charset="0"/>
                        <a:cs typeface="Times New Roman" panose="02020603050405020304" pitchFamily="18" charset="0"/>
                      </a:endParaRPr>
                    </a:p>
                  </a:txBody>
                  <a:tcPr anchor="ctr"/>
                </a:tc>
              </a:tr>
              <a:tr h="824442">
                <a:tc>
                  <a:txBody>
                    <a:bodyPr/>
                    <a:lstStyle/>
                    <a:p>
                      <a:pPr algn="ctr"/>
                      <a:r>
                        <a:rPr lang="es-MX" sz="1200" dirty="0" err="1" smtClean="0">
                          <a:effectLst/>
                        </a:rPr>
                        <a:t>Fodor</a:t>
                      </a:r>
                      <a:r>
                        <a:rPr lang="es-MX" sz="1200" dirty="0" smtClean="0">
                          <a:effectLst/>
                        </a:rPr>
                        <a:t> (</a:t>
                      </a:r>
                      <a:r>
                        <a:rPr lang="es-MX" sz="1200" dirty="0" err="1" smtClean="0">
                          <a:effectLst/>
                        </a:rPr>
                        <a:t>fodor</a:t>
                      </a:r>
                      <a:r>
                        <a:rPr lang="es-MX" sz="1200" dirty="0" smtClean="0">
                          <a:effectLst/>
                        </a:rPr>
                        <a:t>, </a:t>
                      </a:r>
                      <a:r>
                        <a:rPr lang="es-MX" sz="1200" dirty="0" err="1" smtClean="0">
                          <a:effectLst/>
                        </a:rPr>
                        <a:t>bever</a:t>
                      </a:r>
                      <a:r>
                        <a:rPr lang="es-MX" sz="1200" dirty="0" smtClean="0">
                          <a:effectLst/>
                        </a:rPr>
                        <a:t> y </a:t>
                      </a:r>
                      <a:r>
                        <a:rPr lang="es-MX" sz="1200" dirty="0" err="1" smtClean="0">
                          <a:effectLst/>
                        </a:rPr>
                        <a:t>garret</a:t>
                      </a:r>
                      <a:r>
                        <a:rPr lang="es-MX" sz="1200" dirty="0" smtClean="0">
                          <a:effectLst/>
                        </a:rPr>
                        <a:t>, 1974; </a:t>
                      </a:r>
                      <a:r>
                        <a:rPr lang="es-MX" sz="1200" dirty="0" err="1" smtClean="0">
                          <a:effectLst/>
                        </a:rPr>
                        <a:t>fodor</a:t>
                      </a:r>
                      <a:r>
                        <a:rPr lang="es-MX" sz="1200" dirty="0" smtClean="0">
                          <a:effectLst/>
                        </a:rPr>
                        <a:t>, 1983) </a:t>
                      </a:r>
                      <a:endParaRPr lang="es-MX" sz="1200" dirty="0">
                        <a:latin typeface="Times New Roman" panose="02020603050405020304" pitchFamily="18" charset="0"/>
                        <a:cs typeface="Times New Roman" panose="02020603050405020304" pitchFamily="18" charset="0"/>
                      </a:endParaRP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s-MX" sz="1200" dirty="0" smtClean="0"/>
                        <a:t>Son exponentes del pragmatismo idealista. Estos autores parten de argumentos basados en hechos.</a:t>
                      </a:r>
                      <a:r>
                        <a:rPr lang="es-MX" sz="1200" dirty="0" smtClean="0">
                          <a:effectLst/>
                        </a:rPr>
                        <a:t> </a:t>
                      </a:r>
                      <a:endParaRPr lang="es-MX" sz="1200" dirty="0" smtClean="0"/>
                    </a:p>
                    <a:p>
                      <a:pPr algn="ctr"/>
                      <a:endParaRPr lang="es-MX" sz="1200" dirty="0">
                        <a:latin typeface="Times New Roman" panose="02020603050405020304" pitchFamily="18" charset="0"/>
                        <a:cs typeface="Times New Roman" panose="02020603050405020304" pitchFamily="18" charset="0"/>
                      </a:endParaRPr>
                    </a:p>
                  </a:txBody>
                  <a:tcPr anchor="ctr"/>
                </a:tc>
              </a:tr>
              <a:tr h="824442">
                <a:tc>
                  <a:txBody>
                    <a:bodyPr/>
                    <a:lstStyle/>
                    <a:p>
                      <a:pPr algn="ctr"/>
                      <a:r>
                        <a:rPr lang="es-MX" sz="1200" dirty="0" err="1" smtClean="0"/>
                        <a:t>Bresnan</a:t>
                      </a:r>
                      <a:r>
                        <a:rPr lang="es-MX" sz="1200" dirty="0" smtClean="0"/>
                        <a:t> (lexical </a:t>
                      </a:r>
                      <a:r>
                        <a:rPr lang="es-MX" sz="1200" dirty="0" err="1" smtClean="0"/>
                        <a:t>grammar</a:t>
                      </a:r>
                      <a:r>
                        <a:rPr lang="es-MX" sz="1200" dirty="0" smtClean="0"/>
                        <a:t>, 1982) </a:t>
                      </a:r>
                      <a:endParaRPr lang="es-MX" sz="1200" dirty="0">
                        <a:latin typeface="Times New Roman" panose="02020603050405020304" pitchFamily="18" charset="0"/>
                        <a:cs typeface="Times New Roman" panose="02020603050405020304" pitchFamily="18" charset="0"/>
                      </a:endParaRPr>
                    </a:p>
                  </a:txBody>
                  <a:tcPr anchor="ctr"/>
                </a:tc>
                <a:tc>
                  <a:txBody>
                    <a:bodyPr/>
                    <a:lstStyle/>
                    <a:p>
                      <a:pPr algn="ctr"/>
                      <a:r>
                        <a:rPr lang="es-MX" sz="1200" dirty="0" smtClean="0"/>
                        <a:t>considera que el léxico es el componente central de la gramática y, por ende, de la facultad del lenguaje puesto que ya contiene toda la información sintáctica que las reglas se encargan de proyectar hacia los enunciados.</a:t>
                      </a:r>
                      <a:br>
                        <a:rPr lang="es-MX" sz="1200" dirty="0" smtClean="0"/>
                      </a:br>
                      <a:endParaRPr lang="es-MX" sz="1200" dirty="0">
                        <a:latin typeface="Times New Roman" panose="02020603050405020304" pitchFamily="18" charset="0"/>
                        <a:cs typeface="Times New Roman" panose="02020603050405020304" pitchFamily="18" charset="0"/>
                      </a:endParaRPr>
                    </a:p>
                  </a:txBody>
                  <a:tcPr anchor="ctr"/>
                </a:tc>
              </a:tr>
              <a:tr h="824442">
                <a:tc>
                  <a:txBody>
                    <a:bodyPr/>
                    <a:lstStyle/>
                    <a:p>
                      <a:pPr algn="ctr"/>
                      <a:r>
                        <a:rPr lang="es-MX" sz="1200" dirty="0" smtClean="0"/>
                        <a:t>(</a:t>
                      </a:r>
                      <a:r>
                        <a:rPr lang="es-MX" sz="1200" dirty="0" err="1" smtClean="0"/>
                        <a:t>Fodor</a:t>
                      </a:r>
                      <a:r>
                        <a:rPr lang="es-MX" sz="1200" dirty="0" smtClean="0"/>
                        <a:t>, 1983).</a:t>
                      </a:r>
                      <a:endParaRPr lang="es-MX" sz="1200" dirty="0">
                        <a:latin typeface="Times New Roman" panose="02020603050405020304" pitchFamily="18" charset="0"/>
                        <a:cs typeface="Times New Roman" panose="02020603050405020304" pitchFamily="18" charset="0"/>
                      </a:endParaRP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s-MX" sz="1200" dirty="0" smtClean="0"/>
                        <a:t>Se puede concebir el lenguaje como “una facultad independiente”  de las otras facultades mentales o cognitivas o un “módulo” es decir, un sistema encapsulado.</a:t>
                      </a:r>
                      <a:br>
                        <a:rPr lang="es-MX" sz="1200" dirty="0" smtClean="0"/>
                      </a:br>
                      <a:r>
                        <a:rPr lang="es-MX" sz="1200" dirty="0" smtClean="0"/>
                        <a:t>El pragmatismo.</a:t>
                      </a:r>
                      <a:br>
                        <a:rPr lang="es-MX" sz="1200" dirty="0" smtClean="0"/>
                      </a:br>
                      <a:r>
                        <a:rPr lang="es-MX" sz="1200" dirty="0" smtClean="0"/>
                        <a:t>En la filosofía y la psicología. Nadie ha puesto nunca en duda que el lenguaje es el resultado de una interacción con el grupo social.</a:t>
                      </a:r>
                      <a:br>
                        <a:rPr lang="es-MX" sz="1200" dirty="0" smtClean="0"/>
                      </a:br>
                      <a:r>
                        <a:rPr lang="es-MX" sz="1200" dirty="0" smtClean="0"/>
                        <a:t>Los niños aprenden la lengua y la cultura del medio donde han nacido.</a:t>
                      </a:r>
                    </a:p>
                    <a:p>
                      <a:pPr algn="ctr"/>
                      <a:endParaRPr lang="es-MX" sz="1200" dirty="0">
                        <a:latin typeface="Times New Roman" panose="02020603050405020304" pitchFamily="18" charset="0"/>
                        <a:cs typeface="Times New Roman" panose="02020603050405020304" pitchFamily="18" charset="0"/>
                      </a:endParaRPr>
                    </a:p>
                  </a:txBody>
                  <a:tcPr anchor="ctr"/>
                </a:tc>
              </a:tr>
              <a:tr h="824442">
                <a:tc>
                  <a:txBody>
                    <a:bodyPr/>
                    <a:lstStyle/>
                    <a:p>
                      <a:pPr algn="ctr"/>
                      <a:r>
                        <a:rPr lang="es-MX" sz="1200" dirty="0" err="1" smtClean="0"/>
                        <a:t>Pinker</a:t>
                      </a:r>
                      <a:r>
                        <a:rPr lang="es-MX" sz="1200" dirty="0" smtClean="0"/>
                        <a:t> (1984</a:t>
                      </a:r>
                      <a:endParaRPr lang="es-MX" sz="1200" dirty="0">
                        <a:latin typeface="Times New Roman" panose="02020603050405020304" pitchFamily="18" charset="0"/>
                        <a:cs typeface="Times New Roman" panose="02020603050405020304" pitchFamily="18" charset="0"/>
                      </a:endParaRPr>
                    </a:p>
                  </a:txBody>
                  <a:tcPr anchor="ctr"/>
                </a:tc>
                <a:tc>
                  <a:txBody>
                    <a:bodyPr/>
                    <a:lstStyle/>
                    <a:p>
                      <a:pPr algn="ctr"/>
                      <a:r>
                        <a:rPr lang="es-MX" sz="1200" dirty="0" smtClean="0"/>
                        <a:t>Cree que la puesta en marcha de la sintaxis se realiza gracias al componente semántico.</a:t>
                      </a:r>
                      <a:endParaRPr lang="es-MX" sz="1200" dirty="0">
                        <a:latin typeface="Times New Roman" panose="02020603050405020304" pitchFamily="18" charset="0"/>
                        <a:cs typeface="Times New Roman" panose="02020603050405020304" pitchFamily="18" charset="0"/>
                      </a:endParaRPr>
                    </a:p>
                  </a:txBody>
                  <a:tcPr anchor="ctr"/>
                </a:tc>
              </a:tr>
              <a:tr h="824442">
                <a:tc>
                  <a:txBody>
                    <a:bodyPr/>
                    <a:lstStyle/>
                    <a:p>
                      <a:pPr algn="ctr"/>
                      <a:r>
                        <a:rPr lang="es-MX" sz="1200" dirty="0" smtClean="0"/>
                        <a:t>Chomsky (1986; 1995) </a:t>
                      </a:r>
                      <a:endParaRPr lang="es-MX" sz="1200" dirty="0">
                        <a:latin typeface="Times New Roman" panose="02020603050405020304" pitchFamily="18" charset="0"/>
                        <a:cs typeface="Times New Roman" panose="02020603050405020304" pitchFamily="18" charset="0"/>
                      </a:endParaRP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s-MX" sz="1200" dirty="0" smtClean="0"/>
                        <a:t>Propone que el lenguaje, en tanto facultad, está formado por una serie de componentes o niveles de representación, siendo la sintaxis el núcleo central. En este componente se recogen también las particularidades derivadas del texto.</a:t>
                      </a:r>
                    </a:p>
                    <a:p>
                      <a:pPr algn="ctr"/>
                      <a:endParaRPr lang="es-MX" sz="1200" dirty="0">
                        <a:latin typeface="Times New Roman" panose="02020603050405020304" pitchFamily="18" charset="0"/>
                        <a:cs typeface="Times New Roman" panose="02020603050405020304" pitchFamily="18" charset="0"/>
                      </a:endParaRPr>
                    </a:p>
                  </a:txBody>
                  <a:tcPr anchor="ctr"/>
                </a:tc>
              </a:tr>
              <a:tr h="824442">
                <a:tc>
                  <a:txBody>
                    <a:bodyPr/>
                    <a:lstStyle/>
                    <a:p>
                      <a:pPr algn="ctr"/>
                      <a:r>
                        <a:rPr lang="es-MX" sz="1200" dirty="0" err="1" smtClean="0"/>
                        <a:t>Langacker</a:t>
                      </a:r>
                      <a:r>
                        <a:rPr lang="es-MX" sz="1200" baseline="0" dirty="0" smtClean="0"/>
                        <a:t> (1987;1991)</a:t>
                      </a:r>
                      <a:endParaRPr lang="es-MX" sz="1200" dirty="0">
                        <a:latin typeface="Times New Roman" panose="02020603050405020304" pitchFamily="18" charset="0"/>
                        <a:cs typeface="Times New Roman" panose="02020603050405020304" pitchFamily="18" charset="0"/>
                      </a:endParaRPr>
                    </a:p>
                  </a:txBody>
                  <a:tcPr anchor="ctr"/>
                </a:tc>
                <a:tc>
                  <a:txBody>
                    <a:bodyPr/>
                    <a:lstStyle/>
                    <a:p>
                      <a:r>
                        <a:rPr lang="es-MX" sz="1200" dirty="0" smtClean="0">
                          <a:effectLst/>
                        </a:rPr>
                        <a:t>Los lingüistas cognitivos </a:t>
                      </a:r>
                      <a:r>
                        <a:rPr lang="es-MX" sz="1200" dirty="0" err="1" smtClean="0">
                          <a:effectLst/>
                        </a:rPr>
                        <a:t>Langacker</a:t>
                      </a:r>
                      <a:r>
                        <a:rPr lang="es-MX" sz="1200" dirty="0" smtClean="0">
                          <a:effectLst/>
                        </a:rPr>
                        <a:t> 1987;1991 van más allá al entender que en el componente léxico se encuentran propiedades semánticas de suerte que categorías gramaticales como la de verbo y que tienen como base una noción semántica-conceptual.</a:t>
                      </a:r>
                      <a:br>
                        <a:rPr lang="es-MX" sz="1200" dirty="0" smtClean="0">
                          <a:effectLst/>
                        </a:rPr>
                      </a:br>
                      <a:r>
                        <a:rPr lang="es-MX" sz="1200" dirty="0" smtClean="0">
                          <a:effectLst/>
                        </a:rPr>
                        <a:t/>
                      </a:r>
                      <a:br>
                        <a:rPr lang="es-MX" sz="1200" dirty="0" smtClean="0">
                          <a:effectLst/>
                        </a:rPr>
                      </a:br>
                      <a:endParaRPr lang="es-MX" sz="1200" dirty="0">
                        <a:latin typeface="Times New Roman" panose="02020603050405020304" pitchFamily="18" charset="0"/>
                        <a:cs typeface="Times New Roman" panose="02020603050405020304" pitchFamily="18" charset="0"/>
                      </a:endParaRPr>
                    </a:p>
                  </a:txBody>
                  <a:tcPr anchor="ctr"/>
                </a:tc>
              </a:tr>
              <a:tr h="824442">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s-MX" sz="1200" dirty="0" smtClean="0"/>
                        <a:t>(</a:t>
                      </a:r>
                      <a:r>
                        <a:rPr lang="es-MX" sz="1200" dirty="0" err="1" smtClean="0"/>
                        <a:t>Markman</a:t>
                      </a:r>
                      <a:r>
                        <a:rPr lang="es-MX" sz="1200" dirty="0" smtClean="0"/>
                        <a:t> 1990)</a:t>
                      </a:r>
                    </a:p>
                    <a:p>
                      <a:pPr algn="ctr"/>
                      <a:endParaRPr lang="es-MX" sz="1200" dirty="0">
                        <a:latin typeface="Times New Roman" panose="02020603050405020304" pitchFamily="18" charset="0"/>
                        <a:cs typeface="Times New Roman" panose="02020603050405020304" pitchFamily="18" charset="0"/>
                      </a:endParaRPr>
                    </a:p>
                  </a:txBody>
                  <a:tcPr anchor="ctr"/>
                </a:tc>
                <a:tc>
                  <a:txBody>
                    <a:bodyPr/>
                    <a:lstStyle/>
                    <a:p>
                      <a:pPr algn="ctr"/>
                      <a:r>
                        <a:rPr lang="es-MX" sz="1200" dirty="0" smtClean="0"/>
                        <a:t>El sesgo hacia la percepción de los objetos se puede considerar una habilidad innata que facilita la elección referencial para la formación del léxico </a:t>
                      </a:r>
                      <a:endParaRPr lang="es-MX" sz="1200" dirty="0">
                        <a:latin typeface="Times New Roman" panose="02020603050405020304" pitchFamily="18" charset="0"/>
                        <a:cs typeface="Times New Roman" panose="02020603050405020304" pitchFamily="18" charset="0"/>
                      </a:endParaRPr>
                    </a:p>
                  </a:txBody>
                  <a:tcPr anchor="ctr"/>
                </a:tc>
              </a:tr>
            </a:tbl>
          </a:graphicData>
        </a:graphic>
      </p:graphicFrame>
    </p:spTree>
    <p:extLst>
      <p:ext uri="{BB962C8B-B14F-4D97-AF65-F5344CB8AC3E}">
        <p14:creationId xmlns:p14="http://schemas.microsoft.com/office/powerpoint/2010/main" val="21360218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3807411099"/>
              </p:ext>
            </p:extLst>
          </p:nvPr>
        </p:nvGraphicFramePr>
        <p:xfrm>
          <a:off x="124690" y="1134010"/>
          <a:ext cx="11921934" cy="4859852"/>
        </p:xfrm>
        <a:graphic>
          <a:graphicData uri="http://schemas.openxmlformats.org/drawingml/2006/table">
            <a:tbl>
              <a:tblPr firstRow="1" bandRow="1">
                <a:tableStyleId>{21E4AEA4-8DFA-4A89-87EB-49C32662AFE0}</a:tableStyleId>
              </a:tblPr>
              <a:tblGrid>
                <a:gridCol w="2590027"/>
                <a:gridCol w="9331907"/>
              </a:tblGrid>
              <a:tr h="556244">
                <a:tc>
                  <a:txBody>
                    <a:bodyPr/>
                    <a:lstStyle/>
                    <a:p>
                      <a:pPr algn="ctr"/>
                      <a:r>
                        <a:rPr lang="es-MX" sz="1400" dirty="0" smtClean="0"/>
                        <a:t>Autor</a:t>
                      </a:r>
                      <a:endParaRPr lang="es-MX" sz="1400" dirty="0">
                        <a:latin typeface="Times New Roman" panose="02020603050405020304" pitchFamily="18" charset="0"/>
                        <a:cs typeface="Times New Roman" panose="02020603050405020304"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MX" sz="1400" dirty="0" smtClean="0"/>
                        <a:t>Teoría </a:t>
                      </a:r>
                      <a:endParaRPr lang="es-MX" sz="1400" dirty="0">
                        <a:latin typeface="Times New Roman" panose="02020603050405020304" pitchFamily="18" charset="0"/>
                        <a:cs typeface="Times New Roman" panose="02020603050405020304"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824442">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s-MX" sz="1200" dirty="0" smtClean="0"/>
                        <a:t>(</a:t>
                      </a:r>
                      <a:r>
                        <a:rPr lang="es-MX" sz="1200" dirty="0" err="1" smtClean="0"/>
                        <a:t>Karmiloff</a:t>
                      </a:r>
                      <a:r>
                        <a:rPr lang="es-MX" sz="1200" dirty="0" smtClean="0"/>
                        <a:t>-Smith, 1992)</a:t>
                      </a:r>
                    </a:p>
                    <a:p>
                      <a:pPr algn="ctr"/>
                      <a:endParaRPr lang="es-MX" sz="1200" dirty="0">
                        <a:latin typeface="Times New Roman" pitchFamily="18" charset="0"/>
                        <a:cs typeface="Times New Roman"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MX" sz="1200" dirty="0" smtClean="0"/>
                        <a:t>El lenguaje sería el resultado de un cambio progresivo basado en habilidades naturales de dominio general, que se va construyendo de forma tal que llega a organizarse como un conjunto de procesos autónomos, en otras palabras, que prácticamente llega a </a:t>
                      </a:r>
                      <a:r>
                        <a:rPr lang="es-MX" sz="1200" dirty="0" err="1" smtClean="0"/>
                        <a:t>modularizarse</a:t>
                      </a:r>
                      <a:r>
                        <a:rPr lang="es-MX" sz="1200" dirty="0" smtClean="0"/>
                        <a:t> </a:t>
                      </a:r>
                      <a:endParaRPr lang="es-MX" sz="1200" dirty="0">
                        <a:latin typeface="Times New Roman" pitchFamily="18" charset="0"/>
                        <a:cs typeface="Times New Roman"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824442">
                <a:tc>
                  <a:txBody>
                    <a:bodyPr/>
                    <a:lstStyle/>
                    <a:p>
                      <a:pPr algn="ctr"/>
                      <a:r>
                        <a:rPr lang="es-MX" sz="1200" dirty="0" err="1" smtClean="0">
                          <a:effectLst/>
                        </a:rPr>
                        <a:t>Pinker</a:t>
                      </a:r>
                      <a:r>
                        <a:rPr lang="es-MX" sz="1200" dirty="0" smtClean="0">
                          <a:effectLst/>
                        </a:rPr>
                        <a:t>  (1994)</a:t>
                      </a:r>
                      <a:endParaRPr lang="es-MX" sz="1200" dirty="0">
                        <a:latin typeface="Times New Roman" pitchFamily="18" charset="0"/>
                        <a:cs typeface="Times New Roman"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MX" sz="1200" dirty="0" smtClean="0">
                          <a:effectLst/>
                        </a:rPr>
                        <a:t>Critica con mas énfasis la versión débil del determinismo lingüístico.</a:t>
                      </a:r>
                      <a:br>
                        <a:rPr lang="es-MX" sz="1200" dirty="0" smtClean="0">
                          <a:effectLst/>
                        </a:rPr>
                      </a:br>
                      <a:r>
                        <a:rPr lang="es-MX" sz="1200" dirty="0" smtClean="0">
                          <a:effectLst/>
                        </a:rPr>
                        <a:t>- Existe el pensamiento visual no lingüístico</a:t>
                      </a:r>
                      <a:br>
                        <a:rPr lang="es-MX" sz="1200" dirty="0" smtClean="0">
                          <a:effectLst/>
                        </a:rPr>
                      </a:br>
                      <a:r>
                        <a:rPr lang="es-MX" sz="1200" dirty="0" smtClean="0">
                          <a:effectLst/>
                        </a:rPr>
                        <a:t>- La ciencia o los cambios culturales no serian posibles si el pensamiento dependiera del lenguaje. </a:t>
                      </a:r>
                      <a:br>
                        <a:rPr lang="es-MX" sz="1200" dirty="0" smtClean="0">
                          <a:effectLst/>
                        </a:rPr>
                      </a:br>
                      <a:r>
                        <a:rPr lang="es-MX" sz="1200" dirty="0" smtClean="0">
                          <a:effectLst/>
                        </a:rPr>
                        <a:t>- Esta corriente teórica ha sido un de los hechos intelectuales que mas ha entorpecido el progreso de las ciencias sociales en el siglo XX.</a:t>
                      </a:r>
                      <a:endParaRPr lang="es-MX" sz="1200" dirty="0">
                        <a:latin typeface="Times New Roman" pitchFamily="18" charset="0"/>
                        <a:cs typeface="Times New Roman"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824442">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s-MX" sz="1200" dirty="0" err="1" smtClean="0"/>
                        <a:t>Pinker</a:t>
                      </a:r>
                      <a:r>
                        <a:rPr lang="es-MX" sz="1200" dirty="0" smtClean="0"/>
                        <a:t>  (1994) </a:t>
                      </a:r>
                    </a:p>
                    <a:p>
                      <a:pPr algn="ctr"/>
                      <a:endParaRPr lang="es-MX" sz="1200" dirty="0">
                        <a:latin typeface="Times New Roman" pitchFamily="18" charset="0"/>
                        <a:cs typeface="Times New Roman"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s-MX" sz="1200" dirty="0" smtClean="0"/>
                        <a:t>Propone que gracias a que poseemos un lenguaje del pensamiento, (</a:t>
                      </a:r>
                      <a:r>
                        <a:rPr lang="es-MX" sz="1200" dirty="0" err="1" smtClean="0"/>
                        <a:t>mentalés</a:t>
                      </a:r>
                      <a:r>
                        <a:rPr lang="es-MX" sz="1200" dirty="0" smtClean="0"/>
                        <a:t>) y que es innato, los niños con una mínima ayuda inicial orientativa encajan sus ideas innatas sin ningún problema con cualquier lengua, manteniendo el pensamiento independiente de la misma.</a:t>
                      </a:r>
                    </a:p>
                    <a:p>
                      <a:pPr algn="ctr"/>
                      <a:endParaRPr lang="es-MX" sz="1200" dirty="0">
                        <a:latin typeface="Times New Roman" pitchFamily="18" charset="0"/>
                        <a:cs typeface="Times New Roman"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824442">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s-MX" sz="1200" dirty="0" smtClean="0"/>
                        <a:t>(Clark, 1996).</a:t>
                      </a:r>
                    </a:p>
                    <a:p>
                      <a:pPr algn="ctr"/>
                      <a:endParaRPr lang="es-MX" sz="1200" dirty="0">
                        <a:latin typeface="Times New Roman" pitchFamily="18" charset="0"/>
                        <a:cs typeface="Times New Roman"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MX" sz="1200" dirty="0" smtClean="0"/>
                        <a:t>“Los estudios del lenguaje pueden ser enfocados con uno u otro objetivo, es decir, pueden centrarse en el producto o en la actividad”. </a:t>
                      </a:r>
                      <a:endParaRPr lang="es-MX" sz="1200" dirty="0">
                        <a:latin typeface="Times New Roman" pitchFamily="18" charset="0"/>
                        <a:cs typeface="Times New Roman"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824442">
                <a:tc>
                  <a:txBody>
                    <a:bodyPr/>
                    <a:lstStyle/>
                    <a:p>
                      <a:pPr algn="ctr"/>
                      <a:r>
                        <a:rPr lang="es-MX" sz="1200" dirty="0" smtClean="0"/>
                        <a:t>(Mc </a:t>
                      </a:r>
                      <a:r>
                        <a:rPr lang="es-MX" sz="1200" dirty="0" err="1" smtClean="0"/>
                        <a:t>Whinney</a:t>
                      </a:r>
                      <a:r>
                        <a:rPr lang="es-MX" sz="1200" dirty="0" smtClean="0"/>
                        <a:t>, 1999): </a:t>
                      </a:r>
                      <a:endParaRPr lang="es-MX" sz="1200" dirty="0">
                        <a:latin typeface="Times New Roman" pitchFamily="18" charset="0"/>
                        <a:cs typeface="Times New Roman"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MX" sz="1200" dirty="0" smtClean="0"/>
                        <a:t> Constructivismo </a:t>
                      </a:r>
                      <a:r>
                        <a:rPr lang="es-MX" sz="1200" dirty="0" err="1" smtClean="0"/>
                        <a:t>emergentista</a:t>
                      </a:r>
                      <a:r>
                        <a:rPr lang="es-MX" sz="1200" dirty="0" smtClean="0"/>
                        <a:t>: Los cambios en la evolución y el desarrollo hacen emerger nuevas estructuras y habilidades previamente inexistentes. Bates en prensa) consideran el lenguaje como una habilidad emergente a partir de las habilidades y procedimientos naturales empleados para solucionar el problema comunicativo en la especie.</a:t>
                      </a:r>
                      <a:endParaRPr lang="es-MX" sz="1200" dirty="0">
                        <a:latin typeface="Times New Roman" pitchFamily="18" charset="0"/>
                        <a:cs typeface="Times New Roman" pitchFamily="18"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val="1399439448"/>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a">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172</TotalTime>
  <Words>1309</Words>
  <Application>Microsoft Office PowerPoint</Application>
  <PresentationFormat>Personalizado</PresentationFormat>
  <Paragraphs>81</Paragraphs>
  <Slides>7</Slides>
  <Notes>0</Notes>
  <HiddenSlides>0</HiddenSlides>
  <MMClips>0</MMClips>
  <ScaleCrop>false</ScaleCrop>
  <HeadingPairs>
    <vt:vector size="4" baseType="variant">
      <vt:variant>
        <vt:lpstr>Tema</vt:lpstr>
      </vt:variant>
      <vt:variant>
        <vt:i4>1</vt:i4>
      </vt:variant>
      <vt:variant>
        <vt:lpstr>Títulos de diapositiva</vt:lpstr>
      </vt:variant>
      <vt:variant>
        <vt:i4>7</vt:i4>
      </vt:variant>
    </vt:vector>
  </HeadingPairs>
  <TitlesOfParts>
    <vt:vector size="8" baseType="lpstr">
      <vt:lpstr>Faceta</vt:lpstr>
      <vt:lpstr>Presentación de PowerPoint</vt:lpstr>
      <vt:lpstr>Presentación de PowerPoint</vt:lpstr>
      <vt:lpstr>La adquisición del lenguaje</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adquisición del lenguaje</dc:title>
  <dc:creator>ENEP</dc:creator>
  <cp:lastModifiedBy>Usuario de Windows</cp:lastModifiedBy>
  <cp:revision>17</cp:revision>
  <dcterms:created xsi:type="dcterms:W3CDTF">2018-09-03T19:25:44Z</dcterms:created>
  <dcterms:modified xsi:type="dcterms:W3CDTF">2018-09-06T04:39:03Z</dcterms:modified>
</cp:coreProperties>
</file>