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63" r:id="rId3"/>
    <p:sldId id="257" r:id="rId4"/>
    <p:sldId id="261" r:id="rId5"/>
    <p:sldId id="262"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23006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09325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44908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179901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0751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153407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78984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56751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02739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03/09/2018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645353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196EB47-E8F8-433D-B4F3-5DDE9B5EEB91}" type="datetimeFigureOut">
              <a:rPr lang="es-MX" smtClean="0"/>
              <a:t>03/09/2018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973332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196EB47-E8F8-433D-B4F3-5DDE9B5EEB91}" type="datetimeFigureOut">
              <a:rPr lang="es-MX" smtClean="0"/>
              <a:t>03/09/2018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93435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196EB47-E8F8-433D-B4F3-5DDE9B5EEB91}" type="datetimeFigureOut">
              <a:rPr lang="es-MX" smtClean="0"/>
              <a:t>03/09/2018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3770426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96EB47-E8F8-433D-B4F3-5DDE9B5EEB91}" type="datetimeFigureOut">
              <a:rPr lang="es-MX" smtClean="0"/>
              <a:t>03/09/2018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421739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96EB47-E8F8-433D-B4F3-5DDE9B5EEB91}" type="datetimeFigureOut">
              <a:rPr lang="es-MX" smtClean="0"/>
              <a:t>03/09/2018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351020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96EB47-E8F8-433D-B4F3-5DDE9B5EEB91}" type="datetimeFigureOut">
              <a:rPr lang="es-MX" smtClean="0"/>
              <a:t>03/09/2018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50929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96EB47-E8F8-433D-B4F3-5DDE9B5EEB91}" type="datetimeFigureOut">
              <a:rPr lang="es-MX" smtClean="0"/>
              <a:t>03/09/2018</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7F1B3D6-6856-427B-8C04-0FA0949070BA}" type="slidenum">
              <a:rPr lang="es-MX" smtClean="0"/>
              <a:t>‹Nº›</a:t>
            </a:fld>
            <a:endParaRPr lang="es-MX"/>
          </a:p>
        </p:txBody>
      </p:sp>
    </p:spTree>
    <p:extLst>
      <p:ext uri="{BB962C8B-B14F-4D97-AF65-F5344CB8AC3E}">
        <p14:creationId xmlns:p14="http://schemas.microsoft.com/office/powerpoint/2010/main" val="345963105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MX" dirty="0" smtClean="0"/>
              <a:t>La adquisición del lenguaje</a:t>
            </a:r>
            <a:endParaRPr lang="es-MX" dirty="0"/>
          </a:p>
        </p:txBody>
      </p:sp>
      <p:sp>
        <p:nvSpPr>
          <p:cNvPr id="3" name="Subtítulo 2"/>
          <p:cNvSpPr>
            <a:spLocks noGrp="1"/>
          </p:cNvSpPr>
          <p:nvPr>
            <p:ph type="subTitle" idx="1"/>
          </p:nvPr>
        </p:nvSpPr>
        <p:spPr>
          <a:xfrm>
            <a:off x="1368521" y="4050833"/>
            <a:ext cx="8229361" cy="2272694"/>
          </a:xfrm>
        </p:spPr>
        <p:txBody>
          <a:bodyPr>
            <a:normAutofit fontScale="70000" lnSpcReduction="20000"/>
          </a:bodyPr>
          <a:lstStyle/>
          <a:p>
            <a:pPr algn="l"/>
            <a:r>
              <a:rPr lang="es-MX" u="sng" dirty="0" smtClean="0"/>
              <a:t>Integrantes</a:t>
            </a:r>
          </a:p>
          <a:p>
            <a:pPr algn="l"/>
            <a:r>
              <a:rPr lang="es-MX" dirty="0" smtClean="0"/>
              <a:t>Jimena Guadalupe Charles Hernández </a:t>
            </a:r>
          </a:p>
          <a:p>
            <a:pPr algn="l"/>
            <a:r>
              <a:rPr lang="es-MX" dirty="0" smtClean="0"/>
              <a:t>Larissa Elizabeth Dávila Patlán</a:t>
            </a:r>
          </a:p>
          <a:p>
            <a:pPr algn="l"/>
            <a:r>
              <a:rPr lang="es-MX" dirty="0" smtClean="0"/>
              <a:t>Fátima </a:t>
            </a:r>
            <a:r>
              <a:rPr lang="es-MX" dirty="0" err="1" smtClean="0"/>
              <a:t>Araminda</a:t>
            </a:r>
            <a:r>
              <a:rPr lang="es-MX" dirty="0" smtClean="0"/>
              <a:t> García Samaniego</a:t>
            </a:r>
          </a:p>
          <a:p>
            <a:pPr algn="l"/>
            <a:r>
              <a:rPr lang="es-MX" dirty="0" smtClean="0"/>
              <a:t>Karla Carolina García Saucedo</a:t>
            </a:r>
          </a:p>
          <a:p>
            <a:pPr algn="l"/>
            <a:r>
              <a:rPr lang="es-MX" dirty="0" smtClean="0"/>
              <a:t>Luisa Lucia Hernández Cruz</a:t>
            </a:r>
          </a:p>
          <a:p>
            <a:pPr algn="l"/>
            <a:r>
              <a:rPr lang="es-MX" dirty="0" smtClean="0"/>
              <a:t>Karla Cecilia Martínez Espinosa </a:t>
            </a:r>
          </a:p>
          <a:p>
            <a:pPr algn="l"/>
            <a:r>
              <a:rPr lang="es-MX" dirty="0" smtClean="0"/>
              <a:t>Gabriela Guadalupe Rodríguez Díaz </a:t>
            </a:r>
            <a:endParaRPr lang="es-MX" dirty="0"/>
          </a:p>
        </p:txBody>
      </p:sp>
    </p:spTree>
    <p:extLst>
      <p:ext uri="{BB962C8B-B14F-4D97-AF65-F5344CB8AC3E}">
        <p14:creationId xmlns:p14="http://schemas.microsoft.com/office/powerpoint/2010/main" val="1790257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378" y="1569822"/>
            <a:ext cx="1577286" cy="2100658"/>
          </a:xfrm>
        </p:spPr>
      </p:pic>
      <p:sp>
        <p:nvSpPr>
          <p:cNvPr id="4" name="3 Rectángulo"/>
          <p:cNvSpPr/>
          <p:nvPr/>
        </p:nvSpPr>
        <p:spPr>
          <a:xfrm>
            <a:off x="2895600" y="501226"/>
            <a:ext cx="4197927" cy="923330"/>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AUTORES</a:t>
            </a:r>
            <a:endParaRPr lang="es-E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326" y="4365529"/>
            <a:ext cx="2768676" cy="1560428"/>
          </a:xfrm>
          <a:prstGeom prst="rect">
            <a:avLst/>
          </a:prstGeom>
        </p:spPr>
      </p:pic>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38633" y="1512594"/>
            <a:ext cx="1456382" cy="2157886"/>
          </a:xfrm>
          <a:prstGeom prst="rect">
            <a:avLst/>
          </a:prstGeom>
        </p:spPr>
      </p:pic>
      <p:pic>
        <p:nvPicPr>
          <p:cNvPr id="8" name="7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9818" y="1569822"/>
            <a:ext cx="1706168" cy="2115213"/>
          </a:xfrm>
          <a:prstGeom prst="rect">
            <a:avLst/>
          </a:prstGeom>
        </p:spPr>
      </p:pic>
      <p:pic>
        <p:nvPicPr>
          <p:cNvPr id="9" name="8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33200" y="4365529"/>
            <a:ext cx="2508184" cy="1726412"/>
          </a:xfrm>
          <a:prstGeom prst="rect">
            <a:avLst/>
          </a:prstGeom>
        </p:spPr>
      </p:pic>
      <p:pic>
        <p:nvPicPr>
          <p:cNvPr id="10" name="9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91897" y="4365529"/>
            <a:ext cx="2482009" cy="1869930"/>
          </a:xfrm>
          <a:prstGeom prst="rect">
            <a:avLst/>
          </a:prstGeom>
        </p:spPr>
      </p:pic>
      <p:pic>
        <p:nvPicPr>
          <p:cNvPr id="11" name="10 Imagen"/>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70789" y="1615946"/>
            <a:ext cx="2231700" cy="2069089"/>
          </a:xfrm>
          <a:prstGeom prst="rect">
            <a:avLst/>
          </a:prstGeom>
        </p:spPr>
      </p:pic>
      <p:pic>
        <p:nvPicPr>
          <p:cNvPr id="12" name="11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587292" y="1615945"/>
            <a:ext cx="1894989" cy="2051611"/>
          </a:xfrm>
          <a:prstGeom prst="rect">
            <a:avLst/>
          </a:prstGeom>
        </p:spPr>
      </p:pic>
      <p:sp>
        <p:nvSpPr>
          <p:cNvPr id="2" name="CuadroTexto 1"/>
          <p:cNvSpPr txBox="1"/>
          <p:nvPr/>
        </p:nvSpPr>
        <p:spPr>
          <a:xfrm>
            <a:off x="484926" y="3648672"/>
            <a:ext cx="1088760" cy="369332"/>
          </a:xfrm>
          <a:prstGeom prst="rect">
            <a:avLst/>
          </a:prstGeom>
          <a:noFill/>
        </p:spPr>
        <p:txBody>
          <a:bodyPr wrap="none" rtlCol="0">
            <a:spAutoFit/>
          </a:bodyPr>
          <a:lstStyle/>
          <a:p>
            <a:r>
              <a:rPr lang="es-MX" dirty="0" smtClean="0"/>
              <a:t>Chomsky</a:t>
            </a:r>
            <a:endParaRPr lang="es-MX" dirty="0"/>
          </a:p>
        </p:txBody>
      </p:sp>
      <p:sp>
        <p:nvSpPr>
          <p:cNvPr id="3" name="CuadroTexto 2"/>
          <p:cNvSpPr txBox="1"/>
          <p:nvPr/>
        </p:nvSpPr>
        <p:spPr>
          <a:xfrm>
            <a:off x="3108196" y="3637769"/>
            <a:ext cx="766813" cy="369332"/>
          </a:xfrm>
          <a:prstGeom prst="rect">
            <a:avLst/>
          </a:prstGeom>
          <a:noFill/>
        </p:spPr>
        <p:txBody>
          <a:bodyPr wrap="none" rtlCol="0">
            <a:spAutoFit/>
          </a:bodyPr>
          <a:lstStyle/>
          <a:p>
            <a:r>
              <a:rPr lang="es-MX" dirty="0" err="1" smtClean="0"/>
              <a:t>Rosch</a:t>
            </a:r>
            <a:endParaRPr lang="es-MX" dirty="0"/>
          </a:p>
        </p:txBody>
      </p:sp>
      <p:sp>
        <p:nvSpPr>
          <p:cNvPr id="13" name="CuadroTexto 12"/>
          <p:cNvSpPr txBox="1"/>
          <p:nvPr/>
        </p:nvSpPr>
        <p:spPr>
          <a:xfrm>
            <a:off x="5147218" y="3645635"/>
            <a:ext cx="771365" cy="369332"/>
          </a:xfrm>
          <a:prstGeom prst="rect">
            <a:avLst/>
          </a:prstGeom>
          <a:noFill/>
        </p:spPr>
        <p:txBody>
          <a:bodyPr wrap="none" rtlCol="0">
            <a:spAutoFit/>
          </a:bodyPr>
          <a:lstStyle/>
          <a:p>
            <a:r>
              <a:rPr lang="es-MX" dirty="0" err="1" smtClean="0"/>
              <a:t>Fodor</a:t>
            </a:r>
            <a:endParaRPr lang="es-MX" dirty="0"/>
          </a:p>
        </p:txBody>
      </p:sp>
      <p:sp>
        <p:nvSpPr>
          <p:cNvPr id="14" name="CuadroTexto 13"/>
          <p:cNvSpPr txBox="1"/>
          <p:nvPr/>
        </p:nvSpPr>
        <p:spPr>
          <a:xfrm>
            <a:off x="7369322" y="3645635"/>
            <a:ext cx="1234633" cy="369332"/>
          </a:xfrm>
          <a:prstGeom prst="rect">
            <a:avLst/>
          </a:prstGeom>
          <a:noFill/>
        </p:spPr>
        <p:txBody>
          <a:bodyPr wrap="none" rtlCol="0">
            <a:spAutoFit/>
          </a:bodyPr>
          <a:lstStyle/>
          <a:p>
            <a:r>
              <a:rPr lang="es-MX" dirty="0" err="1" smtClean="0"/>
              <a:t>Langacker</a:t>
            </a:r>
            <a:endParaRPr lang="es-MX" dirty="0"/>
          </a:p>
        </p:txBody>
      </p:sp>
      <p:sp>
        <p:nvSpPr>
          <p:cNvPr id="15" name="CuadroTexto 14"/>
          <p:cNvSpPr txBox="1"/>
          <p:nvPr/>
        </p:nvSpPr>
        <p:spPr>
          <a:xfrm>
            <a:off x="10016535" y="3645635"/>
            <a:ext cx="1036502" cy="369332"/>
          </a:xfrm>
          <a:prstGeom prst="rect">
            <a:avLst/>
          </a:prstGeom>
          <a:noFill/>
        </p:spPr>
        <p:txBody>
          <a:bodyPr wrap="none" rtlCol="0">
            <a:spAutoFit/>
          </a:bodyPr>
          <a:lstStyle/>
          <a:p>
            <a:r>
              <a:rPr lang="es-MX" dirty="0" err="1" smtClean="0"/>
              <a:t>Vigotsky</a:t>
            </a:r>
            <a:endParaRPr lang="es-MX" dirty="0"/>
          </a:p>
        </p:txBody>
      </p:sp>
      <p:sp>
        <p:nvSpPr>
          <p:cNvPr id="16" name="CuadroTexto 15"/>
          <p:cNvSpPr txBox="1"/>
          <p:nvPr/>
        </p:nvSpPr>
        <p:spPr>
          <a:xfrm>
            <a:off x="4974093" y="6216689"/>
            <a:ext cx="1117614" cy="369332"/>
          </a:xfrm>
          <a:prstGeom prst="rect">
            <a:avLst/>
          </a:prstGeom>
          <a:noFill/>
        </p:spPr>
        <p:txBody>
          <a:bodyPr wrap="none" rtlCol="0">
            <a:spAutoFit/>
          </a:bodyPr>
          <a:lstStyle/>
          <a:p>
            <a:r>
              <a:rPr lang="es-MX" dirty="0" err="1" smtClean="0"/>
              <a:t>Markman</a:t>
            </a:r>
            <a:endParaRPr lang="es-MX" dirty="0"/>
          </a:p>
        </p:txBody>
      </p:sp>
      <p:sp>
        <p:nvSpPr>
          <p:cNvPr id="17" name="CuadroTexto 16"/>
          <p:cNvSpPr txBox="1"/>
          <p:nvPr/>
        </p:nvSpPr>
        <p:spPr>
          <a:xfrm>
            <a:off x="9013256" y="6091941"/>
            <a:ext cx="1148071" cy="369332"/>
          </a:xfrm>
          <a:prstGeom prst="rect">
            <a:avLst/>
          </a:prstGeom>
          <a:noFill/>
        </p:spPr>
        <p:txBody>
          <a:bodyPr wrap="none" rtlCol="0">
            <a:spAutoFit/>
          </a:bodyPr>
          <a:lstStyle/>
          <a:p>
            <a:r>
              <a:rPr lang="es-MX" dirty="0" err="1" smtClean="0"/>
              <a:t>Karmiloff</a:t>
            </a:r>
            <a:endParaRPr lang="es-MX" dirty="0"/>
          </a:p>
        </p:txBody>
      </p:sp>
      <p:sp>
        <p:nvSpPr>
          <p:cNvPr id="18" name="CuadroTexto 17"/>
          <p:cNvSpPr txBox="1"/>
          <p:nvPr/>
        </p:nvSpPr>
        <p:spPr>
          <a:xfrm>
            <a:off x="1516431" y="5925957"/>
            <a:ext cx="718466" cy="369332"/>
          </a:xfrm>
          <a:prstGeom prst="rect">
            <a:avLst/>
          </a:prstGeom>
          <a:noFill/>
        </p:spPr>
        <p:txBody>
          <a:bodyPr wrap="none" rtlCol="0">
            <a:spAutoFit/>
          </a:bodyPr>
          <a:lstStyle/>
          <a:p>
            <a:r>
              <a:rPr lang="es-MX" dirty="0" smtClean="0"/>
              <a:t>Clark</a:t>
            </a:r>
            <a:endParaRPr lang="es-MX" dirty="0"/>
          </a:p>
        </p:txBody>
      </p:sp>
    </p:spTree>
    <p:extLst>
      <p:ext uri="{BB962C8B-B14F-4D97-AF65-F5344CB8AC3E}">
        <p14:creationId xmlns:p14="http://schemas.microsoft.com/office/powerpoint/2010/main" val="2946936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069928700"/>
              </p:ext>
            </p:extLst>
          </p:nvPr>
        </p:nvGraphicFramePr>
        <p:xfrm>
          <a:off x="374072" y="109283"/>
          <a:ext cx="11437025" cy="6820760"/>
        </p:xfrm>
        <a:graphic>
          <a:graphicData uri="http://schemas.openxmlformats.org/drawingml/2006/table">
            <a:tbl>
              <a:tblPr firstRow="1" bandRow="1">
                <a:tableStyleId>{21E4AEA4-8DFA-4A89-87EB-49C32662AFE0}</a:tableStyleId>
              </a:tblPr>
              <a:tblGrid>
                <a:gridCol w="2484681"/>
                <a:gridCol w="8952344"/>
              </a:tblGrid>
              <a:tr h="797224">
                <a:tc>
                  <a:txBody>
                    <a:bodyPr/>
                    <a:lstStyle/>
                    <a:p>
                      <a:pPr algn="ctr"/>
                      <a:r>
                        <a:rPr lang="es-MX" sz="1400" dirty="0" smtClean="0"/>
                        <a:t>Autor</a:t>
                      </a:r>
                      <a:endParaRPr lang="es-MX" sz="1400" dirty="0">
                        <a:latin typeface="Times New Roman" panose="02020603050405020304" pitchFamily="18" charset="0"/>
                        <a:cs typeface="Times New Roman" panose="02020603050405020304" pitchFamily="18" charset="0"/>
                      </a:endParaRPr>
                    </a:p>
                  </a:txBody>
                  <a:tcPr anchor="ctr"/>
                </a:tc>
                <a:tc>
                  <a:txBody>
                    <a:bodyPr/>
                    <a:lstStyle/>
                    <a:p>
                      <a:pPr algn="ctr"/>
                      <a:r>
                        <a:rPr lang="es-MX" sz="1400" dirty="0" smtClean="0"/>
                        <a:t>Teoría </a:t>
                      </a:r>
                      <a:endParaRPr lang="es-MX" sz="14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Piaget( 1923; 1956)</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Considera el lenguaje como una forma de función simbólica.</a:t>
                      </a:r>
                    </a:p>
                    <a:p>
                      <a:pPr algn="ct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effectLst/>
                        </a:rPr>
                        <a:t>Chomsky (1959; 1986)</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effectLst/>
                        </a:rPr>
                        <a:t>Son exponentes del pragmatismo idealista. Estos autores parten de argumentos basados en hechos.</a:t>
                      </a:r>
                      <a:br>
                        <a:rPr lang="es-MX" sz="1200" dirty="0" smtClean="0">
                          <a:effectLst/>
                        </a:rPr>
                      </a:b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(Vygotsky 1962)</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Lo considera como la interiorización  de una herramienta social de mediación semiótica entre la actividad y su representación, no postularon como necesaria alguna </a:t>
                      </a:r>
                      <a:r>
                        <a:rPr lang="es-MX" sz="1200" dirty="0" err="1" smtClean="0"/>
                        <a:t>especializacion</a:t>
                      </a:r>
                      <a:r>
                        <a:rPr lang="es-MX" sz="1200" dirty="0" smtClean="0"/>
                        <a:t> para el lenguaje.</a:t>
                      </a:r>
                    </a:p>
                    <a:p>
                      <a:pPr algn="ct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(Chomsky, 1965; 1995)</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Se puede concebir el lenguaje como “una facultad independiente”  de las otras facultades mentales o cognitivas </a:t>
                      </a: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a:t>
                      </a:r>
                      <a:r>
                        <a:rPr lang="es-MX" sz="1200" dirty="0" err="1" smtClean="0"/>
                        <a:t>Rosch</a:t>
                      </a:r>
                      <a:r>
                        <a:rPr lang="es-MX" sz="1200" dirty="0" smtClean="0"/>
                        <a:t> 1973)</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En la percepción de espectro del color todas las culturas distinguen entre negro y rojo, y la mayoría de ellas entre los colores básicos , pero al juzgar, una esmeralda, esta para ciertas personas, es verde y para otras azul. no es extraño, por tanto, que existan o se asignen diferentes áreas semánticas para representar fenómenos que sean abstractos , los cuales por otro lado son los que culturalmente resultan interesantes.</a:t>
                      </a:r>
                    </a:p>
                    <a:p>
                      <a:pPr algn="ctr"/>
                      <a:endParaRPr lang="es-MX" sz="1200" dirty="0">
                        <a:latin typeface="Times New Roman" panose="02020603050405020304" pitchFamily="18" charset="0"/>
                        <a:cs typeface="Times New Roman" panose="02020603050405020304" pitchFamily="18" charset="0"/>
                      </a:endParaRPr>
                    </a:p>
                  </a:txBody>
                  <a:tcPr anchor="ctr"/>
                </a:tc>
              </a:tr>
              <a:tr h="972633">
                <a:tc>
                  <a:txBody>
                    <a:bodyPr/>
                    <a:lstStyle/>
                    <a:p>
                      <a:pPr algn="ctr"/>
                      <a:r>
                        <a:rPr lang="es-MX" sz="1200" dirty="0" smtClean="0"/>
                        <a:t>(</a:t>
                      </a:r>
                      <a:r>
                        <a:rPr lang="es-MX" sz="1200" dirty="0" err="1" smtClean="0"/>
                        <a:t>Bever</a:t>
                      </a:r>
                      <a:r>
                        <a:rPr lang="es-MX" sz="1200" dirty="0" smtClean="0"/>
                        <a:t> 1974)</a:t>
                      </a:r>
                      <a:endParaRPr lang="es-MX" sz="1200" dirty="0">
                        <a:latin typeface="Times New Roman" panose="02020603050405020304" pitchFamily="18" charset="0"/>
                        <a:cs typeface="Times New Roman" panose="02020603050405020304" pitchFamily="18" charset="0"/>
                      </a:endParaRPr>
                    </a:p>
                  </a:txBody>
                  <a:tcPr anchor="ctr"/>
                </a:tc>
                <a:tc>
                  <a:txBody>
                    <a:bodyPr/>
                    <a:lstStyle/>
                    <a:p>
                      <a:r>
                        <a:rPr lang="es-MX" sz="1200" dirty="0" smtClean="0"/>
                        <a:t>El pragmatismo. En la filosofía y la psicología. Nadie ha puesto nunca en duda que el lenguaje es el resultado de una interacción con el grupo social.</a:t>
                      </a:r>
                      <a:br>
                        <a:rPr lang="es-MX" sz="1200" dirty="0" smtClean="0"/>
                      </a:br>
                      <a:r>
                        <a:rPr lang="es-MX" sz="1200" dirty="0" smtClean="0"/>
                        <a:t>Los niños aprenden la lengua y la cultura del medio donde han nacido</a:t>
                      </a:r>
                    </a:p>
                    <a:p>
                      <a:r>
                        <a:rPr lang="es-MX" sz="1200" dirty="0" smtClean="0"/>
                        <a:t/>
                      </a:r>
                      <a:br>
                        <a:rPr lang="es-MX" sz="1200" dirty="0" smtClean="0"/>
                      </a:b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a:t>
                      </a:r>
                      <a:r>
                        <a:rPr lang="es-MX" sz="1200" dirty="0" err="1" smtClean="0"/>
                        <a:t>Garret</a:t>
                      </a:r>
                      <a:r>
                        <a:rPr lang="es-MX" sz="1200" dirty="0" smtClean="0"/>
                        <a:t>, 1974.)</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El pragmatismo. En la filosofía y la psicología. Nadie ha puesto nunca en duda que el lenguaje es el resultado de una interacción con el grupo social.</a:t>
                      </a:r>
                      <a:br>
                        <a:rPr lang="es-MX" sz="1200" dirty="0" smtClean="0"/>
                      </a:br>
                      <a:r>
                        <a:rPr lang="es-MX" sz="1200" dirty="0" smtClean="0"/>
                        <a:t>Los niños aprenden la lengua y la cultura del medio donde han nacido</a:t>
                      </a:r>
                    </a:p>
                    <a:p>
                      <a:pPr algn="ctr"/>
                      <a:endParaRPr lang="es-MX" sz="1200" dirty="0">
                        <a:latin typeface="Times New Roman" panose="02020603050405020304" pitchFamily="18" charset="0"/>
                        <a:cs typeface="Times New Roman" panose="02020603050405020304" pitchFamily="18" charset="0"/>
                      </a:endParaRPr>
                    </a:p>
                  </a:txBody>
                  <a:tcPr anchor="ctr"/>
                </a:tc>
              </a:tr>
            </a:tbl>
          </a:graphicData>
        </a:graphic>
      </p:graphicFrame>
    </p:spTree>
    <p:extLst>
      <p:ext uri="{BB962C8B-B14F-4D97-AF65-F5344CB8AC3E}">
        <p14:creationId xmlns:p14="http://schemas.microsoft.com/office/powerpoint/2010/main" val="1380282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98815948"/>
              </p:ext>
            </p:extLst>
          </p:nvPr>
        </p:nvGraphicFramePr>
        <p:xfrm>
          <a:off x="110836" y="39501"/>
          <a:ext cx="11921934" cy="6691616"/>
        </p:xfrm>
        <a:graphic>
          <a:graphicData uri="http://schemas.openxmlformats.org/drawingml/2006/table">
            <a:tbl>
              <a:tblPr firstRow="1" bandRow="1">
                <a:tableStyleId>{21E4AEA4-8DFA-4A89-87EB-49C32662AFE0}</a:tableStyleId>
              </a:tblPr>
              <a:tblGrid>
                <a:gridCol w="2590027"/>
                <a:gridCol w="9331907"/>
              </a:tblGrid>
              <a:tr h="556244">
                <a:tc>
                  <a:txBody>
                    <a:bodyPr/>
                    <a:lstStyle/>
                    <a:p>
                      <a:pPr algn="ctr"/>
                      <a:r>
                        <a:rPr lang="es-MX" sz="1400" dirty="0" smtClean="0"/>
                        <a:t>Autor</a:t>
                      </a:r>
                      <a:endParaRPr lang="es-MX" sz="1400" dirty="0">
                        <a:latin typeface="Times New Roman" panose="02020603050405020304" pitchFamily="18" charset="0"/>
                        <a:cs typeface="Times New Roman" panose="02020603050405020304" pitchFamily="18" charset="0"/>
                      </a:endParaRPr>
                    </a:p>
                  </a:txBody>
                  <a:tcPr anchor="ctr"/>
                </a:tc>
                <a:tc>
                  <a:txBody>
                    <a:bodyPr/>
                    <a:lstStyle/>
                    <a:p>
                      <a:pPr algn="ctr"/>
                      <a:r>
                        <a:rPr lang="es-MX" sz="1400" dirty="0" smtClean="0"/>
                        <a:t>Teoría </a:t>
                      </a:r>
                      <a:endParaRPr lang="es-MX" sz="14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err="1" smtClean="0">
                          <a:effectLst/>
                        </a:rPr>
                        <a:t>Fodor</a:t>
                      </a:r>
                      <a:r>
                        <a:rPr lang="es-MX" sz="1200" dirty="0" smtClean="0">
                          <a:effectLst/>
                        </a:rPr>
                        <a:t> (</a:t>
                      </a:r>
                      <a:r>
                        <a:rPr lang="es-MX" sz="1200" dirty="0" err="1" smtClean="0">
                          <a:effectLst/>
                        </a:rPr>
                        <a:t>fodor</a:t>
                      </a:r>
                      <a:r>
                        <a:rPr lang="es-MX" sz="1200" dirty="0" smtClean="0">
                          <a:effectLst/>
                        </a:rPr>
                        <a:t>, </a:t>
                      </a:r>
                      <a:r>
                        <a:rPr lang="es-MX" sz="1200" dirty="0" err="1" smtClean="0">
                          <a:effectLst/>
                        </a:rPr>
                        <a:t>bever</a:t>
                      </a:r>
                      <a:r>
                        <a:rPr lang="es-MX" sz="1200" dirty="0" smtClean="0">
                          <a:effectLst/>
                        </a:rPr>
                        <a:t> y </a:t>
                      </a:r>
                      <a:r>
                        <a:rPr lang="es-MX" sz="1200" dirty="0" err="1" smtClean="0">
                          <a:effectLst/>
                        </a:rPr>
                        <a:t>garret</a:t>
                      </a:r>
                      <a:r>
                        <a:rPr lang="es-MX" sz="1200" dirty="0" smtClean="0">
                          <a:effectLst/>
                        </a:rPr>
                        <a:t>, 1974; </a:t>
                      </a:r>
                      <a:r>
                        <a:rPr lang="es-MX" sz="1200" dirty="0" err="1" smtClean="0">
                          <a:effectLst/>
                        </a:rPr>
                        <a:t>fodor</a:t>
                      </a:r>
                      <a:r>
                        <a:rPr lang="es-MX" sz="1200" dirty="0" smtClean="0">
                          <a:effectLst/>
                        </a:rPr>
                        <a:t>, 1983)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Son exponentes del pragmatismo idealista. Estos autores parten de argumentos basados en hechos.</a:t>
                      </a:r>
                      <a:r>
                        <a:rPr lang="es-MX" sz="1200" dirty="0" smtClean="0">
                          <a:effectLst/>
                        </a:rPr>
                        <a:t> </a:t>
                      </a:r>
                      <a:endParaRPr lang="es-MX" sz="1200" dirty="0" smtClean="0"/>
                    </a:p>
                    <a:p>
                      <a:pPr algn="ct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err="1" smtClean="0"/>
                        <a:t>Bresnan</a:t>
                      </a:r>
                      <a:r>
                        <a:rPr lang="es-MX" sz="1200" dirty="0" smtClean="0"/>
                        <a:t> (lexical </a:t>
                      </a:r>
                      <a:r>
                        <a:rPr lang="es-MX" sz="1200" dirty="0" err="1" smtClean="0"/>
                        <a:t>grammar</a:t>
                      </a:r>
                      <a:r>
                        <a:rPr lang="es-MX" sz="1200" dirty="0" smtClean="0"/>
                        <a:t>, 1982)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considera que el léxico es el componente central de la gramática y, por ende, de la facultad del lenguaje puesto que ya contiene toda la información sintáctica que las reglas se encargan de proyectar hacia los enunciados.</a:t>
                      </a:r>
                      <a:br>
                        <a:rPr lang="es-MX" sz="1200" dirty="0" smtClean="0"/>
                      </a:b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smtClean="0"/>
                        <a:t>(</a:t>
                      </a:r>
                      <a:r>
                        <a:rPr lang="es-MX" sz="1200" dirty="0" err="1" smtClean="0"/>
                        <a:t>Fodor</a:t>
                      </a:r>
                      <a:r>
                        <a:rPr lang="es-MX" sz="1200" dirty="0" smtClean="0"/>
                        <a:t>, 1983).</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Se puede concebir el lenguaje como “una facultad independiente”  de las otras facultades mentales o cognitivas o un “módulo” es decir, un sistema encapsulado.</a:t>
                      </a:r>
                      <a:br>
                        <a:rPr lang="es-MX" sz="1200" dirty="0" smtClean="0"/>
                      </a:br>
                      <a:r>
                        <a:rPr lang="es-MX" sz="1200" dirty="0" smtClean="0"/>
                        <a:t>El pragmatismo.</a:t>
                      </a:r>
                      <a:br>
                        <a:rPr lang="es-MX" sz="1200" dirty="0" smtClean="0"/>
                      </a:br>
                      <a:r>
                        <a:rPr lang="es-MX" sz="1200" dirty="0" smtClean="0"/>
                        <a:t>En la filosofía y la psicología. Nadie ha puesto nunca en duda que el lenguaje es el resultado de una interacción con el grupo social.</a:t>
                      </a:r>
                      <a:br>
                        <a:rPr lang="es-MX" sz="1200" dirty="0" smtClean="0"/>
                      </a:br>
                      <a:r>
                        <a:rPr lang="es-MX" sz="1200" dirty="0" smtClean="0"/>
                        <a:t>Los niños aprenden la lengua y la cultura del medio donde han nacido.</a:t>
                      </a:r>
                    </a:p>
                    <a:p>
                      <a:pPr algn="ct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err="1" smtClean="0"/>
                        <a:t>Pinker</a:t>
                      </a:r>
                      <a:r>
                        <a:rPr lang="es-MX" sz="1200" dirty="0" smtClean="0"/>
                        <a:t> (1984</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Cree que la puesta en marcha de la sintaxis se realiza gracias al componente semántico.</a:t>
                      </a: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smtClean="0"/>
                        <a:t>Chomsky (1986; 1995)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Propone que el lenguaje, en tanto facultad, está formado por una serie de componentes o niveles de representación, siendo la sintaxis el núcleo central. En este componente se recogen también las particularidades derivadas del texto.</a:t>
                      </a:r>
                    </a:p>
                    <a:p>
                      <a:pPr algn="ct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err="1" smtClean="0"/>
                        <a:t>Langacker</a:t>
                      </a:r>
                      <a:r>
                        <a:rPr lang="es-MX" sz="1200" baseline="0" dirty="0" smtClean="0"/>
                        <a:t> (1987;1991)</a:t>
                      </a:r>
                      <a:endParaRPr lang="es-MX" sz="1200" dirty="0">
                        <a:latin typeface="Times New Roman" panose="02020603050405020304" pitchFamily="18" charset="0"/>
                        <a:cs typeface="Times New Roman" panose="02020603050405020304" pitchFamily="18" charset="0"/>
                      </a:endParaRPr>
                    </a:p>
                  </a:txBody>
                  <a:tcPr anchor="ctr"/>
                </a:tc>
                <a:tc>
                  <a:txBody>
                    <a:bodyPr/>
                    <a:lstStyle/>
                    <a:p>
                      <a:r>
                        <a:rPr lang="es-MX" sz="1200" dirty="0" smtClean="0">
                          <a:effectLst/>
                        </a:rPr>
                        <a:t>Los lingüistas cognitivos </a:t>
                      </a:r>
                      <a:r>
                        <a:rPr lang="es-MX" sz="1200" dirty="0" err="1" smtClean="0">
                          <a:effectLst/>
                        </a:rPr>
                        <a:t>Langacker</a:t>
                      </a:r>
                      <a:r>
                        <a:rPr lang="es-MX" sz="1200" dirty="0" smtClean="0">
                          <a:effectLst/>
                        </a:rPr>
                        <a:t> 1987;1991 van más allá al entender que en el componente léxico se encuentran propiedades semánticas de suerte que categorías gramaticales como la de verbo y que tienen como base una noción semántica-conceptual.</a:t>
                      </a:r>
                      <a:br>
                        <a:rPr lang="es-MX" sz="1200" dirty="0" smtClean="0">
                          <a:effectLst/>
                        </a:rPr>
                      </a:br>
                      <a:r>
                        <a:rPr lang="es-MX" sz="1200" dirty="0" smtClean="0">
                          <a:effectLst/>
                        </a:rPr>
                        <a:t/>
                      </a:r>
                      <a:br>
                        <a:rPr lang="es-MX" sz="1200" dirty="0" smtClean="0">
                          <a:effectLst/>
                        </a:rPr>
                      </a:b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a:t>
                      </a:r>
                      <a:r>
                        <a:rPr lang="es-MX" sz="1200" dirty="0" err="1" smtClean="0"/>
                        <a:t>Markman</a:t>
                      </a:r>
                      <a:r>
                        <a:rPr lang="es-MX" sz="1200" dirty="0" smtClean="0"/>
                        <a:t> 1990)</a:t>
                      </a:r>
                    </a:p>
                    <a:p>
                      <a:pPr algn="ct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El sesgo hacia la percepción de los objetos se puede considerar una habilidad innata que facilita la elección referencial para la formación del léxico </a:t>
                      </a:r>
                      <a:endParaRPr lang="es-MX" sz="1200" dirty="0">
                        <a:latin typeface="Times New Roman" panose="02020603050405020304" pitchFamily="18" charset="0"/>
                        <a:cs typeface="Times New Roman" panose="02020603050405020304" pitchFamily="18" charset="0"/>
                      </a:endParaRPr>
                    </a:p>
                  </a:txBody>
                  <a:tcPr anchor="ctr"/>
                </a:tc>
              </a:tr>
            </a:tbl>
          </a:graphicData>
        </a:graphic>
      </p:graphicFrame>
    </p:spTree>
    <p:extLst>
      <p:ext uri="{BB962C8B-B14F-4D97-AF65-F5344CB8AC3E}">
        <p14:creationId xmlns:p14="http://schemas.microsoft.com/office/powerpoint/2010/main" val="2136021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807411099"/>
              </p:ext>
            </p:extLst>
          </p:nvPr>
        </p:nvGraphicFramePr>
        <p:xfrm>
          <a:off x="124690" y="1134010"/>
          <a:ext cx="11921934" cy="4859852"/>
        </p:xfrm>
        <a:graphic>
          <a:graphicData uri="http://schemas.openxmlformats.org/drawingml/2006/table">
            <a:tbl>
              <a:tblPr firstRow="1" bandRow="1">
                <a:tableStyleId>{21E4AEA4-8DFA-4A89-87EB-49C32662AFE0}</a:tableStyleId>
              </a:tblPr>
              <a:tblGrid>
                <a:gridCol w="2590027"/>
                <a:gridCol w="9331907"/>
              </a:tblGrid>
              <a:tr h="556244">
                <a:tc>
                  <a:txBody>
                    <a:bodyPr/>
                    <a:lstStyle/>
                    <a:p>
                      <a:pPr algn="ctr"/>
                      <a:r>
                        <a:rPr lang="es-MX" sz="1400" dirty="0" smtClean="0"/>
                        <a:t>Autor</a:t>
                      </a:r>
                      <a:endParaRPr lang="es-MX" sz="14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t>Teoría </a:t>
                      </a:r>
                      <a:endParaRPr lang="es-MX" sz="14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a:t>
                      </a:r>
                      <a:r>
                        <a:rPr lang="es-MX" sz="1200" dirty="0" err="1" smtClean="0"/>
                        <a:t>Karmiloff</a:t>
                      </a:r>
                      <a:r>
                        <a:rPr lang="es-MX" sz="1200" dirty="0" smtClean="0"/>
                        <a:t>-Smith, 1992)</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smtClean="0"/>
                        <a:t>El lenguaje sería el resultado de un cambio progresivo basado en habilidades naturales de dominio general, que se va construyendo de forma tal que llega a organizarse como un conjunto de procesos autónomos, en otras palabras, que prácticamente llega a </a:t>
                      </a:r>
                      <a:r>
                        <a:rPr lang="es-MX" sz="1200" dirty="0" err="1" smtClean="0"/>
                        <a:t>modularizarse</a:t>
                      </a:r>
                      <a:r>
                        <a:rPr lang="es-MX" sz="1200" dirty="0" smtClean="0"/>
                        <a:t> </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algn="ctr"/>
                      <a:r>
                        <a:rPr lang="es-MX" sz="1200" dirty="0" err="1" smtClean="0">
                          <a:effectLst/>
                        </a:rPr>
                        <a:t>Pinker</a:t>
                      </a:r>
                      <a:r>
                        <a:rPr lang="es-MX" sz="1200" dirty="0" smtClean="0">
                          <a:effectLst/>
                        </a:rPr>
                        <a:t>  (1994)</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smtClean="0">
                          <a:effectLst/>
                        </a:rPr>
                        <a:t>Critica con mas énfasis la versión débil del determinismo lingüístico.</a:t>
                      </a:r>
                      <a:br>
                        <a:rPr lang="es-MX" sz="1200" dirty="0" smtClean="0">
                          <a:effectLst/>
                        </a:rPr>
                      </a:br>
                      <a:r>
                        <a:rPr lang="es-MX" sz="1200" dirty="0" smtClean="0">
                          <a:effectLst/>
                        </a:rPr>
                        <a:t>- Existe el pensamiento visual no lingüístico</a:t>
                      </a:r>
                      <a:br>
                        <a:rPr lang="es-MX" sz="1200" dirty="0" smtClean="0">
                          <a:effectLst/>
                        </a:rPr>
                      </a:br>
                      <a:r>
                        <a:rPr lang="es-MX" sz="1200" dirty="0" smtClean="0">
                          <a:effectLst/>
                        </a:rPr>
                        <a:t>- La ciencia o los cambios culturales no serian posibles si el pensamiento dependiera del lenguaje. </a:t>
                      </a:r>
                      <a:br>
                        <a:rPr lang="es-MX" sz="1200" dirty="0" smtClean="0">
                          <a:effectLst/>
                        </a:rPr>
                      </a:br>
                      <a:r>
                        <a:rPr lang="es-MX" sz="1200" dirty="0" smtClean="0">
                          <a:effectLst/>
                        </a:rPr>
                        <a:t>- Esta corriente teórica ha sido un de los hechos intelectuales que mas ha entorpecido el progreso de las ciencias sociales en el siglo XX.</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err="1" smtClean="0"/>
                        <a:t>Pinker</a:t>
                      </a:r>
                      <a:r>
                        <a:rPr lang="es-MX" sz="1200" dirty="0" smtClean="0"/>
                        <a:t>  (1994) </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Propone que gracias a que poseemos un lenguaje del pensamiento, (</a:t>
                      </a:r>
                      <a:r>
                        <a:rPr lang="es-MX" sz="1200" dirty="0" err="1" smtClean="0"/>
                        <a:t>mentalés</a:t>
                      </a:r>
                      <a:r>
                        <a:rPr lang="es-MX" sz="1200" dirty="0" smtClean="0"/>
                        <a:t>) y que es innato, los niños con una mínima ayuda inicial orientativa encajan sus ideas innatas sin ningún problema con cualquier lengua, manteniendo el pensamiento independiente de la misma.</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(Clark, 1996).</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smtClean="0"/>
                        <a:t>“Los estudios del lenguaje pueden ser enfocados con uno u otro objetivo, es decir, pueden centrarse en el producto o en la actividad”. </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algn="ctr"/>
                      <a:r>
                        <a:rPr lang="es-MX" sz="1200" dirty="0" smtClean="0"/>
                        <a:t>(Mc </a:t>
                      </a:r>
                      <a:r>
                        <a:rPr lang="es-MX" sz="1200" dirty="0" err="1" smtClean="0"/>
                        <a:t>Whinney</a:t>
                      </a:r>
                      <a:r>
                        <a:rPr lang="es-MX" sz="1200" dirty="0" smtClean="0"/>
                        <a:t>, 1999): </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smtClean="0"/>
                        <a:t> Constructivismo </a:t>
                      </a:r>
                      <a:r>
                        <a:rPr lang="es-MX" sz="1200" dirty="0" err="1" smtClean="0"/>
                        <a:t>emergentista</a:t>
                      </a:r>
                      <a:r>
                        <a:rPr lang="es-MX" sz="1200" dirty="0" smtClean="0"/>
                        <a:t>: Los cambios en la evolución y el desarrollo hacen emerger nuevas estructuras y habilidades previamente inexistentes. Bates en prensa) consideran el lenguaje como una habilidad emergente a partir de las habilidades y procedimientos naturales empleados para solucionar el problema comunicativo en la especie.</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399439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166</TotalTime>
  <Words>742</Words>
  <Application>Microsoft Office PowerPoint</Application>
  <PresentationFormat>Panorámica</PresentationFormat>
  <Paragraphs>63</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Times New Roman</vt:lpstr>
      <vt:lpstr>Trebuchet MS</vt:lpstr>
      <vt:lpstr>Wingdings 3</vt:lpstr>
      <vt:lpstr>Faceta</vt:lpstr>
      <vt:lpstr>La adquisición del lenguaje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adquisición del lenguaje</dc:title>
  <dc:creator>ENEP</dc:creator>
  <cp:lastModifiedBy>griselda patlan</cp:lastModifiedBy>
  <cp:revision>15</cp:revision>
  <dcterms:created xsi:type="dcterms:W3CDTF">2018-09-03T19:25:44Z</dcterms:created>
  <dcterms:modified xsi:type="dcterms:W3CDTF">2018-09-04T02:20:21Z</dcterms:modified>
</cp:coreProperties>
</file>