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7" r:id="rId3"/>
    <p:sldId id="256" r:id="rId4"/>
    <p:sldId id="258" r:id="rId5"/>
  </p:sldIdLst>
  <p:sldSz cx="9144000" cy="6858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7979AA3-6735-4E71-ADA9-B11C22B117A7}"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1442134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979AA3-6735-4E71-ADA9-B11C22B117A7}"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3603916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979AA3-6735-4E71-ADA9-B11C22B117A7}"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2778896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7979AA3-6735-4E71-ADA9-B11C22B117A7}"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470000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7979AA3-6735-4E71-ADA9-B11C22B117A7}"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3877386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7979AA3-6735-4E71-ADA9-B11C22B117A7}" type="datetimeFigureOut">
              <a:rPr lang="es-MX" smtClean="0"/>
              <a:t>05/09/2018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2829287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7979AA3-6735-4E71-ADA9-B11C22B117A7}" type="datetimeFigureOut">
              <a:rPr lang="es-MX" smtClean="0"/>
              <a:t>05/09/2018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1245579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7979AA3-6735-4E71-ADA9-B11C22B117A7}" type="datetimeFigureOut">
              <a:rPr lang="es-MX" smtClean="0"/>
              <a:t>05/09/2018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1810191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79AA3-6735-4E71-ADA9-B11C22B117A7}" type="datetimeFigureOut">
              <a:rPr lang="es-MX" smtClean="0"/>
              <a:t>05/09/2018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83450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979AA3-6735-4E71-ADA9-B11C22B117A7}" type="datetimeFigureOut">
              <a:rPr lang="es-MX" smtClean="0"/>
              <a:t>05/09/2018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3516542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7979AA3-6735-4E71-ADA9-B11C22B117A7}" type="datetimeFigureOut">
              <a:rPr lang="es-MX" smtClean="0"/>
              <a:t>05/09/2018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3D0CF78-AAFE-41C9-BABB-8AE4AF46B0DB}" type="slidenum">
              <a:rPr lang="es-MX" smtClean="0"/>
              <a:t>‹Nº›</a:t>
            </a:fld>
            <a:endParaRPr lang="es-MX"/>
          </a:p>
        </p:txBody>
      </p:sp>
    </p:spTree>
    <p:extLst>
      <p:ext uri="{BB962C8B-B14F-4D97-AF65-F5344CB8AC3E}">
        <p14:creationId xmlns:p14="http://schemas.microsoft.com/office/powerpoint/2010/main" val="3781635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79AA3-6735-4E71-ADA9-B11C22B117A7}" type="datetimeFigureOut">
              <a:rPr lang="es-MX" smtClean="0"/>
              <a:t>05/09/2018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0CF78-AAFE-41C9-BABB-8AE4AF46B0DB}" type="slidenum">
              <a:rPr lang="es-MX" smtClean="0"/>
              <a:t>‹Nº›</a:t>
            </a:fld>
            <a:endParaRPr lang="es-MX"/>
          </a:p>
        </p:txBody>
      </p:sp>
    </p:spTree>
    <p:extLst>
      <p:ext uri="{BB962C8B-B14F-4D97-AF65-F5344CB8AC3E}">
        <p14:creationId xmlns:p14="http://schemas.microsoft.com/office/powerpoint/2010/main" val="2130095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8650" y="365127"/>
            <a:ext cx="7886700" cy="729578"/>
          </a:xfrm>
        </p:spPr>
        <p:txBody>
          <a:bodyPr>
            <a:normAutofit/>
          </a:bodyPr>
          <a:lstStyle/>
          <a:p>
            <a:r>
              <a:rPr lang="es-MX" sz="1600" u="sng" dirty="0">
                <a:latin typeface="Berlin Sans FB" panose="020E0602020502020306" pitchFamily="34" charset="0"/>
              </a:rPr>
              <a:t>El lenguaje y los problemas del conocimiento. </a:t>
            </a:r>
            <a:r>
              <a:rPr lang="es-MX" sz="1400" dirty="0">
                <a:latin typeface="Berlin Sans FB" panose="020E0602020502020306" pitchFamily="34" charset="0"/>
              </a:rPr>
              <a:t/>
            </a:r>
            <a:br>
              <a:rPr lang="es-MX" sz="1400" dirty="0">
                <a:latin typeface="Berlin Sans FB" panose="020E0602020502020306" pitchFamily="34" charset="0"/>
              </a:rPr>
            </a:br>
            <a:r>
              <a:rPr lang="es-MX" sz="1400" dirty="0">
                <a:latin typeface="Berlin Sans FB" panose="020E0602020502020306" pitchFamily="34" charset="0"/>
              </a:rPr>
              <a:t>Noam </a:t>
            </a:r>
            <a:r>
              <a:rPr lang="es-MX" sz="1400" dirty="0" smtClean="0">
                <a:latin typeface="Berlin Sans FB" panose="020E0602020502020306" pitchFamily="34" charset="0"/>
              </a:rPr>
              <a:t>Chomsky</a:t>
            </a:r>
            <a:endParaRPr lang="es-MX" sz="2800" dirty="0">
              <a:latin typeface="Berlin Sans FB" panose="020E0602020502020306" pitchFamily="34" charset="0"/>
            </a:endParaRPr>
          </a:p>
        </p:txBody>
      </p:sp>
      <p:sp>
        <p:nvSpPr>
          <p:cNvPr id="3" name="Marcador de contenido 2"/>
          <p:cNvSpPr>
            <a:spLocks noGrp="1"/>
          </p:cNvSpPr>
          <p:nvPr>
            <p:ph idx="1"/>
          </p:nvPr>
        </p:nvSpPr>
        <p:spPr>
          <a:xfrm>
            <a:off x="628650" y="1159100"/>
            <a:ext cx="7886700" cy="5082258"/>
          </a:xfrm>
        </p:spPr>
        <p:txBody>
          <a:bodyPr>
            <a:normAutofit/>
          </a:bodyPr>
          <a:lstStyle/>
          <a:p>
            <a:pPr marL="0" indent="0">
              <a:buNone/>
            </a:pPr>
            <a:r>
              <a:rPr lang="es-MX" sz="1200" dirty="0" smtClean="0">
                <a:latin typeface="Berlin Sans FB" panose="020E0602020502020306" pitchFamily="34" charset="0"/>
              </a:rPr>
              <a:t>Uno </a:t>
            </a:r>
            <a:r>
              <a:rPr lang="es-MX" sz="1200" dirty="0">
                <a:latin typeface="Berlin Sans FB" panose="020E0602020502020306" pitchFamily="34" charset="0"/>
              </a:rPr>
              <a:t>puede suponer que un verbo transitivo simplemente relaciona dos términos, su sujeto y su objeto, sin ninguna asimetría de estructura.</a:t>
            </a:r>
          </a:p>
          <a:p>
            <a:pPr marL="0" indent="0">
              <a:buNone/>
            </a:pPr>
            <a:r>
              <a:rPr lang="es-MX" sz="1200" dirty="0">
                <a:latin typeface="Berlin Sans FB" panose="020E0602020502020306" pitchFamily="34" charset="0"/>
              </a:rPr>
              <a:t>En realidad esto es lo que se supone cuando se construyen lenguas formales para los propósitos de la lógica y las matemáticas, así como para las lenguas propuestas. </a:t>
            </a:r>
          </a:p>
          <a:p>
            <a:pPr marL="0" indent="0">
              <a:buNone/>
            </a:pPr>
            <a:r>
              <a:rPr lang="es-MX" sz="1200" dirty="0">
                <a:latin typeface="Berlin Sans FB" panose="020E0602020502020306" pitchFamily="34" charset="0"/>
              </a:rPr>
              <a:t>Las lenguas formales son construidas de esta manera por razones de simplicidad y para facilitar la inferencia, pero todo implica que las lenguas humanas no siguen los principios habituales en la lógica moderna, sino que se tienen a que la oración tiene un sujeto y un predicado, donde puede consistir en u verbo y su objeto o un verbo y un complemento oracional.</a:t>
            </a:r>
          </a:p>
          <a:p>
            <a:pPr marL="0" indent="0">
              <a:buNone/>
            </a:pPr>
            <a:r>
              <a:rPr lang="es-MX" sz="1200" dirty="0">
                <a:latin typeface="Berlin Sans FB" panose="020E0602020502020306" pitchFamily="34" charset="0"/>
              </a:rPr>
              <a:t>Esta simetría constituye una propiedad del lenguaje humano pero no una propiedad necesaria del lenguaje.</a:t>
            </a:r>
          </a:p>
          <a:p>
            <a:pPr marL="0" indent="0">
              <a:buNone/>
            </a:pPr>
            <a:r>
              <a:rPr lang="es-MX" sz="1200" dirty="0">
                <a:latin typeface="Berlin Sans FB" panose="020E0602020502020306" pitchFamily="34" charset="0"/>
              </a:rPr>
              <a:t>A medida que la lengua se desarrolla en la mente, el niño llega a hacer suyo el principio de que un verbo transitivo y un objeto forman un sintagma como cuestión de necesidad biológica, y luego el principio de la teoría del ligamento, determina la interpretación de oraciones mediante un proceso computacional de inferencia inconsciente.</a:t>
            </a:r>
          </a:p>
          <a:p>
            <a:pPr marL="0" indent="0">
              <a:buNone/>
            </a:pPr>
            <a:endParaRPr lang="es-MX" dirty="0"/>
          </a:p>
        </p:txBody>
      </p:sp>
      <p:pic>
        <p:nvPicPr>
          <p:cNvPr id="4" name="Imagen 3"/>
          <p:cNvPicPr/>
          <p:nvPr/>
        </p:nvPicPr>
        <p:blipFill>
          <a:blip r:embed="rId2">
            <a:extLst>
              <a:ext uri="{28A0092B-C50C-407E-A947-70E740481C1C}">
                <a14:useLocalDpi xmlns:a14="http://schemas.microsoft.com/office/drawing/2010/main" val="0"/>
              </a:ext>
            </a:extLst>
          </a:blip>
          <a:stretch>
            <a:fillRect/>
          </a:stretch>
        </p:blipFill>
        <p:spPr>
          <a:xfrm>
            <a:off x="802873" y="4002763"/>
            <a:ext cx="3365500" cy="765810"/>
          </a:xfrm>
          <a:prstGeom prst="rect">
            <a:avLst/>
          </a:prstGeom>
        </p:spPr>
      </p:pic>
      <p:sp>
        <p:nvSpPr>
          <p:cNvPr id="5" name="CuadroTexto 4"/>
          <p:cNvSpPr txBox="1"/>
          <p:nvPr/>
        </p:nvSpPr>
        <p:spPr>
          <a:xfrm>
            <a:off x="628650" y="4927298"/>
            <a:ext cx="8049296" cy="1107996"/>
          </a:xfrm>
          <a:prstGeom prst="rect">
            <a:avLst/>
          </a:prstGeom>
          <a:noFill/>
        </p:spPr>
        <p:txBody>
          <a:bodyPr wrap="square" rtlCol="0">
            <a:spAutoFit/>
          </a:bodyPr>
          <a:lstStyle/>
          <a:p>
            <a:r>
              <a:rPr lang="es-MX" sz="1200" dirty="0">
                <a:latin typeface="Berlin Sans FB" panose="020E0602020502020306" pitchFamily="34" charset="0"/>
              </a:rPr>
              <a:t>La facultad del lenguaje es un componente de la mente que parte de la herencia biológica humana. </a:t>
            </a:r>
          </a:p>
          <a:p>
            <a:r>
              <a:rPr lang="es-MX" sz="1200" dirty="0">
                <a:latin typeface="Berlin Sans FB" panose="020E0602020502020306" pitchFamily="34" charset="0"/>
              </a:rPr>
              <a:t>Alimentada de datos, la facultad del lenguaje del niño, forma una lengua que suministra representaciones estructuradas de expresiones lingüísticas que determinan su sonido y significado.</a:t>
            </a:r>
          </a:p>
          <a:p>
            <a:r>
              <a:rPr lang="es-MX" sz="1200" dirty="0">
                <a:latin typeface="Berlin Sans FB" panose="020E0602020502020306" pitchFamily="34" charset="0"/>
              </a:rPr>
              <a:t>La tarea de la lingüística es descubrir la naturaleza de los elementos. </a:t>
            </a:r>
          </a:p>
          <a:p>
            <a:endParaRPr lang="es-MX" dirty="0"/>
          </a:p>
        </p:txBody>
      </p:sp>
    </p:spTree>
    <p:extLst>
      <p:ext uri="{BB962C8B-B14F-4D97-AF65-F5344CB8AC3E}">
        <p14:creationId xmlns:p14="http://schemas.microsoft.com/office/powerpoint/2010/main" val="381845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456068031"/>
              </p:ext>
            </p:extLst>
          </p:nvPr>
        </p:nvGraphicFramePr>
        <p:xfrm>
          <a:off x="154548" y="1108389"/>
          <a:ext cx="8442102" cy="5147032"/>
        </p:xfrm>
        <a:graphic>
          <a:graphicData uri="http://schemas.openxmlformats.org/drawingml/2006/table">
            <a:tbl>
              <a:tblPr firstRow="1" bandRow="1">
                <a:tableStyleId>{912C8C85-51F0-491E-9774-3900AFEF0FD7}</a:tableStyleId>
              </a:tblPr>
              <a:tblGrid>
                <a:gridCol w="1166735"/>
                <a:gridCol w="7275367"/>
              </a:tblGrid>
              <a:tr h="223064">
                <a:tc>
                  <a:txBody>
                    <a:bodyPr/>
                    <a:lstStyle/>
                    <a:p>
                      <a:pPr algn="l"/>
                      <a:r>
                        <a:rPr lang="es-MX" sz="1600" b="0" dirty="0" smtClean="0">
                          <a:latin typeface="Berlin Sans FB" panose="020E0602020502020306" pitchFamily="34" charset="0"/>
                        </a:rPr>
                        <a:t>Autor</a:t>
                      </a:r>
                      <a:endParaRPr lang="es-MX" sz="1600" b="0" dirty="0">
                        <a:latin typeface="Berlin Sans FB" panose="020E0602020502020306" pitchFamily="34" charset="0"/>
                      </a:endParaRPr>
                    </a:p>
                  </a:txBody>
                  <a:tcPr marL="68580" marR="68580" marT="34290" marB="34290"/>
                </a:tc>
                <a:tc>
                  <a:txBody>
                    <a:bodyPr/>
                    <a:lstStyle/>
                    <a:p>
                      <a:pPr algn="l"/>
                      <a:r>
                        <a:rPr lang="es-MX" sz="1600" b="0" dirty="0" smtClean="0">
                          <a:latin typeface="Berlin Sans FB" panose="020E0602020502020306" pitchFamily="34" charset="0"/>
                        </a:rPr>
                        <a:t>Teoría</a:t>
                      </a:r>
                      <a:r>
                        <a:rPr lang="es-MX" sz="1600" b="0" baseline="0" dirty="0" smtClean="0">
                          <a:latin typeface="Berlin Sans FB" panose="020E0602020502020306" pitchFamily="34" charset="0"/>
                        </a:rPr>
                        <a:t> </a:t>
                      </a:r>
                      <a:endParaRPr lang="es-MX" sz="1600" b="0" dirty="0">
                        <a:latin typeface="Berlin Sans FB" panose="020E0602020502020306" pitchFamily="34" charset="0"/>
                      </a:endParaRPr>
                    </a:p>
                  </a:txBody>
                  <a:tcPr marL="68580" marR="68580" marT="34290" marB="34290"/>
                </a:tc>
              </a:tr>
              <a:tr h="223064">
                <a:tc>
                  <a:txBody>
                    <a:bodyPr/>
                    <a:lstStyle/>
                    <a:p>
                      <a:r>
                        <a:rPr lang="es-MX" sz="1200" b="0" dirty="0" smtClean="0">
                          <a:latin typeface="Berlin Sans FB" panose="020E0602020502020306" pitchFamily="34" charset="0"/>
                        </a:rPr>
                        <a:t>Piaget (1923;1956) </a:t>
                      </a:r>
                      <a:endParaRPr lang="es-MX" sz="1200" b="0" dirty="0">
                        <a:latin typeface="Berlin Sans FB" panose="020E0602020502020306" pitchFamily="34" charset="0"/>
                      </a:endParaRPr>
                    </a:p>
                  </a:txBody>
                  <a:tcPr marL="68580" marR="68580" marT="34290" marB="34290"/>
                </a:tc>
                <a:tc>
                  <a:txBody>
                    <a:bodyPr/>
                    <a:lstStyle/>
                    <a:p>
                      <a:r>
                        <a:rPr lang="es-MX" sz="1200" b="0" dirty="0" smtClean="0">
                          <a:latin typeface="Berlin Sans FB" panose="020E0602020502020306" pitchFamily="34" charset="0"/>
                        </a:rPr>
                        <a:t>Considera el</a:t>
                      </a:r>
                      <a:r>
                        <a:rPr lang="es-MX" sz="1200" b="0" baseline="0" dirty="0" smtClean="0">
                          <a:latin typeface="Berlin Sans FB" panose="020E0602020502020306" pitchFamily="34" charset="0"/>
                        </a:rPr>
                        <a:t> lenguaje como una forma de función simbólica. </a:t>
                      </a:r>
                      <a:endParaRPr lang="es-MX" sz="1200" b="0" dirty="0">
                        <a:latin typeface="Berlin Sans FB" panose="020E0602020502020306" pitchFamily="34" charset="0"/>
                      </a:endParaRPr>
                    </a:p>
                  </a:txBody>
                  <a:tcPr marL="68580" marR="68580" marT="34290" marB="34290"/>
                </a:tc>
              </a:tr>
              <a:tr h="562016">
                <a:tc>
                  <a:txBody>
                    <a:bodyPr/>
                    <a:lstStyle/>
                    <a:p>
                      <a:r>
                        <a:rPr lang="es-MX" sz="1200" b="0" dirty="0" smtClean="0">
                          <a:latin typeface="Berlin Sans FB" panose="020E0602020502020306" pitchFamily="34" charset="0"/>
                        </a:rPr>
                        <a:t>Vygotsky (1962)</a:t>
                      </a:r>
                      <a:endParaRPr lang="es-MX" sz="1200" b="0" dirty="0">
                        <a:latin typeface="Berlin Sans FB" panose="020E0602020502020306" pitchFamily="34" charset="0"/>
                      </a:endParaRPr>
                    </a:p>
                  </a:txBody>
                  <a:tcPr marL="68580" marR="68580" marT="34290" marB="34290"/>
                </a:tc>
                <a:tc>
                  <a:txBody>
                    <a:bodyPr/>
                    <a:lstStyle/>
                    <a:p>
                      <a:r>
                        <a:rPr lang="es-MX" sz="1200" b="0" dirty="0" smtClean="0">
                          <a:latin typeface="Berlin Sans FB" panose="020E0602020502020306" pitchFamily="34" charset="0"/>
                        </a:rPr>
                        <a:t>lo</a:t>
                      </a:r>
                      <a:r>
                        <a:rPr lang="es-MX" sz="1200" b="0" baseline="0" dirty="0" smtClean="0">
                          <a:latin typeface="Berlin Sans FB" panose="020E0602020502020306" pitchFamily="34" charset="0"/>
                        </a:rPr>
                        <a:t> considera como la interiorización de una herramienta social de mediación semiótica entre la actividad y su representación, no postularon como necesaria alguna especialización para el lenguaje.’0</a:t>
                      </a:r>
                      <a:endParaRPr lang="es-MX" sz="1200" b="0" dirty="0">
                        <a:latin typeface="Berlin Sans FB" panose="020E0602020502020306" pitchFamily="34" charset="0"/>
                      </a:endParaRPr>
                    </a:p>
                  </a:txBody>
                  <a:tcPr marL="68580" marR="68580" marT="34290" marB="34290"/>
                </a:tc>
              </a:tr>
              <a:tr h="715027">
                <a:tc>
                  <a:txBody>
                    <a:bodyPr/>
                    <a:lstStyle/>
                    <a:p>
                      <a:r>
                        <a:rPr lang="es-MX" sz="1200" b="0" dirty="0" smtClean="0">
                          <a:latin typeface="Berlin Sans FB" panose="020E0602020502020306" pitchFamily="34" charset="0"/>
                        </a:rPr>
                        <a:t>Lehrman (1953)</a:t>
                      </a:r>
                      <a:endParaRPr lang="es-MX" sz="1200" b="0" dirty="0">
                        <a:latin typeface="Berlin Sans FB" panose="020E0602020502020306" pitchFamily="34" charset="0"/>
                      </a:endParaRPr>
                    </a:p>
                  </a:txBody>
                  <a:tcPr marL="68580" marR="68580" marT="34290" marB="34290"/>
                </a:tc>
                <a:tc>
                  <a:txBody>
                    <a:bodyPr/>
                    <a:lstStyle/>
                    <a:p>
                      <a:r>
                        <a:rPr lang="es-MX" sz="1200" b="0" dirty="0" smtClean="0">
                          <a:latin typeface="Berlin Sans FB" panose="020E0602020502020306" pitchFamily="34" charset="0"/>
                        </a:rPr>
                        <a:t>Innato</a:t>
                      </a:r>
                      <a:r>
                        <a:rPr lang="es-MX" sz="1200" b="0" baseline="0" dirty="0" smtClean="0">
                          <a:latin typeface="Berlin Sans FB" panose="020E0602020502020306" pitchFamily="34" charset="0"/>
                        </a:rPr>
                        <a:t> se incluyen aquellas habilidades que no son resultado de la actividad (social) y que por lo tanto no tendrá que ser aprendido por los niños. </a:t>
                      </a:r>
                      <a:r>
                        <a:rPr lang="es-MX" sz="1200" b="0" dirty="0" smtClean="0">
                          <a:latin typeface="Berlin Sans FB" panose="020E0602020502020306" pitchFamily="34" charset="0"/>
                        </a:rPr>
                        <a:t>Tanto la noción</a:t>
                      </a:r>
                      <a:r>
                        <a:rPr lang="es-MX" sz="1200" b="0" baseline="0" dirty="0" smtClean="0">
                          <a:latin typeface="Berlin Sans FB" panose="020E0602020502020306" pitchFamily="34" charset="0"/>
                        </a:rPr>
                        <a:t> de lo innato como la adquirido se precisen y quizá se rectifique especialmente si se diera el caso de que para alguien innato significa que no es necesariamente aprendido para que se desarrolle. </a:t>
                      </a:r>
                      <a:endParaRPr lang="es-MX" sz="1200" b="0" dirty="0">
                        <a:latin typeface="Berlin Sans FB" panose="020E0602020502020306" pitchFamily="34" charset="0"/>
                      </a:endParaRPr>
                    </a:p>
                  </a:txBody>
                  <a:tcPr marL="68580" marR="68580" marT="34290" marB="34290"/>
                </a:tc>
              </a:tr>
              <a:tr h="385015">
                <a:tc>
                  <a:txBody>
                    <a:bodyPr/>
                    <a:lstStyle/>
                    <a:p>
                      <a:r>
                        <a:rPr lang="es-MX" sz="1200" b="0" dirty="0" smtClean="0">
                          <a:latin typeface="Berlin Sans FB" panose="020E0602020502020306" pitchFamily="34" charset="0"/>
                        </a:rPr>
                        <a:t>Chomsky</a:t>
                      </a:r>
                      <a:endParaRPr lang="es-MX" sz="1200" b="0" dirty="0">
                        <a:latin typeface="Berlin Sans FB" panose="020E0602020502020306" pitchFamily="34" charset="0"/>
                      </a:endParaRPr>
                    </a:p>
                  </a:txBody>
                  <a:tcPr marL="68580" marR="68580" marT="34290" marB="34290"/>
                </a:tc>
                <a:tc>
                  <a:txBody>
                    <a:bodyPr/>
                    <a:lstStyle/>
                    <a:p>
                      <a:r>
                        <a:rPr lang="es-MX" sz="1200" b="0" dirty="0" smtClean="0">
                          <a:latin typeface="Berlin Sans FB" panose="020E0602020502020306" pitchFamily="34" charset="0"/>
                        </a:rPr>
                        <a:t>Se puede concebir el lenguaje como ‘’una facultad independiente’’ de las otras facultades mentales o cognitivas.</a:t>
                      </a:r>
                      <a:endParaRPr lang="es-MX" sz="1200" b="0" dirty="0">
                        <a:latin typeface="Berlin Sans FB" panose="020E0602020502020306" pitchFamily="34" charset="0"/>
                      </a:endParaRPr>
                    </a:p>
                  </a:txBody>
                  <a:tcPr marL="68580" marR="68580" marT="34290" marB="34290"/>
                </a:tc>
              </a:tr>
              <a:tr h="550021">
                <a:tc>
                  <a:txBody>
                    <a:bodyPr/>
                    <a:lstStyle/>
                    <a:p>
                      <a:r>
                        <a:rPr lang="es-MX" sz="1200" b="0" dirty="0" smtClean="0">
                          <a:latin typeface="Berlin Sans FB" panose="020E0602020502020306" pitchFamily="34" charset="0"/>
                        </a:rPr>
                        <a:t>Bresnan 1982</a:t>
                      </a:r>
                      <a:endParaRPr lang="es-MX" sz="1200" b="0" dirty="0">
                        <a:latin typeface="Berlin Sans FB" panose="020E0602020502020306" pitchFamily="34" charset="0"/>
                      </a:endParaRPr>
                    </a:p>
                  </a:txBody>
                  <a:tcPr marL="68580" marR="68580" marT="34290" marB="34290"/>
                </a:tc>
                <a:tc>
                  <a:txBody>
                    <a:bodyPr/>
                    <a:lstStyle/>
                    <a:p>
                      <a:r>
                        <a:rPr lang="es-MX" sz="1200" b="0" dirty="0" smtClean="0">
                          <a:latin typeface="Berlin Sans FB" panose="020E0602020502020306" pitchFamily="34" charset="0"/>
                        </a:rPr>
                        <a:t> Considera que el léxico es el componente central de la gramática y por ende,</a:t>
                      </a:r>
                      <a:r>
                        <a:rPr lang="es-MX" sz="1200" b="0" baseline="0" dirty="0" smtClean="0">
                          <a:latin typeface="Berlin Sans FB" panose="020E0602020502020306" pitchFamily="34" charset="0"/>
                        </a:rPr>
                        <a:t> de la facultad del lenguaje puesta que ya contiene toda la información sintáctica que las reglas se encargan de proyectar hacia los enunciados.</a:t>
                      </a:r>
                      <a:endParaRPr lang="es-MX" sz="1200" b="0" dirty="0">
                        <a:latin typeface="Berlin Sans FB" panose="020E0602020502020306" pitchFamily="34" charset="0"/>
                      </a:endParaRPr>
                    </a:p>
                  </a:txBody>
                  <a:tcPr marL="68580" marR="68580" marT="34290" marB="34290"/>
                </a:tc>
              </a:tr>
              <a:tr h="223064">
                <a:tc>
                  <a:txBody>
                    <a:bodyPr/>
                    <a:lstStyle/>
                    <a:p>
                      <a:r>
                        <a:rPr lang="es-MX" sz="1200" b="0" dirty="0" smtClean="0">
                          <a:latin typeface="Berlin Sans FB" panose="020E0602020502020306" pitchFamily="34" charset="0"/>
                        </a:rPr>
                        <a:t>Pinker</a:t>
                      </a:r>
                      <a:r>
                        <a:rPr lang="es-MX" sz="1200" b="0" baseline="0" dirty="0" smtClean="0">
                          <a:latin typeface="Berlin Sans FB" panose="020E0602020502020306" pitchFamily="34" charset="0"/>
                        </a:rPr>
                        <a:t> 1984</a:t>
                      </a:r>
                      <a:endParaRPr lang="es-MX" sz="1200" b="0" dirty="0">
                        <a:latin typeface="Berlin Sans FB" panose="020E0602020502020306" pitchFamily="34" charset="0"/>
                      </a:endParaRPr>
                    </a:p>
                  </a:txBody>
                  <a:tcPr marL="68580" marR="68580" marT="34290" marB="34290"/>
                </a:tc>
                <a:tc>
                  <a:txBody>
                    <a:bodyPr/>
                    <a:lstStyle/>
                    <a:p>
                      <a:r>
                        <a:rPr lang="es-MX" sz="1200" b="0" dirty="0" smtClean="0">
                          <a:latin typeface="Berlin Sans FB" panose="020E0602020502020306" pitchFamily="34" charset="0"/>
                        </a:rPr>
                        <a:t>Cree que la propuesta de la sintaxis se realiza gracias  al componente</a:t>
                      </a:r>
                      <a:r>
                        <a:rPr lang="es-MX" sz="1200" b="0" baseline="0" dirty="0" smtClean="0">
                          <a:latin typeface="Berlin Sans FB" panose="020E0602020502020306" pitchFamily="34" charset="0"/>
                        </a:rPr>
                        <a:t> semántico.</a:t>
                      </a:r>
                      <a:endParaRPr lang="es-MX" sz="1200" b="0" dirty="0">
                        <a:latin typeface="Berlin Sans FB" panose="020E0602020502020306" pitchFamily="34" charset="0"/>
                      </a:endParaRPr>
                    </a:p>
                  </a:txBody>
                  <a:tcPr marL="68580" marR="68580" marT="34290" marB="34290"/>
                </a:tc>
              </a:tr>
              <a:tr h="550021">
                <a:tc>
                  <a:txBody>
                    <a:bodyPr/>
                    <a:lstStyle/>
                    <a:p>
                      <a:r>
                        <a:rPr lang="es-MX" sz="1200" b="0" dirty="0" smtClean="0">
                          <a:latin typeface="Berlin Sans FB" panose="020E0602020502020306" pitchFamily="34" charset="0"/>
                        </a:rPr>
                        <a:t>Chomsky 1986 - 1995</a:t>
                      </a:r>
                      <a:endParaRPr lang="es-MX" sz="1200" b="0" dirty="0">
                        <a:latin typeface="Berlin Sans FB" panose="020E0602020502020306" pitchFamily="34" charset="0"/>
                      </a:endParaRPr>
                    </a:p>
                  </a:txBody>
                  <a:tcPr marL="68580" marR="68580" marT="34290" marB="34290"/>
                </a:tc>
                <a:tc>
                  <a:txBody>
                    <a:bodyPr/>
                    <a:lstStyle/>
                    <a:p>
                      <a:r>
                        <a:rPr lang="es-MX" sz="1200" b="0" dirty="0" smtClean="0">
                          <a:latin typeface="Berlin Sans FB" panose="020E0602020502020306" pitchFamily="34" charset="0"/>
                        </a:rPr>
                        <a:t>Propone que el lenguaje, en tanto facultad, esta formado por una serie de componentes o niveles de representación,</a:t>
                      </a:r>
                      <a:r>
                        <a:rPr lang="es-MX" sz="1200" b="0" baseline="0" dirty="0" smtClean="0">
                          <a:latin typeface="Berlin Sans FB" panose="020E0602020502020306" pitchFamily="34" charset="0"/>
                        </a:rPr>
                        <a:t>  siendo la sintaxis el núcleo central en este componente se recogen también las particularidades derivadas del texto.</a:t>
                      </a:r>
                      <a:endParaRPr lang="es-MX" sz="1200" b="0" dirty="0">
                        <a:latin typeface="Berlin Sans FB" panose="020E0602020502020306" pitchFamily="34" charset="0"/>
                      </a:endParaRPr>
                    </a:p>
                  </a:txBody>
                  <a:tcPr marL="68580" marR="68580" marT="34290" marB="34290"/>
                </a:tc>
              </a:tr>
              <a:tr h="550021">
                <a:tc>
                  <a:txBody>
                    <a:bodyPr/>
                    <a:lstStyle/>
                    <a:p>
                      <a:r>
                        <a:rPr lang="es-MX" sz="1200" b="0" dirty="0" smtClean="0">
                          <a:latin typeface="Berlin Sans FB" panose="020E0602020502020306" pitchFamily="34" charset="0"/>
                        </a:rPr>
                        <a:t>Langacker 1987</a:t>
                      </a:r>
                      <a:r>
                        <a:rPr lang="es-MX" sz="1200" b="0" baseline="0" dirty="0" smtClean="0">
                          <a:latin typeface="Berlin Sans FB" panose="020E0602020502020306" pitchFamily="34" charset="0"/>
                        </a:rPr>
                        <a:t> -1991</a:t>
                      </a:r>
                      <a:endParaRPr lang="es-MX" sz="1200" b="0" dirty="0">
                        <a:latin typeface="Berlin Sans FB" panose="020E0602020502020306" pitchFamily="34" charset="0"/>
                      </a:endParaRPr>
                    </a:p>
                  </a:txBody>
                  <a:tcPr marL="68580" marR="68580" marT="34290" marB="34290"/>
                </a:tc>
                <a:tc>
                  <a:txBody>
                    <a:bodyPr/>
                    <a:lstStyle/>
                    <a:p>
                      <a:r>
                        <a:rPr lang="es-MX" sz="1200" b="0" dirty="0" smtClean="0">
                          <a:latin typeface="Berlin Sans FB" panose="020E0602020502020306" pitchFamily="34" charset="0"/>
                        </a:rPr>
                        <a:t>Los cognitivos Langacker van mas allá al entender que el componente léxico se encuentran propiedades semánticas de suerte que categorías gramaticales como la del verbo y que tienen como base una noción semántica-</a:t>
                      </a:r>
                      <a:r>
                        <a:rPr lang="es-MX" sz="1200" b="0" baseline="0" dirty="0" smtClean="0">
                          <a:latin typeface="Berlin Sans FB" panose="020E0602020502020306" pitchFamily="34" charset="0"/>
                        </a:rPr>
                        <a:t> conceptual. </a:t>
                      </a:r>
                      <a:endParaRPr lang="es-MX" sz="1200" b="0" dirty="0">
                        <a:latin typeface="Berlin Sans FB" panose="020E0602020502020306" pitchFamily="34" charset="0"/>
                      </a:endParaRPr>
                    </a:p>
                  </a:txBody>
                  <a:tcPr marL="68580" marR="68580" marT="34290" marB="34290"/>
                </a:tc>
              </a:tr>
              <a:tr h="480060">
                <a:tc>
                  <a:txBody>
                    <a:bodyPr/>
                    <a:lstStyle/>
                    <a:p>
                      <a:r>
                        <a:rPr lang="es-MX" sz="1200" b="0" dirty="0" smtClean="0">
                          <a:latin typeface="Berlin Sans FB" panose="020E0602020502020306" pitchFamily="34" charset="0"/>
                        </a:rPr>
                        <a:t>Mc Whinney,</a:t>
                      </a:r>
                      <a:r>
                        <a:rPr lang="es-MX" sz="1200" b="0" baseline="0" dirty="0" smtClean="0">
                          <a:latin typeface="Berlin Sans FB" panose="020E0602020502020306" pitchFamily="34" charset="0"/>
                        </a:rPr>
                        <a:t> 1999,bates en prensa)</a:t>
                      </a:r>
                      <a:endParaRPr lang="es-MX" sz="1200" b="0" dirty="0">
                        <a:latin typeface="Berlin Sans FB" panose="020E0602020502020306" pitchFamily="34" charset="0"/>
                      </a:endParaRPr>
                    </a:p>
                  </a:txBody>
                  <a:tcPr marL="68580" marR="68580" marT="34290" marB="34290"/>
                </a:tc>
                <a:tc>
                  <a:txBody>
                    <a:bodyPr/>
                    <a:lstStyle/>
                    <a:p>
                      <a:r>
                        <a:rPr lang="es-MX" sz="1200" b="0" dirty="0" smtClean="0">
                          <a:latin typeface="Berlin Sans FB" panose="020E0602020502020306" pitchFamily="34" charset="0"/>
                        </a:rPr>
                        <a:t>Considera el lenguaje como una habilidad emergente a partir</a:t>
                      </a:r>
                      <a:r>
                        <a:rPr lang="es-MX" sz="1200" b="0" baseline="0" dirty="0" smtClean="0">
                          <a:latin typeface="Berlin Sans FB" panose="020E0602020502020306" pitchFamily="34" charset="0"/>
                        </a:rPr>
                        <a:t> de las habilidades y procedimientos naturales empleados para solucionar el problema comunicativo en la especie.</a:t>
                      </a:r>
                      <a:endParaRPr lang="es-MX" sz="1200" b="0" dirty="0">
                        <a:latin typeface="Berlin Sans FB" panose="020E0602020502020306" pitchFamily="34" charset="0"/>
                      </a:endParaRPr>
                    </a:p>
                  </a:txBody>
                  <a:tcPr marL="68580" marR="68580" marT="34290" marB="34290"/>
                </a:tc>
              </a:tr>
            </a:tbl>
          </a:graphicData>
        </a:graphic>
      </p:graphicFrame>
      <p:sp>
        <p:nvSpPr>
          <p:cNvPr id="2" name="CuadroTexto 1"/>
          <p:cNvSpPr txBox="1"/>
          <p:nvPr/>
        </p:nvSpPr>
        <p:spPr>
          <a:xfrm>
            <a:off x="1854557" y="231819"/>
            <a:ext cx="5473522" cy="800219"/>
          </a:xfrm>
          <a:prstGeom prst="rect">
            <a:avLst/>
          </a:prstGeom>
          <a:noFill/>
        </p:spPr>
        <p:txBody>
          <a:bodyPr wrap="square" rtlCol="0">
            <a:spAutoFit/>
          </a:bodyPr>
          <a:lstStyle/>
          <a:p>
            <a:pPr algn="ctr"/>
            <a:r>
              <a:rPr lang="es-MX" sz="1400" dirty="0" smtClean="0">
                <a:latin typeface="Berlin Sans FB" panose="020E0602020502020306" pitchFamily="34" charset="0"/>
              </a:rPr>
              <a:t>La adquisición del lenguaje</a:t>
            </a:r>
          </a:p>
          <a:p>
            <a:pPr algn="ctr"/>
            <a:r>
              <a:rPr lang="es-MX" sz="1400" dirty="0" smtClean="0">
                <a:latin typeface="Berlin Sans FB" panose="020E0602020502020306" pitchFamily="34" charset="0"/>
              </a:rPr>
              <a:t>(Miquel Serra)</a:t>
            </a:r>
          </a:p>
          <a:p>
            <a:endParaRPr lang="es-MX" dirty="0"/>
          </a:p>
        </p:txBody>
      </p:sp>
    </p:spTree>
    <p:extLst>
      <p:ext uri="{BB962C8B-B14F-4D97-AF65-F5344CB8AC3E}">
        <p14:creationId xmlns:p14="http://schemas.microsoft.com/office/powerpoint/2010/main" val="208025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423998387"/>
              </p:ext>
            </p:extLst>
          </p:nvPr>
        </p:nvGraphicFramePr>
        <p:xfrm>
          <a:off x="251136" y="577908"/>
          <a:ext cx="8500058" cy="5593080"/>
        </p:xfrm>
        <a:graphic>
          <a:graphicData uri="http://schemas.openxmlformats.org/drawingml/2006/table">
            <a:tbl>
              <a:tblPr firstRow="1" bandRow="1">
                <a:tableStyleId>{912C8C85-51F0-491E-9774-3900AFEF0FD7}</a:tableStyleId>
              </a:tblPr>
              <a:tblGrid>
                <a:gridCol w="801712"/>
                <a:gridCol w="7698346"/>
              </a:tblGrid>
              <a:tr h="282080">
                <a:tc>
                  <a:txBody>
                    <a:bodyPr/>
                    <a:lstStyle/>
                    <a:p>
                      <a:r>
                        <a:rPr lang="es-MX" sz="1600" b="0" dirty="0" smtClean="0">
                          <a:latin typeface="Berlin Sans FB" panose="020E0602020502020306" pitchFamily="34" charset="0"/>
                        </a:rPr>
                        <a:t>Autor </a:t>
                      </a:r>
                      <a:endParaRPr lang="es-MX" sz="1600" b="0" dirty="0">
                        <a:latin typeface="Berlin Sans FB" panose="020E0602020502020306" pitchFamily="34" charset="0"/>
                      </a:endParaRPr>
                    </a:p>
                  </a:txBody>
                  <a:tcPr marL="68580" marR="68580" marT="34290" marB="34290"/>
                </a:tc>
                <a:tc>
                  <a:txBody>
                    <a:bodyPr/>
                    <a:lstStyle/>
                    <a:p>
                      <a:r>
                        <a:rPr lang="es-MX" sz="1600" b="0" dirty="0" smtClean="0">
                          <a:latin typeface="Berlin Sans FB" panose="020E0602020502020306" pitchFamily="34" charset="0"/>
                        </a:rPr>
                        <a:t>Teoría </a:t>
                      </a:r>
                      <a:endParaRPr lang="es-MX" sz="1600" b="0" dirty="0">
                        <a:latin typeface="Berlin Sans FB" panose="020E0602020502020306" pitchFamily="34" charset="0"/>
                      </a:endParaRPr>
                    </a:p>
                  </a:txBody>
                  <a:tcPr marL="68580" marR="68580" marT="34290" marB="34290"/>
                </a:tc>
              </a:tr>
              <a:tr h="915656">
                <a:tc>
                  <a:txBody>
                    <a:bodyPr/>
                    <a:lstStyle/>
                    <a:p>
                      <a:r>
                        <a:rPr lang="es-MX" sz="1200" dirty="0" err="1" smtClean="0">
                          <a:latin typeface="Berlin Sans FB" panose="020E0602020502020306" pitchFamily="34" charset="0"/>
                        </a:rPr>
                        <a:t>Slobin</a:t>
                      </a:r>
                      <a:r>
                        <a:rPr lang="es-MX" sz="1200" baseline="0" dirty="0" smtClean="0">
                          <a:latin typeface="Berlin Sans FB" panose="020E0602020502020306" pitchFamily="34" charset="0"/>
                        </a:rPr>
                        <a:t> </a:t>
                      </a:r>
                      <a:endParaRPr lang="es-MX" sz="1200" b="0" dirty="0">
                        <a:latin typeface="Berlin Sans FB" panose="020E0602020502020306" pitchFamily="34" charset="0"/>
                      </a:endParaRPr>
                    </a:p>
                  </a:txBody>
                  <a:tcPr marL="68580" marR="68580" marT="34290" marB="34290"/>
                </a:tc>
                <a:tc>
                  <a:txBody>
                    <a:bodyPr/>
                    <a:lstStyle/>
                    <a:p>
                      <a:r>
                        <a:rPr lang="es-MX" sz="1200" dirty="0" smtClean="0">
                          <a:latin typeface="Berlin Sans FB" panose="020E0602020502020306" pitchFamily="34" charset="0"/>
                        </a:rPr>
                        <a:t>Hace una interesante contribución a una obra que revisa la hipótesis del determinismo lingüístico y propone líneas de argumentación acerca de las relaciones entre las categorías conceptuales de organización lingüística y como afecta unas a las otras.</a:t>
                      </a:r>
                    </a:p>
                    <a:p>
                      <a:r>
                        <a:rPr lang="es-MX" sz="1200" dirty="0" smtClean="0">
                          <a:latin typeface="Berlin Sans FB" panose="020E0602020502020306" pitchFamily="34" charset="0"/>
                        </a:rPr>
                        <a:t>1. Existen  categorías que son transparentes y generales como la pluralidad y unicidad, las cuales no presentan problemas ya que su representación es directa y general.</a:t>
                      </a:r>
                    </a:p>
                    <a:p>
                      <a:r>
                        <a:rPr lang="es-MX" sz="1200" dirty="0" smtClean="0">
                          <a:latin typeface="Berlin Sans FB" panose="020E0602020502020306" pitchFamily="34" charset="0"/>
                        </a:rPr>
                        <a:t>2. Existen categorías que vienen de la experiencia y estas inciden en las maneras en las que pensamos y hablamos </a:t>
                      </a:r>
                      <a:endParaRPr lang="es-MX" sz="1200" b="0" dirty="0" smtClean="0">
                        <a:latin typeface="Berlin Sans FB" panose="020E0602020502020306" pitchFamily="34" charset="0"/>
                        <a:cs typeface="Times New Roman" panose="02020603050405020304" pitchFamily="18" charset="0"/>
                      </a:endParaRPr>
                    </a:p>
                  </a:txBody>
                  <a:tcPr marL="68580" marR="68580" marT="34290" marB="34290"/>
                </a:tc>
              </a:tr>
              <a:tr h="1072166">
                <a:tc>
                  <a:txBody>
                    <a:bodyPr/>
                    <a:lstStyle/>
                    <a:p>
                      <a:r>
                        <a:rPr lang="es-ES" sz="1200" dirty="0" err="1" smtClean="0">
                          <a:latin typeface="Berlin Sans FB" panose="020E0602020502020306" pitchFamily="34" charset="0"/>
                        </a:rPr>
                        <a:t>Pinker</a:t>
                      </a:r>
                      <a:r>
                        <a:rPr lang="es-ES" sz="1200" dirty="0" smtClean="0">
                          <a:latin typeface="Berlin Sans FB" panose="020E0602020502020306" pitchFamily="34" charset="0"/>
                        </a:rPr>
                        <a:t>  (1994)</a:t>
                      </a:r>
                      <a:endParaRPr lang="es-MX" sz="1200" b="0" i="0" dirty="0">
                        <a:latin typeface="Berlin Sans FB" panose="020E0602020502020306" pitchFamily="34" charset="0"/>
                      </a:endParaRPr>
                    </a:p>
                  </a:txBody>
                  <a:tcPr marL="68580" marR="68580" marT="34290" marB="34290"/>
                </a:tc>
                <a:tc>
                  <a:txBody>
                    <a:bodyPr/>
                    <a:lstStyle/>
                    <a:p>
                      <a:r>
                        <a:rPr lang="es-ES" sz="1200" cap="none" dirty="0" smtClean="0">
                          <a:latin typeface="Berlin Sans FB" panose="020E0602020502020306" pitchFamily="34" charset="0"/>
                        </a:rPr>
                        <a:t>Critica con mas énfasis la versión débil del determinismo lingüístico.</a:t>
                      </a:r>
                      <a:br>
                        <a:rPr lang="es-ES" sz="1200" cap="none" dirty="0" smtClean="0">
                          <a:latin typeface="Berlin Sans FB" panose="020E0602020502020306" pitchFamily="34" charset="0"/>
                        </a:rPr>
                      </a:br>
                      <a:r>
                        <a:rPr lang="es-ES" sz="1200" cap="none" dirty="0" smtClean="0">
                          <a:latin typeface="Berlin Sans FB" panose="020E0602020502020306" pitchFamily="34" charset="0"/>
                        </a:rPr>
                        <a:t>- Existe el pensamiento visual no lingüístico</a:t>
                      </a:r>
                      <a:br>
                        <a:rPr lang="es-ES" sz="1200" cap="none" dirty="0" smtClean="0">
                          <a:latin typeface="Berlin Sans FB" panose="020E0602020502020306" pitchFamily="34" charset="0"/>
                        </a:rPr>
                      </a:br>
                      <a:r>
                        <a:rPr lang="es-ES" sz="1200" cap="none" dirty="0" smtClean="0">
                          <a:latin typeface="Berlin Sans FB" panose="020E0602020502020306" pitchFamily="34" charset="0"/>
                        </a:rPr>
                        <a:t>- La ciencia o los cambios culturales no serian posibles si el pensamiento dependiera del lenguaje. </a:t>
                      </a:r>
                      <a:br>
                        <a:rPr lang="es-ES" sz="1200" cap="none" dirty="0" smtClean="0">
                          <a:latin typeface="Berlin Sans FB" panose="020E0602020502020306" pitchFamily="34" charset="0"/>
                        </a:rPr>
                      </a:br>
                      <a:r>
                        <a:rPr lang="es-ES" sz="1200" cap="none" dirty="0" smtClean="0">
                          <a:latin typeface="Berlin Sans FB" panose="020E0602020502020306" pitchFamily="34" charset="0"/>
                        </a:rPr>
                        <a:t>- Esta corriente teórica ha sido un de los hechos intelectuales que mas ha entorpecido el progreso de las ciencias sociales en el siglo XX.</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kern="1200" spc="100" dirty="0" smtClean="0">
                          <a:latin typeface="Berlin Sans FB" panose="020E0602020502020306" pitchFamily="34" charset="0"/>
                        </a:rPr>
                        <a:t>Propone que gracias a que poseemos un lenguaje del pensamiento, (mentales) y que es innato, los niños con una mínima ayuda inicial orientativa encajan sus ideas innatas sin ningún problema con cualquier lengua, manteniendo el pensamiento independiente de la misma.</a:t>
                      </a:r>
                      <a:endParaRPr lang="es-ES" sz="1200" b="0" i="0" dirty="0" smtClean="0">
                        <a:latin typeface="Berlin Sans FB" panose="020E0602020502020306" pitchFamily="34" charset="0"/>
                      </a:endParaRPr>
                    </a:p>
                  </a:txBody>
                  <a:tcPr marL="68580" marR="68580" marT="34290" marB="34290"/>
                </a:tc>
              </a:tr>
              <a:tr h="891540">
                <a:tc>
                  <a:txBody>
                    <a:bodyPr/>
                    <a:lstStyle/>
                    <a:p>
                      <a:r>
                        <a:rPr lang="es-MX" sz="1200" dirty="0" err="1" smtClean="0">
                          <a:latin typeface="Berlin Sans FB" panose="020E0602020502020306" pitchFamily="34" charset="0"/>
                        </a:rPr>
                        <a:t>Rosch</a:t>
                      </a:r>
                      <a:r>
                        <a:rPr lang="es-MX" sz="1200" dirty="0" smtClean="0">
                          <a:latin typeface="Berlin Sans FB" panose="020E0602020502020306" pitchFamily="34" charset="0"/>
                        </a:rPr>
                        <a:t> (1973)</a:t>
                      </a:r>
                      <a:endParaRPr lang="es-MX" sz="1200" b="0" dirty="0">
                        <a:latin typeface="Berlin Sans FB" panose="020E0602020502020306" pitchFamily="34" charset="0"/>
                      </a:endParaRPr>
                    </a:p>
                  </a:txBody>
                  <a:tcPr marL="68580" marR="68580" marT="34290" marB="34290"/>
                </a:tc>
                <a:tc>
                  <a:txBody>
                    <a:bodyPr/>
                    <a:lstStyle/>
                    <a:p>
                      <a:r>
                        <a:rPr lang="es-MX" sz="1200" dirty="0" smtClean="0">
                          <a:latin typeface="Berlin Sans FB" panose="020E0602020502020306" pitchFamily="34" charset="0"/>
                        </a:rPr>
                        <a:t>No es extraño</a:t>
                      </a:r>
                      <a:r>
                        <a:rPr lang="es-MX" sz="1200" baseline="0" dirty="0" smtClean="0">
                          <a:latin typeface="Berlin Sans FB" panose="020E0602020502020306" pitchFamily="34" charset="0"/>
                        </a:rPr>
                        <a:t> </a:t>
                      </a:r>
                      <a:r>
                        <a:rPr lang="es-MX" sz="1200" dirty="0" smtClean="0">
                          <a:latin typeface="Berlin Sans FB" panose="020E0602020502020306" pitchFamily="34" charset="0"/>
                        </a:rPr>
                        <a:t>que existan o se asignen diferentes áreas semánticas para representar fenómenos que sean abstractos , los cuales por otro lado son los que culturalmente resultan interesantes.</a:t>
                      </a:r>
                    </a:p>
                    <a:p>
                      <a:r>
                        <a:rPr lang="es-MX" sz="1200" dirty="0" smtClean="0">
                          <a:latin typeface="Berlin Sans FB" panose="020E0602020502020306" pitchFamily="34" charset="0"/>
                        </a:rPr>
                        <a:t>Como se puede suponer, según se conceptúen las relaciones entre el pensamiento y el lenguaje se responderán de una forma o de otra sobre cual es su interacción en el aprendizaje. ¿Irán los niños organizando su pensamiento según el leguaje (la cultura) que vayan aprendiendo o bien al revés? ¿Qué tipo de relaciones habrá en los distintos momentos de la adquisición? Dado que parece claro que puede haber pensamiento sin lenguaje, ¿en que se distinguirá uno de otro? Si no existe la palabra de un concepto abstracto ¿ello quiere decir que no existe o no puede formularse, o no puede utilizarse? </a:t>
                      </a:r>
                      <a:endParaRPr lang="es-MX" sz="1200" b="0" dirty="0" smtClean="0">
                        <a:latin typeface="Berlin Sans FB" panose="020E0602020502020306" pitchFamily="34" charset="0"/>
                        <a:cs typeface="Times New Roman" panose="02020603050405020304" pitchFamily="18" charset="0"/>
                      </a:endParaRPr>
                    </a:p>
                  </a:txBody>
                  <a:tcPr marL="68580" marR="68580" marT="34290" marB="34290"/>
                </a:tc>
              </a:tr>
              <a:tr h="3909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Berlin Sans FB" panose="020E0602020502020306" pitchFamily="34" charset="0"/>
                        </a:rPr>
                        <a:t>Clark</a:t>
                      </a:r>
                      <a:r>
                        <a:rPr lang="es-MX" sz="1200" baseline="0" dirty="0" smtClean="0">
                          <a:latin typeface="Berlin Sans FB" panose="020E0602020502020306" pitchFamily="34" charset="0"/>
                        </a:rPr>
                        <a:t> (1996)</a:t>
                      </a:r>
                      <a:endParaRPr lang="es-MX" sz="1200" b="0" dirty="0" smtClean="0">
                        <a:latin typeface="Berlin Sans FB" panose="020E0602020502020306" pitchFamily="34" charset="0"/>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Berlin Sans FB" panose="020E0602020502020306" pitchFamily="34" charset="0"/>
                        </a:rPr>
                        <a:t>Nos dice que “Los</a:t>
                      </a:r>
                      <a:r>
                        <a:rPr lang="es-MX" sz="1200" baseline="0" dirty="0" smtClean="0">
                          <a:latin typeface="Berlin Sans FB" panose="020E0602020502020306" pitchFamily="34" charset="0"/>
                        </a:rPr>
                        <a:t> estudios del lenguaje pueden ser enfocados con uno o con otro objetivo, es decir pueden centrarse en el producto o en la actividad”</a:t>
                      </a:r>
                      <a:endParaRPr lang="es-MX" sz="1200" b="0" dirty="0" smtClean="0">
                        <a:latin typeface="Berlin Sans FB" panose="020E0602020502020306" pitchFamily="34" charset="0"/>
                        <a:cs typeface="Times New Roman" panose="02020603050405020304" pitchFamily="18" charset="0"/>
                      </a:endParaRPr>
                    </a:p>
                  </a:txBody>
                  <a:tcPr marL="68580" marR="68580" marT="34290" marB="34290"/>
                </a:tc>
              </a:tr>
              <a:tr h="503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latin typeface="Berlin Sans FB" panose="020E0602020502020306" pitchFamily="34" charset="0"/>
                        </a:rPr>
                        <a:t>Mc </a:t>
                      </a:r>
                      <a:r>
                        <a:rPr lang="es-MX" sz="1200" dirty="0" err="1" smtClean="0">
                          <a:latin typeface="Berlin Sans FB" panose="020E0602020502020306" pitchFamily="34" charset="0"/>
                        </a:rPr>
                        <a:t>Whinney</a:t>
                      </a:r>
                      <a:r>
                        <a:rPr lang="es-MX" sz="1200" dirty="0" smtClean="0">
                          <a:latin typeface="Berlin Sans FB" panose="020E0602020502020306" pitchFamily="34" charset="0"/>
                        </a:rPr>
                        <a:t> (1999)</a:t>
                      </a:r>
                      <a:endParaRPr lang="es-MX" sz="1200" b="0" i="0" dirty="0" smtClean="0">
                        <a:latin typeface="Berlin Sans FB" panose="020E0602020502020306" pitchFamily="34" charset="0"/>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dirty="0" smtClean="0">
                          <a:latin typeface="Berlin Sans FB" panose="020E0602020502020306" pitchFamily="34" charset="0"/>
                        </a:rPr>
                        <a:t>Atribuye</a:t>
                      </a:r>
                      <a:r>
                        <a:rPr lang="es-ES" sz="1200" baseline="0" dirty="0" smtClean="0">
                          <a:latin typeface="Berlin Sans FB" panose="020E0602020502020306" pitchFamily="34" charset="0"/>
                        </a:rPr>
                        <a:t> con la teoría de constructivismo emergentista “Los cambios en la evolución y el desarrollo hacen emerger nuevas estructuras y habilidades previamente inexistentes”</a:t>
                      </a:r>
                      <a:endParaRPr lang="es-ES" sz="1200" b="0" i="0" dirty="0" smtClean="0">
                        <a:latin typeface="Berlin Sans FB" panose="020E0602020502020306" pitchFamily="34" charset="0"/>
                      </a:endParaRPr>
                    </a:p>
                  </a:txBody>
                  <a:tcPr marL="68580" marR="68580" marT="34290" marB="34290"/>
                </a:tc>
              </a:tr>
            </a:tbl>
          </a:graphicData>
        </a:graphic>
      </p:graphicFrame>
    </p:spTree>
    <p:extLst>
      <p:ext uri="{BB962C8B-B14F-4D97-AF65-F5344CB8AC3E}">
        <p14:creationId xmlns:p14="http://schemas.microsoft.com/office/powerpoint/2010/main" val="20895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890190945"/>
              </p:ext>
            </p:extLst>
          </p:nvPr>
        </p:nvGraphicFramePr>
        <p:xfrm>
          <a:off x="502275" y="1339402"/>
          <a:ext cx="8126570" cy="2621280"/>
        </p:xfrm>
        <a:graphic>
          <a:graphicData uri="http://schemas.openxmlformats.org/drawingml/2006/table">
            <a:tbl>
              <a:tblPr firstRow="1" bandRow="1">
                <a:tableStyleId>{72833802-FEF1-4C79-8D5D-14CF1EAF98D9}</a:tableStyleId>
              </a:tblPr>
              <a:tblGrid>
                <a:gridCol w="4063285"/>
                <a:gridCol w="4063285"/>
              </a:tblGrid>
              <a:tr h="183739">
                <a:tc>
                  <a:txBody>
                    <a:bodyPr/>
                    <a:lstStyle/>
                    <a:p>
                      <a:r>
                        <a:rPr lang="es-MX" sz="1600" b="0" dirty="0" smtClean="0">
                          <a:latin typeface="Berlin Sans FB" panose="020E0602020502020306" pitchFamily="34" charset="0"/>
                        </a:rPr>
                        <a:t>Autor</a:t>
                      </a:r>
                      <a:r>
                        <a:rPr lang="es-MX" sz="1600" b="0" baseline="0" dirty="0" smtClean="0">
                          <a:latin typeface="Berlin Sans FB" panose="020E0602020502020306" pitchFamily="34" charset="0"/>
                        </a:rPr>
                        <a:t> </a:t>
                      </a:r>
                      <a:endParaRPr lang="es-MX" sz="1600" b="0" dirty="0">
                        <a:latin typeface="Berlin Sans FB" panose="020E0602020502020306" pitchFamily="34" charset="0"/>
                      </a:endParaRPr>
                    </a:p>
                  </a:txBody>
                  <a:tcPr/>
                </a:tc>
                <a:tc>
                  <a:txBody>
                    <a:bodyPr/>
                    <a:lstStyle/>
                    <a:p>
                      <a:r>
                        <a:rPr lang="es-MX" sz="1600" b="0" dirty="0" smtClean="0">
                          <a:latin typeface="Berlin Sans FB" panose="020E0602020502020306" pitchFamily="34" charset="0"/>
                        </a:rPr>
                        <a:t>Teoría</a:t>
                      </a:r>
                      <a:endParaRPr lang="es-MX" sz="1600" b="0" dirty="0">
                        <a:latin typeface="Berlin Sans FB" panose="020E0602020502020306"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0" dirty="0" smtClean="0">
                          <a:latin typeface="Berlin Sans FB" panose="020E0602020502020306" pitchFamily="34" charset="0"/>
                        </a:rPr>
                        <a:t>Chomsky</a:t>
                      </a:r>
                    </a:p>
                    <a:p>
                      <a:endParaRPr lang="es-MX" sz="1200" b="0" dirty="0">
                        <a:latin typeface="Berlin Sans FB" panose="020E0602020502020306" pitchFamily="34" charset="0"/>
                      </a:endParaRPr>
                    </a:p>
                  </a:txBody>
                  <a:tcPr/>
                </a:tc>
                <a:tc>
                  <a:txBody>
                    <a:bodyPr/>
                    <a:lstStyle/>
                    <a:p>
                      <a:r>
                        <a:rPr lang="es-MX" sz="1200" b="0" kern="1200" dirty="0" smtClean="0">
                          <a:effectLst/>
                          <a:latin typeface="Berlin Sans FB" panose="020E0602020502020306" pitchFamily="34" charset="0"/>
                        </a:rPr>
                        <a:t>La mente humana es un sistema complejo con varios componentes de acción reciproca, a uno de los cuales podemos llamarle “facultad del lenguaje” </a:t>
                      </a:r>
                    </a:p>
                    <a:p>
                      <a:r>
                        <a:rPr lang="es-MX" sz="1200" b="0" kern="1200" dirty="0" smtClean="0">
                          <a:effectLst/>
                          <a:latin typeface="Berlin Sans FB" panose="020E0602020502020306" pitchFamily="34" charset="0"/>
                        </a:rPr>
                        <a:t>La facultad de lenguaje determina una lengua particular: el español, inglés, etc.</a:t>
                      </a:r>
                    </a:p>
                    <a:p>
                      <a:r>
                        <a:rPr lang="es-MX" sz="1200" b="0" kern="1200" dirty="0" smtClean="0">
                          <a:effectLst/>
                          <a:latin typeface="Berlin Sans FB" panose="020E0602020502020306" pitchFamily="34" charset="0"/>
                        </a:rPr>
                        <a:t> La facultad del lenguaje selecciona datos relevantes de los acontecimientos que tienen lugar en el medio ambiente y haciendo uso de estos construye una lengua.</a:t>
                      </a:r>
                    </a:p>
                    <a:p>
                      <a:r>
                        <a:rPr lang="es-MX" sz="1200" b="0" kern="1200" dirty="0" smtClean="0">
                          <a:effectLst/>
                          <a:latin typeface="Berlin Sans FB" panose="020E0602020502020306" pitchFamily="34" charset="0"/>
                        </a:rPr>
                        <a:t>Esta lengua queda incorporada a la mente y constituye el estado de madurez alcanzado por la facultad del lenguaje y la persona habla y entiende la lengua. </a:t>
                      </a:r>
                    </a:p>
                    <a:p>
                      <a:endParaRPr lang="es-MX" sz="1200" b="0" dirty="0">
                        <a:latin typeface="Berlin Sans FB" panose="020E0602020502020306" pitchFamily="34" charset="0"/>
                      </a:endParaRPr>
                    </a:p>
                  </a:txBody>
                  <a:tcPr/>
                </a:tc>
              </a:tr>
            </a:tbl>
          </a:graphicData>
        </a:graphic>
      </p:graphicFrame>
      <p:sp>
        <p:nvSpPr>
          <p:cNvPr id="5" name="CuadroTexto 4"/>
          <p:cNvSpPr txBox="1"/>
          <p:nvPr/>
        </p:nvSpPr>
        <p:spPr>
          <a:xfrm>
            <a:off x="1854557" y="425004"/>
            <a:ext cx="5473522" cy="800219"/>
          </a:xfrm>
          <a:prstGeom prst="rect">
            <a:avLst/>
          </a:prstGeom>
          <a:noFill/>
        </p:spPr>
        <p:txBody>
          <a:bodyPr wrap="square" rtlCol="0">
            <a:spAutoFit/>
          </a:bodyPr>
          <a:lstStyle/>
          <a:p>
            <a:pPr algn="ctr"/>
            <a:r>
              <a:rPr lang="es-MX" sz="1400" dirty="0" smtClean="0">
                <a:latin typeface="Berlin Sans FB" panose="020E0602020502020306" pitchFamily="34" charset="0"/>
              </a:rPr>
              <a:t>El lenguaje y los problemas del conocimiento</a:t>
            </a:r>
          </a:p>
          <a:p>
            <a:pPr algn="ctr"/>
            <a:r>
              <a:rPr lang="es-MX" sz="1400" dirty="0" smtClean="0">
                <a:latin typeface="Berlin Sans FB" panose="020E0602020502020306" pitchFamily="34" charset="0"/>
              </a:rPr>
              <a:t>(Noam Chomsky)</a:t>
            </a:r>
          </a:p>
          <a:p>
            <a:endParaRPr lang="es-MX" dirty="0"/>
          </a:p>
        </p:txBody>
      </p:sp>
    </p:spTree>
    <p:extLst>
      <p:ext uri="{BB962C8B-B14F-4D97-AF65-F5344CB8AC3E}">
        <p14:creationId xmlns:p14="http://schemas.microsoft.com/office/powerpoint/2010/main" val="406181439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942</Words>
  <Application>Microsoft Office PowerPoint</Application>
  <PresentationFormat>Carta (216 x 279 mm)</PresentationFormat>
  <Paragraphs>56</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Berlin Sans FB</vt:lpstr>
      <vt:lpstr>Calibri</vt:lpstr>
      <vt:lpstr>Calibri Light</vt:lpstr>
      <vt:lpstr>Times New Roman</vt:lpstr>
      <vt:lpstr>Tema de Office</vt:lpstr>
      <vt:lpstr>El lenguaje y los problemas del conocimiento.  Noam Chomsky</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Compucentro</cp:lastModifiedBy>
  <cp:revision>10</cp:revision>
  <dcterms:created xsi:type="dcterms:W3CDTF">2018-09-04T03:41:00Z</dcterms:created>
  <dcterms:modified xsi:type="dcterms:W3CDTF">2018-09-05T22:18:09Z</dcterms:modified>
</cp:coreProperties>
</file>