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2">
        <a:schemeClr val="bg1"/>
      </p:bgRef>
    </p:bg>
    <p:spTree>
      <p:nvGrpSpPr>
        <p:cNvPr id="1" name=""/>
        <p:cNvGrpSpPr/>
        <p:nvPr/>
      </p:nvGrpSpPr>
      <p:grpSpPr>
        <a:xfrm>
          <a:off x="0" y="0"/>
          <a:ext cx="0" cy="0"/>
          <a:chOff x="0" y="0"/>
          <a:chExt cx="0" cy="0"/>
        </a:xfrm>
      </p:grpSpPr>
      <p:sp>
        <p:nvSpPr>
          <p:cNvPr id="8" name="7 Rectángulo"/>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Conector recto"/>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Título"/>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s-ES" smtClean="0"/>
              <a:t>Haga clic para modificar el estilo de título del patrón</a:t>
            </a:r>
            <a:endParaRPr kumimoji="0" lang="en-US"/>
          </a:p>
        </p:txBody>
      </p:sp>
      <p:sp>
        <p:nvSpPr>
          <p:cNvPr id="25" name="24 Subtítulo"/>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31" name="30 Marcador de fecha"/>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623DF6C7-19DA-4D04-9D2B-5249691C1A74}" type="datetimeFigureOut">
              <a:rPr lang="es-MX" smtClean="0"/>
              <a:t>17/09/2018</a:t>
            </a:fld>
            <a:endParaRPr lang="es-MX"/>
          </a:p>
        </p:txBody>
      </p:sp>
      <p:sp>
        <p:nvSpPr>
          <p:cNvPr id="18" name="17 Marcador de pie de página"/>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s-MX"/>
          </a:p>
        </p:txBody>
      </p:sp>
      <p:sp>
        <p:nvSpPr>
          <p:cNvPr id="29" name="28 Marcador de número de diapositiva"/>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9C01DB13-9D6A-4994-8660-8706EF85DCC7}" type="slidenum">
              <a:rPr lang="es-MX" smtClean="0"/>
              <a:t>‹Nº›</a:t>
            </a:fld>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623DF6C7-19DA-4D04-9D2B-5249691C1A74}" type="datetimeFigureOut">
              <a:rPr lang="es-MX" smtClean="0"/>
              <a:t>17/09/2018</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9C01DB13-9D6A-4994-8660-8706EF85DCC7}" type="slidenum">
              <a:rPr lang="es-MX" smtClean="0"/>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53200" y="274955"/>
            <a:ext cx="1524000" cy="5851525"/>
          </a:xfrm>
        </p:spPr>
        <p:txBody>
          <a:bodyPr vert="eaVert" ancho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2"/>
            <a:ext cx="60198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4242816" y="6557946"/>
            <a:ext cx="2002464" cy="226902"/>
          </a:xfrm>
        </p:spPr>
        <p:txBody>
          <a:bodyPr/>
          <a:lstStyle>
            <a:extLst/>
          </a:lstStyle>
          <a:p>
            <a:fld id="{623DF6C7-19DA-4D04-9D2B-5249691C1A74}" type="datetimeFigureOut">
              <a:rPr lang="es-MX" smtClean="0"/>
              <a:t>17/09/2018</a:t>
            </a:fld>
            <a:endParaRPr lang="es-MX"/>
          </a:p>
        </p:txBody>
      </p:sp>
      <p:sp>
        <p:nvSpPr>
          <p:cNvPr id="5" name="4 Marcador de pie de página"/>
          <p:cNvSpPr>
            <a:spLocks noGrp="1"/>
          </p:cNvSpPr>
          <p:nvPr>
            <p:ph type="ftr" sz="quarter" idx="11"/>
          </p:nvPr>
        </p:nvSpPr>
        <p:spPr>
          <a:xfrm>
            <a:off x="457200" y="6556248"/>
            <a:ext cx="3657600" cy="228600"/>
          </a:xfrm>
        </p:spPr>
        <p:txBody>
          <a:bodyPr/>
          <a:lstStyle>
            <a:extLst/>
          </a:lstStyle>
          <a:p>
            <a:endParaRPr lang="es-MX"/>
          </a:p>
        </p:txBody>
      </p:sp>
      <p:sp>
        <p:nvSpPr>
          <p:cNvPr id="6" name="5 Marcador de número de diapositiva"/>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9C01DB13-9D6A-4994-8660-8706EF85DCC7}" type="slidenum">
              <a:rPr lang="es-MX" smtClean="0"/>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623DF6C7-19DA-4D04-9D2B-5249691C1A74}" type="datetimeFigureOut">
              <a:rPr lang="es-MX" smtClean="0"/>
              <a:t>17/09/2018</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9C01DB13-9D6A-4994-8660-8706EF85DCC7}" type="slidenum">
              <a:rPr lang="es-MX" smtClean="0"/>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1">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623DF6C7-19DA-4D04-9D2B-5249691C1A74}" type="datetimeFigureOut">
              <a:rPr lang="es-MX" smtClean="0"/>
              <a:t>17/09/2018</a:t>
            </a:fld>
            <a:endParaRPr lang="es-MX"/>
          </a:p>
        </p:txBody>
      </p:sp>
      <p:sp>
        <p:nvSpPr>
          <p:cNvPr id="5" name="4 Marcador de pie de página"/>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s-MX"/>
          </a:p>
        </p:txBody>
      </p:sp>
      <p:sp>
        <p:nvSpPr>
          <p:cNvPr id="6" name="5 Marcador de número de diapositiva"/>
          <p:cNvSpPr>
            <a:spLocks noGrp="1"/>
          </p:cNvSpPr>
          <p:nvPr>
            <p:ph type="sldNum" sz="quarter" idx="12"/>
          </p:nvPr>
        </p:nvSpPr>
        <p:spPr>
          <a:xfrm>
            <a:off x="6733952" y="6555112"/>
            <a:ext cx="588336" cy="228600"/>
          </a:xfrm>
        </p:spPr>
        <p:txBody>
          <a:bodyPr/>
          <a:lstStyle>
            <a:extLst/>
          </a:lstStyle>
          <a:p>
            <a:fld id="{9C01DB13-9D6A-4994-8660-8706EF85DCC7}" type="slidenum">
              <a:rPr lang="es-MX" smtClean="0"/>
              <a:t>‹Nº›</a:t>
            </a:fld>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623DF6C7-19DA-4D04-9D2B-5249691C1A74}" type="datetimeFigureOut">
              <a:rPr lang="es-MX" smtClean="0"/>
              <a:t>17/09/2018</a:t>
            </a:fld>
            <a:endParaRPr lang="es-MX"/>
          </a:p>
        </p:txBody>
      </p:sp>
      <p:sp>
        <p:nvSpPr>
          <p:cNvPr id="6" name="5 Marcador de pie de página"/>
          <p:cNvSpPr>
            <a:spLocks noGrp="1"/>
          </p:cNvSpPr>
          <p:nvPr>
            <p:ph type="ftr" sz="quarter" idx="11"/>
          </p:nvPr>
        </p:nvSpPr>
        <p:spPr/>
        <p:txBody>
          <a:bodyPr/>
          <a:lstStyle>
            <a:extLst/>
          </a:lstStyle>
          <a:p>
            <a:endParaRPr lang="es-MX"/>
          </a:p>
        </p:txBody>
      </p:sp>
      <p:sp>
        <p:nvSpPr>
          <p:cNvPr id="7" name="6 Marcador de número de diapositiva"/>
          <p:cNvSpPr>
            <a:spLocks noGrp="1"/>
          </p:cNvSpPr>
          <p:nvPr>
            <p:ph type="sldNum" sz="quarter" idx="12"/>
          </p:nvPr>
        </p:nvSpPr>
        <p:spPr/>
        <p:txBody>
          <a:bodyPr/>
          <a:lstStyle>
            <a:extLst/>
          </a:lstStyle>
          <a:p>
            <a:fld id="{9C01DB13-9D6A-4994-8660-8706EF85DCC7}" type="slidenum">
              <a:rPr lang="es-MX" smtClean="0"/>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nchor="b"/>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623DF6C7-19DA-4D04-9D2B-5249691C1A74}" type="datetimeFigureOut">
              <a:rPr lang="es-MX" smtClean="0"/>
              <a:t>17/09/2018</a:t>
            </a:fld>
            <a:endParaRPr lang="es-MX"/>
          </a:p>
        </p:txBody>
      </p:sp>
      <p:sp>
        <p:nvSpPr>
          <p:cNvPr id="8" name="7 Marcador de pie de página"/>
          <p:cNvSpPr>
            <a:spLocks noGrp="1"/>
          </p:cNvSpPr>
          <p:nvPr>
            <p:ph type="ftr" sz="quarter" idx="11"/>
          </p:nvPr>
        </p:nvSpPr>
        <p:spPr/>
        <p:txBody>
          <a:bodyPr/>
          <a:lstStyle>
            <a:extLst/>
          </a:lstStyle>
          <a:p>
            <a:endParaRPr lang="es-MX"/>
          </a:p>
        </p:txBody>
      </p:sp>
      <p:sp>
        <p:nvSpPr>
          <p:cNvPr id="9" name="8 Marcador de número de diapositiva"/>
          <p:cNvSpPr>
            <a:spLocks noGrp="1"/>
          </p:cNvSpPr>
          <p:nvPr>
            <p:ph type="sldNum" sz="quarter" idx="12"/>
          </p:nvPr>
        </p:nvSpPr>
        <p:spPr/>
        <p:txBody>
          <a:bodyPr/>
          <a:lstStyle>
            <a:extLst/>
          </a:lstStyle>
          <a:p>
            <a:fld id="{9C01DB13-9D6A-4994-8660-8706EF85DCC7}" type="slidenum">
              <a:rPr lang="es-MX" smtClean="0"/>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623DF6C7-19DA-4D04-9D2B-5249691C1A74}" type="datetimeFigureOut">
              <a:rPr lang="es-MX" smtClean="0"/>
              <a:t>17/09/2018</a:t>
            </a:fld>
            <a:endParaRPr lang="es-MX"/>
          </a:p>
        </p:txBody>
      </p:sp>
      <p:sp>
        <p:nvSpPr>
          <p:cNvPr id="4" name="3 Marcador de pie de página"/>
          <p:cNvSpPr>
            <a:spLocks noGrp="1"/>
          </p:cNvSpPr>
          <p:nvPr>
            <p:ph type="ftr" sz="quarter" idx="11"/>
          </p:nvPr>
        </p:nvSpPr>
        <p:spPr/>
        <p:txBody>
          <a:bodyPr/>
          <a:lstStyle>
            <a:extLst/>
          </a:lstStyle>
          <a:p>
            <a:endParaRPr lang="es-MX"/>
          </a:p>
        </p:txBody>
      </p:sp>
      <p:sp>
        <p:nvSpPr>
          <p:cNvPr id="5" name="4 Marcador de número de diapositiva"/>
          <p:cNvSpPr>
            <a:spLocks noGrp="1"/>
          </p:cNvSpPr>
          <p:nvPr>
            <p:ph type="sldNum" sz="quarter" idx="12"/>
          </p:nvPr>
        </p:nvSpPr>
        <p:spPr/>
        <p:txBody>
          <a:bodyPr/>
          <a:lstStyle>
            <a:extLst/>
          </a:lstStyle>
          <a:p>
            <a:fld id="{9C01DB13-9D6A-4994-8660-8706EF85DCC7}" type="slidenum">
              <a:rPr lang="es-MX" smtClean="0"/>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solidFill>
                  <a:schemeClr val="tx2"/>
                </a:solidFill>
              </a:defRPr>
            </a:lvl1pPr>
            <a:extLst/>
          </a:lstStyle>
          <a:p>
            <a:fld id="{623DF6C7-19DA-4D04-9D2B-5249691C1A74}" type="datetimeFigureOut">
              <a:rPr lang="es-MX" smtClean="0"/>
              <a:t>17/09/2018</a:t>
            </a:fld>
            <a:endParaRPr lang="es-MX"/>
          </a:p>
        </p:txBody>
      </p:sp>
      <p:sp>
        <p:nvSpPr>
          <p:cNvPr id="3" name="2 Marcador de pie de página"/>
          <p:cNvSpPr>
            <a:spLocks noGrp="1"/>
          </p:cNvSpPr>
          <p:nvPr>
            <p:ph type="ftr" sz="quarter" idx="11"/>
          </p:nvPr>
        </p:nvSpPr>
        <p:spPr/>
        <p:txBody>
          <a:bodyPr/>
          <a:lstStyle>
            <a:lvl1pPr>
              <a:defRPr>
                <a:solidFill>
                  <a:schemeClr val="tx2"/>
                </a:solidFill>
              </a:defRPr>
            </a:lvl1pPr>
            <a:extLst/>
          </a:lstStyle>
          <a:p>
            <a:endParaRPr lang="es-MX"/>
          </a:p>
        </p:txBody>
      </p:sp>
      <p:sp>
        <p:nvSpPr>
          <p:cNvPr id="4" name="3 Marcador de número de diapositiva"/>
          <p:cNvSpPr>
            <a:spLocks noGrp="1"/>
          </p:cNvSpPr>
          <p:nvPr>
            <p:ph type="sldNum" sz="quarter" idx="12"/>
          </p:nvPr>
        </p:nvSpPr>
        <p:spPr/>
        <p:txBody>
          <a:bodyPr/>
          <a:lstStyle>
            <a:extLst/>
          </a:lstStyle>
          <a:p>
            <a:fld id="{9C01DB13-9D6A-4994-8660-8706EF85DCC7}" type="slidenum">
              <a:rPr lang="es-MX" smtClean="0"/>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623DF6C7-19DA-4D04-9D2B-5249691C1A74}" type="datetimeFigureOut">
              <a:rPr lang="es-MX" smtClean="0"/>
              <a:t>17/09/2018</a:t>
            </a:fld>
            <a:endParaRPr lang="es-MX"/>
          </a:p>
        </p:txBody>
      </p:sp>
      <p:sp>
        <p:nvSpPr>
          <p:cNvPr id="6" name="5 Marcador de pie de página"/>
          <p:cNvSpPr>
            <a:spLocks noGrp="1"/>
          </p:cNvSpPr>
          <p:nvPr>
            <p:ph type="ftr" sz="quarter" idx="11"/>
          </p:nvPr>
        </p:nvSpPr>
        <p:spPr/>
        <p:txBody>
          <a:bodyPr/>
          <a:lstStyle>
            <a:extLst/>
          </a:lstStyle>
          <a:p>
            <a:endParaRPr lang="es-MX"/>
          </a:p>
        </p:txBody>
      </p:sp>
      <p:sp>
        <p:nvSpPr>
          <p:cNvPr id="7" name="6 Marcador de número de diapositiva"/>
          <p:cNvSpPr>
            <a:spLocks noGrp="1"/>
          </p:cNvSpPr>
          <p:nvPr>
            <p:ph type="sldNum" sz="quarter" idx="12"/>
          </p:nvPr>
        </p:nvSpPr>
        <p:spPr/>
        <p:txBody>
          <a:bodyPr/>
          <a:lstStyle>
            <a:extLst/>
          </a:lstStyle>
          <a:p>
            <a:fld id="{9C01DB13-9D6A-4994-8660-8706EF85DCC7}" type="slidenum">
              <a:rPr lang="es-MX" smtClean="0"/>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2"/>
      </p:bgRef>
    </p:bg>
    <p:spTree>
      <p:nvGrpSpPr>
        <p:cNvPr id="1" name=""/>
        <p:cNvGrpSpPr/>
        <p:nvPr/>
      </p:nvGrpSpPr>
      <p:grpSpPr>
        <a:xfrm>
          <a:off x="0" y="0"/>
          <a:ext cx="0" cy="0"/>
          <a:chOff x="0" y="0"/>
          <a:chExt cx="0" cy="0"/>
        </a:xfrm>
      </p:grpSpPr>
      <p:sp>
        <p:nvSpPr>
          <p:cNvPr id="8" name="7 Rectángulo"/>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Rectángulo"/>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Título"/>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s-ES" smtClean="0"/>
              <a:t>Haga clic para modificar el estilo de título del patrón</a:t>
            </a:r>
            <a:endParaRPr kumimoji="0" lang="en-US" dirty="0"/>
          </a:p>
        </p:txBody>
      </p:sp>
      <p:sp>
        <p:nvSpPr>
          <p:cNvPr id="4" name="3 Marcador de texto"/>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s-ES" smtClean="0"/>
              <a:t>Haga clic para modificar el estilo de texto del patrón</a:t>
            </a:r>
          </a:p>
        </p:txBody>
      </p:sp>
      <p:sp>
        <p:nvSpPr>
          <p:cNvPr id="5" name="4 Marcador de fecha"/>
          <p:cNvSpPr>
            <a:spLocks noGrp="1"/>
          </p:cNvSpPr>
          <p:nvPr>
            <p:ph type="dt" sz="half" idx="10"/>
          </p:nvPr>
        </p:nvSpPr>
        <p:spPr/>
        <p:txBody>
          <a:bodyPr/>
          <a:lstStyle>
            <a:extLst/>
          </a:lstStyle>
          <a:p>
            <a:fld id="{623DF6C7-19DA-4D04-9D2B-5249691C1A74}" type="datetimeFigureOut">
              <a:rPr lang="es-MX" smtClean="0"/>
              <a:t>17/09/2018</a:t>
            </a:fld>
            <a:endParaRPr lang="es-MX"/>
          </a:p>
        </p:txBody>
      </p:sp>
      <p:sp>
        <p:nvSpPr>
          <p:cNvPr id="6" name="5 Marcador de pie de página"/>
          <p:cNvSpPr>
            <a:spLocks noGrp="1"/>
          </p:cNvSpPr>
          <p:nvPr>
            <p:ph type="ftr" sz="quarter" idx="11"/>
          </p:nvPr>
        </p:nvSpPr>
        <p:spPr/>
        <p:txBody>
          <a:bodyPr/>
          <a:lstStyle>
            <a:extLst/>
          </a:lstStyle>
          <a:p>
            <a:endParaRPr lang="es-MX"/>
          </a:p>
        </p:txBody>
      </p:sp>
      <p:sp>
        <p:nvSpPr>
          <p:cNvPr id="7" name="6 Marcador de número de diapositiva"/>
          <p:cNvSpPr>
            <a:spLocks noGrp="1"/>
          </p:cNvSpPr>
          <p:nvPr>
            <p:ph type="sldNum" sz="quarter" idx="12"/>
          </p:nvPr>
        </p:nvSpPr>
        <p:spPr/>
        <p:txBody>
          <a:bodyPr/>
          <a:lstStyle>
            <a:extLst/>
          </a:lstStyle>
          <a:p>
            <a:fld id="{9C01DB13-9D6A-4994-8660-8706EF85DCC7}" type="slidenum">
              <a:rPr lang="es-MX" smtClean="0"/>
              <a:t>‹Nº›</a:t>
            </a:fld>
            <a:endParaRPr lang="es-MX"/>
          </a:p>
        </p:txBody>
      </p:sp>
      <p:sp>
        <p:nvSpPr>
          <p:cNvPr id="10" name="9 Marcador de posición de imagen"/>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s-ES" smtClean="0"/>
              <a:t>Haga clic en el icono para agregar una imagen</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Rectángulo"/>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2 Marcador de título"/>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s-ES" smtClean="0"/>
              <a:t>Haga clic para modificar el estilo de título del patrón</a:t>
            </a:r>
            <a:endParaRPr kumimoji="0" lang="en-US"/>
          </a:p>
        </p:txBody>
      </p:sp>
      <p:sp>
        <p:nvSpPr>
          <p:cNvPr id="31" name="30 Marcador de texto"/>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7" name="26 Marcador de fecha"/>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623DF6C7-19DA-4D04-9D2B-5249691C1A74}" type="datetimeFigureOut">
              <a:rPr lang="es-MX" smtClean="0"/>
              <a:t>17/09/2018</a:t>
            </a:fld>
            <a:endParaRPr lang="es-MX"/>
          </a:p>
        </p:txBody>
      </p:sp>
      <p:sp>
        <p:nvSpPr>
          <p:cNvPr id="4" name="3 Marcador de pie de página"/>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s-MX"/>
          </a:p>
        </p:txBody>
      </p:sp>
      <p:sp>
        <p:nvSpPr>
          <p:cNvPr id="16" name="15 Marcador de número de diapositiva"/>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9C01DB13-9D6A-4994-8660-8706EF85DCC7}" type="slidenum">
              <a:rPr lang="es-MX" smtClean="0"/>
              <a:t>‹Nº›</a:t>
            </a:fld>
            <a:endParaRPr lang="es-MX"/>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203848" y="1988840"/>
            <a:ext cx="5328592" cy="2585323"/>
          </a:xfrm>
          <a:prstGeom prst="rect">
            <a:avLst/>
          </a:prstGeom>
          <a:noFill/>
        </p:spPr>
        <p:txBody>
          <a:bodyPr wrap="square" rtlCol="0">
            <a:spAutoFit/>
          </a:bodyPr>
          <a:lstStyle/>
          <a:p>
            <a:r>
              <a:rPr lang="es-MX" dirty="0" smtClean="0"/>
              <a:t>ESCUELA NORMAL DE EDUCACION  PREESCOLAR</a:t>
            </a:r>
          </a:p>
          <a:p>
            <a:endParaRPr lang="es-MX" dirty="0" smtClean="0"/>
          </a:p>
          <a:p>
            <a:r>
              <a:rPr lang="es-MX" dirty="0" smtClean="0"/>
              <a:t>LIC. EDUCACION PREESCOLAR</a:t>
            </a:r>
          </a:p>
          <a:p>
            <a:endParaRPr lang="es-MX" dirty="0" smtClean="0"/>
          </a:p>
          <a:p>
            <a:r>
              <a:rPr lang="es-MX" dirty="0" smtClean="0"/>
              <a:t>“REPORTE DE LECTURA”</a:t>
            </a:r>
          </a:p>
          <a:p>
            <a:r>
              <a:rPr lang="es-MX" dirty="0" smtClean="0"/>
              <a:t>1 A  Herramientas para la observación y análisis de la práctica educativa.</a:t>
            </a:r>
          </a:p>
          <a:p>
            <a:r>
              <a:rPr lang="es-MX" dirty="0" smtClean="0"/>
              <a:t>PROF: Marisa Dávila</a:t>
            </a:r>
          </a:p>
          <a:p>
            <a:r>
              <a:rPr lang="es-MX" dirty="0" smtClean="0"/>
              <a:t>MONTSERRAT RODRIGUEZ RIVERA #20</a:t>
            </a:r>
            <a:endParaRPr lang="es-MX"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7066" y="1124744"/>
            <a:ext cx="2328700" cy="1728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849257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¿Qué ES LA ENTREVISTA?</a:t>
            </a:r>
            <a:endParaRPr lang="es-MX" dirty="0"/>
          </a:p>
        </p:txBody>
      </p:sp>
      <p:sp>
        <p:nvSpPr>
          <p:cNvPr id="3" name="2 Marcador de contenido"/>
          <p:cNvSpPr>
            <a:spLocks noGrp="1"/>
          </p:cNvSpPr>
          <p:nvPr>
            <p:ph idx="1"/>
          </p:nvPr>
        </p:nvSpPr>
        <p:spPr/>
        <p:txBody>
          <a:bodyPr>
            <a:normAutofit/>
          </a:bodyPr>
          <a:lstStyle/>
          <a:p>
            <a:pPr algn="just"/>
            <a:r>
              <a:rPr lang="es-MX" sz="2000" dirty="0"/>
              <a:t>Se conoce como entrevista a la conversación o conferencia que sostienen dos personas que se encuentran en el rol de entrevistador y entrevistado con la finalidad de obtener determinada información sobre un asunto. En una entrevista, se plantea al entrevistado una serie de preguntas o temas con el objetivo de que este exponga, explique o argumente su opinión, su punto de vista, o simplemente brinde información o testimonio sobre determinado hecho.</a:t>
            </a:r>
          </a:p>
        </p:txBody>
      </p:sp>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47536" y="4505325"/>
            <a:ext cx="2124075" cy="2152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32846343"/>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AMBIENTE EN LA ENTREVISTA</a:t>
            </a:r>
            <a:endParaRPr lang="es-MX" dirty="0"/>
          </a:p>
        </p:txBody>
      </p:sp>
      <p:sp>
        <p:nvSpPr>
          <p:cNvPr id="3" name="2 Marcador de contenido"/>
          <p:cNvSpPr>
            <a:spLocks noGrp="1"/>
          </p:cNvSpPr>
          <p:nvPr>
            <p:ph idx="1"/>
          </p:nvPr>
        </p:nvSpPr>
        <p:spPr/>
        <p:txBody>
          <a:bodyPr/>
          <a:lstStyle/>
          <a:p>
            <a:pPr algn="just"/>
            <a:r>
              <a:rPr lang="es-MX" dirty="0"/>
              <a:t>En los proyectos de entrevistas en gran escala algunos investigadores utilizan una guía de entrevistas para asegurarse de que los temas sean explorados en la situación de entrevista, el entrevistador debe crear un ambiente ameno y cómodo para que el entrevistado tenga la confianza de hablar libremente. Aunque se logre este ambiente pocas veces el entrevistado expresa sus verdaderos sentimientos, su pensar etc.</a:t>
            </a:r>
          </a:p>
        </p:txBody>
      </p:sp>
    </p:spTree>
    <p:extLst>
      <p:ext uri="{BB962C8B-B14F-4D97-AF65-F5344CB8AC3E}">
        <p14:creationId xmlns:p14="http://schemas.microsoft.com/office/powerpoint/2010/main" val="4032301604"/>
      </p:ext>
    </p:extLst>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ENTREVISTA CUALITATIVA.</a:t>
            </a:r>
            <a:endParaRPr lang="es-MX" dirty="0"/>
          </a:p>
        </p:txBody>
      </p:sp>
      <p:sp>
        <p:nvSpPr>
          <p:cNvPr id="3" name="2 Marcador de contenido"/>
          <p:cNvSpPr>
            <a:spLocks noGrp="1"/>
          </p:cNvSpPr>
          <p:nvPr>
            <p:ph idx="1"/>
          </p:nvPr>
        </p:nvSpPr>
        <p:spPr/>
        <p:txBody>
          <a:bodyPr>
            <a:normAutofit lnSpcReduction="10000"/>
          </a:bodyPr>
          <a:lstStyle/>
          <a:p>
            <a:r>
              <a:rPr lang="es-MX" dirty="0"/>
              <a:t>En la entrevista cualitativa, el investigador intenta construir una </a:t>
            </a:r>
            <a:r>
              <a:rPr lang="es-MX" dirty="0" smtClean="0"/>
              <a:t>situación </a:t>
            </a:r>
            <a:r>
              <a:rPr lang="es-MX" dirty="0"/>
              <a:t>que </a:t>
            </a:r>
            <a:r>
              <a:rPr lang="es-MX" dirty="0" smtClean="0"/>
              <a:t>Se asemeje </a:t>
            </a:r>
            <a:r>
              <a:rPr lang="es-MX" dirty="0"/>
              <a:t>a aquellas en </a:t>
            </a:r>
            <a:r>
              <a:rPr lang="es-MX" dirty="0" smtClean="0"/>
              <a:t>donde las </a:t>
            </a:r>
            <a:r>
              <a:rPr lang="es-MX" dirty="0"/>
              <a:t>personas hablan naturalmente entre sí sobre cosas importantes. La entre- vista </a:t>
            </a:r>
            <a:r>
              <a:rPr lang="es-MX" dirty="0" smtClean="0"/>
              <a:t> </a:t>
            </a:r>
            <a:r>
              <a:rPr lang="es-MX" dirty="0"/>
              <a:t>su tono es el de una conversación, pues así es como las personas interact6an normalmente. El entrevistador se relaciona con los informantes en un nivel personal. </a:t>
            </a:r>
            <a:endParaRPr lang="es-MX" dirty="0" smtClean="0"/>
          </a:p>
          <a:p>
            <a:r>
              <a:rPr lang="es-MX" dirty="0" smtClean="0"/>
              <a:t>los entrevistadores </a:t>
            </a:r>
            <a:r>
              <a:rPr lang="es-MX" dirty="0"/>
              <a:t>a veces deben contenerse y no expresar sus opiniones; se entiende que la conversación es privada y </a:t>
            </a:r>
            <a:r>
              <a:rPr lang="es-MX" dirty="0" smtClean="0"/>
              <a:t>confidencial.</a:t>
            </a:r>
            <a:endParaRPr lang="es-MX" dirty="0"/>
          </a:p>
        </p:txBody>
      </p:sp>
    </p:spTree>
    <p:extLst>
      <p:ext uri="{BB962C8B-B14F-4D97-AF65-F5344CB8AC3E}">
        <p14:creationId xmlns:p14="http://schemas.microsoft.com/office/powerpoint/2010/main" val="3319657668"/>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LA ENTREVISTA EN PROFUNDIDAD. </a:t>
            </a:r>
            <a:endParaRPr lang="es-MX" dirty="0"/>
          </a:p>
        </p:txBody>
      </p:sp>
      <p:sp>
        <p:nvSpPr>
          <p:cNvPr id="3" name="2 Marcador de contenido"/>
          <p:cNvSpPr>
            <a:spLocks noGrp="1"/>
          </p:cNvSpPr>
          <p:nvPr>
            <p:ph idx="1"/>
          </p:nvPr>
        </p:nvSpPr>
        <p:spPr/>
        <p:txBody>
          <a:bodyPr>
            <a:normAutofit/>
          </a:bodyPr>
          <a:lstStyle/>
          <a:p>
            <a:r>
              <a:rPr lang="es-MX" sz="2000" dirty="0" smtClean="0"/>
              <a:t>No </a:t>
            </a:r>
            <a:r>
              <a:rPr lang="es-MX" sz="2000" dirty="0"/>
              <a:t>abrir juicio: Es frecuente que las personas introduzcan o cierren sus revelaciones con repudios o comentarios tales como ''Usted debe pensar que estoy loco para hacer eso" Una parte importante de la técnica de entrevistar consiste en no abrir juicio. la entrevista es una comprensión entre dos partes en la cual, a cambio de permitir al entrevistador dirigir la comunicación, se asegura al informante que no se </a:t>
            </a:r>
            <a:r>
              <a:rPr lang="es-MX" sz="2000" dirty="0" smtClean="0"/>
              <a:t>encontrara con negaciones.</a:t>
            </a:r>
            <a:endParaRPr lang="es-MX" sz="2000" dirty="0"/>
          </a:p>
        </p:txBody>
      </p:sp>
      <p:pic>
        <p:nvPicPr>
          <p:cNvPr id="2051"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11760" y="4365104"/>
            <a:ext cx="2789384" cy="22279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8148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t>Permitir que </a:t>
            </a:r>
            <a:r>
              <a:rPr lang="es-MX" dirty="0" smtClean="0"/>
              <a:t>LA gente Hable</a:t>
            </a:r>
            <a:r>
              <a:rPr lang="es-MX" dirty="0"/>
              <a:t>.</a:t>
            </a:r>
            <a:br>
              <a:rPr lang="es-MX" dirty="0"/>
            </a:br>
            <a:endParaRPr lang="es-MX" dirty="0"/>
          </a:p>
        </p:txBody>
      </p:sp>
      <p:sp>
        <p:nvSpPr>
          <p:cNvPr id="3" name="2 Marcador de contenido"/>
          <p:cNvSpPr>
            <a:spLocks noGrp="1"/>
          </p:cNvSpPr>
          <p:nvPr>
            <p:ph idx="1"/>
          </p:nvPr>
        </p:nvSpPr>
        <p:spPr/>
        <p:txBody>
          <a:bodyPr/>
          <a:lstStyle/>
          <a:p>
            <a:pPr algn="just"/>
            <a:r>
              <a:rPr lang="es-MX" dirty="0"/>
              <a:t> En especial durante las entrevistas iniciales, es necesario no interrumpir al </a:t>
            </a:r>
            <a:r>
              <a:rPr lang="es-MX" dirty="0" smtClean="0"/>
              <a:t>informante </a:t>
            </a:r>
            <a:r>
              <a:rPr lang="es-MX" dirty="0"/>
              <a:t>aunque no estemos interesados en el tema que toca.</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7744" y="3429000"/>
            <a:ext cx="3581400" cy="303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638918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PRESTAR ATENCION </a:t>
            </a:r>
            <a:endParaRPr lang="es-MX" dirty="0"/>
          </a:p>
        </p:txBody>
      </p:sp>
      <p:sp>
        <p:nvSpPr>
          <p:cNvPr id="3" name="2 Marcador de contenido"/>
          <p:cNvSpPr>
            <a:spLocks noGrp="1"/>
          </p:cNvSpPr>
          <p:nvPr>
            <p:ph idx="1"/>
          </p:nvPr>
        </p:nvSpPr>
        <p:spPr/>
        <p:txBody>
          <a:bodyPr/>
          <a:lstStyle/>
          <a:p>
            <a:pPr marL="0" indent="0" algn="just">
              <a:buNone/>
            </a:pPr>
            <a:r>
              <a:rPr lang="es-MX" dirty="0" smtClean="0"/>
              <a:t>Durante </a:t>
            </a:r>
            <a:r>
              <a:rPr lang="es-MX" dirty="0"/>
              <a:t>las entrevistas prolongadas es fácil que la mente vague. Esto ocurre especialmente cuando se está grabando y uno no </a:t>
            </a:r>
            <a:r>
              <a:rPr lang="es-MX" dirty="0" smtClean="0"/>
              <a:t>tiene </a:t>
            </a:r>
            <a:r>
              <a:rPr lang="es-MX" dirty="0"/>
              <a:t>la obligación de concentrarse para recordar </a:t>
            </a:r>
            <a:r>
              <a:rPr lang="es-MX" dirty="0" smtClean="0"/>
              <a:t>cada </a:t>
            </a:r>
            <a:r>
              <a:rPr lang="es-MX" dirty="0"/>
              <a:t>palabra que se diga. </a:t>
            </a:r>
            <a:endParaRPr lang="es-MX" dirty="0" smtClean="0"/>
          </a:p>
          <a:p>
            <a:pPr marL="0" indent="0" algn="just">
              <a:buNone/>
            </a:pPr>
            <a:endParaRPr lang="es-MX" dirty="0" smtClean="0"/>
          </a:p>
          <a:p>
            <a:pPr marL="0" indent="0" algn="just">
              <a:buNone/>
            </a:pPr>
            <a:endParaRPr lang="es-MX" dirty="0" smtClean="0"/>
          </a:p>
          <a:p>
            <a:pPr marL="0" indent="0" algn="just">
              <a:buNone/>
            </a:pPr>
            <a:r>
              <a:rPr lang="es-MX" dirty="0" smtClean="0"/>
              <a:t>Los entrevistadores </a:t>
            </a:r>
            <a:r>
              <a:rPr lang="es-MX" dirty="0"/>
              <a:t>siempre deben percibir el </a:t>
            </a:r>
            <a:r>
              <a:rPr lang="es-MX" dirty="0" smtClean="0"/>
              <a:t>modo </a:t>
            </a:r>
            <a:r>
              <a:rPr lang="es-MX" dirty="0"/>
              <a:t>en que sus palabras y gestos afectan a </a:t>
            </a:r>
            <a:r>
              <a:rPr lang="es-MX" dirty="0" smtClean="0"/>
              <a:t>os </a:t>
            </a:r>
            <a:r>
              <a:rPr lang="es-MX" dirty="0"/>
              <a:t>informantes. </a:t>
            </a:r>
          </a:p>
        </p:txBody>
      </p:sp>
      <p:sp>
        <p:nvSpPr>
          <p:cNvPr id="4" name="3 Rectángulo"/>
          <p:cNvSpPr/>
          <p:nvPr/>
        </p:nvSpPr>
        <p:spPr>
          <a:xfrm>
            <a:off x="539552" y="3789040"/>
            <a:ext cx="2863476" cy="646331"/>
          </a:xfrm>
          <a:prstGeom prst="rect">
            <a:avLst/>
          </a:prstGeom>
          <a:noFill/>
        </p:spPr>
        <p:txBody>
          <a:bodyPr wrap="none" lIns="91440" tIns="45720" rIns="91440" bIns="45720">
            <a:spAutoFit/>
          </a:bodyPr>
          <a:lstStyle/>
          <a:p>
            <a:pPr algn="ctr"/>
            <a:r>
              <a:rPr lang="es-ES" sz="36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SER AMABLE</a:t>
            </a:r>
            <a:endParaRPr lang="es-ES" sz="36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p:txBody>
      </p:sp>
    </p:spTree>
    <p:extLst>
      <p:ext uri="{BB962C8B-B14F-4D97-AF65-F5344CB8AC3E}">
        <p14:creationId xmlns:p14="http://schemas.microsoft.com/office/powerpoint/2010/main" val="35121829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SONDEO.</a:t>
            </a:r>
            <a:endParaRPr lang="es-MX" dirty="0"/>
          </a:p>
        </p:txBody>
      </p:sp>
      <p:sp>
        <p:nvSpPr>
          <p:cNvPr id="3" name="2 Marcador de contenido"/>
          <p:cNvSpPr>
            <a:spLocks noGrp="1"/>
          </p:cNvSpPr>
          <p:nvPr>
            <p:ph idx="1"/>
          </p:nvPr>
        </p:nvSpPr>
        <p:spPr/>
        <p:txBody>
          <a:bodyPr/>
          <a:lstStyle/>
          <a:p>
            <a:r>
              <a:rPr lang="es-MX" dirty="0" smtClean="0"/>
              <a:t>Es una </a:t>
            </a:r>
            <a:r>
              <a:rPr lang="es-MX" dirty="0"/>
              <a:t>medición estadística tomada a partir de encuestas destinadas a conocer la opinión pública. ... es una encuesta realizada a los votantes inmediatamente después de haber salido de las urnas.</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3768" y="3979470"/>
            <a:ext cx="2657847" cy="187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431965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5044" t="9640" r="5644" b="10439"/>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3727006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o">
  <a:themeElements>
    <a:clrScheme name="Opulento">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o">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pulento">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71</TotalTime>
  <Words>479</Words>
  <Application>Microsoft Office PowerPoint</Application>
  <PresentationFormat>Presentación en pantalla (4:3)</PresentationFormat>
  <Paragraphs>27</Paragraphs>
  <Slides>9</Slides>
  <Notes>0</Notes>
  <HiddenSlides>0</HiddenSlides>
  <MMClips>0</MMClips>
  <ScaleCrop>false</ScaleCrop>
  <HeadingPairs>
    <vt:vector size="4" baseType="variant">
      <vt:variant>
        <vt:lpstr>Tema</vt:lpstr>
      </vt:variant>
      <vt:variant>
        <vt:i4>1</vt:i4>
      </vt:variant>
      <vt:variant>
        <vt:lpstr>Títulos de diapositiva</vt:lpstr>
      </vt:variant>
      <vt:variant>
        <vt:i4>9</vt:i4>
      </vt:variant>
    </vt:vector>
  </HeadingPairs>
  <TitlesOfParts>
    <vt:vector size="10" baseType="lpstr">
      <vt:lpstr>Opulento</vt:lpstr>
      <vt:lpstr>Presentación de PowerPoint</vt:lpstr>
      <vt:lpstr>¿Qué ES LA ENTREVISTA?</vt:lpstr>
      <vt:lpstr>AMBIENTE EN LA ENTREVISTA</vt:lpstr>
      <vt:lpstr>ENTREVISTA CUALITATIVA.</vt:lpstr>
      <vt:lpstr>LA ENTREVISTA EN PROFUNDIDAD. </vt:lpstr>
      <vt:lpstr>Permitir que LA gente Hable. </vt:lpstr>
      <vt:lpstr>PRESTAR ATENCION </vt:lpstr>
      <vt:lpstr>SONDEO.</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Monse</dc:creator>
  <cp:lastModifiedBy>Monse</cp:lastModifiedBy>
  <cp:revision>7</cp:revision>
  <dcterms:created xsi:type="dcterms:W3CDTF">2018-09-17T11:57:35Z</dcterms:created>
  <dcterms:modified xsi:type="dcterms:W3CDTF">2018-09-17T13:31:33Z</dcterms:modified>
</cp:coreProperties>
</file>