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735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19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62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2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09129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4182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5881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76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55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69932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39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5D54B9B-2227-4294-AA3D-F078FCC3F39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BF08AC-A593-4E84-98DD-589A3473755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162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5930" y="430307"/>
            <a:ext cx="8390965" cy="4237561"/>
          </a:xfrm>
        </p:spPr>
        <p:txBody>
          <a:bodyPr>
            <a:normAutofit/>
          </a:bodyPr>
          <a:lstStyle/>
          <a:p>
            <a:pPr algn="ctr"/>
            <a:r>
              <a:rPr lang="es-ES" sz="36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“Escuela normal de educación preescolar”</a:t>
            </a:r>
            <a:r>
              <a:rPr lang="es-ES" sz="24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s-ES" sz="24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4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s-ES" sz="24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Alumna: Tamara Lizbeth López Hernández. 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Materia: </a:t>
            </a:r>
            <a:r>
              <a:rPr lang="es-ES" sz="2400" b="1" dirty="0"/>
              <a:t>HERRAMIENTAS PARA LA OBSERVACIÓN Y ANÁLISIS DE LA PRÁCTICA </a:t>
            </a:r>
            <a:r>
              <a:rPr lang="es-ES" sz="2400" b="1" dirty="0" smtClean="0"/>
              <a:t>EDUCATIVA.</a:t>
            </a:r>
            <a:br>
              <a:rPr lang="es-ES" sz="2400" b="1" dirty="0" smtClean="0"/>
            </a:b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Maestra: blanca Marisa Dávila salinas. </a:t>
            </a:r>
            <a:endParaRPr lang="es-ES" sz="2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900586" y="5348040"/>
            <a:ext cx="7017488" cy="951135"/>
          </a:xfrm>
        </p:spPr>
        <p:txBody>
          <a:bodyPr/>
          <a:lstStyle/>
          <a:p>
            <a:r>
              <a:rPr lang="es-ES" dirty="0" smtClean="0"/>
              <a:t>Fecha: 17 de septiembre de 2018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34177" y1="18779" x2="67089" y2="18310"/>
                        <a14:backgroundMark x1="67089" y1="18310" x2="75527" y2="26291"/>
                        <a14:backgroundMark x1="75949" y1="26761" x2="75105" y2="67606"/>
                        <a14:backgroundMark x1="74684" y1="68545" x2="55274" y2="87324"/>
                        <a14:backgroundMark x1="30802" y1="19718" x2="34177" y2="17840"/>
                        <a14:backgroundMark x1="30802" y1="18779" x2="23207" y2="31455"/>
                        <a14:backgroundMark x1="23207" y1="30986" x2="24051" y2="685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08358" y="1686339"/>
            <a:ext cx="4074288" cy="366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7200" dirty="0"/>
              <a:t>Introducción a los métodos cualitativos de investigación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Reporte de lectura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03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FORMULANDO PREGUNTAS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4100" y="1371601"/>
            <a:ext cx="10285899" cy="5123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Aunque los observadores participantes entran en el campo con interrogantes amplios en mente, antes de seguir líneas especificas de indagación permiten que los temas emerjan en el escenario. </a:t>
            </a:r>
            <a:r>
              <a:rPr lang="es-ES" dirty="0" smtClean="0">
                <a:solidFill>
                  <a:schemeClr val="tx1"/>
                </a:solidFill>
              </a:rPr>
              <a:t>Inicialmente los </a:t>
            </a:r>
            <a:r>
              <a:rPr lang="es-ES" dirty="0">
                <a:solidFill>
                  <a:schemeClr val="tx1"/>
                </a:solidFill>
              </a:rPr>
              <a:t>investigadores de campo formulan </a:t>
            </a:r>
            <a:r>
              <a:rPr lang="es-ES" dirty="0" smtClean="0">
                <a:solidFill>
                  <a:schemeClr val="tx1"/>
                </a:solidFill>
              </a:rPr>
              <a:t>preguntas </a:t>
            </a:r>
            <a:r>
              <a:rPr lang="es-ES" dirty="0">
                <a:solidFill>
                  <a:schemeClr val="tx1"/>
                </a:solidFill>
              </a:rPr>
              <a:t>como </a:t>
            </a:r>
            <a:r>
              <a:rPr lang="es-ES" dirty="0" smtClean="0">
                <a:solidFill>
                  <a:schemeClr val="tx1"/>
                </a:solidFill>
              </a:rPr>
              <a:t>para </a:t>
            </a:r>
            <a:r>
              <a:rPr lang="es-ES" dirty="0">
                <a:solidFill>
                  <a:schemeClr val="tx1"/>
                </a:solidFill>
              </a:rPr>
              <a:t>permitir que la gente hable s</a:t>
            </a:r>
            <a:r>
              <a:rPr lang="es-ES" dirty="0" smtClean="0">
                <a:solidFill>
                  <a:schemeClr val="tx1"/>
                </a:solidFill>
              </a:rPr>
              <a:t>obre lo </a:t>
            </a:r>
            <a:r>
              <a:rPr lang="es-ES" dirty="0">
                <a:solidFill>
                  <a:schemeClr val="tx1"/>
                </a:solidFill>
              </a:rPr>
              <a:t>que tiene en mente y lo </a:t>
            </a:r>
            <a:r>
              <a:rPr lang="es-ES" dirty="0" smtClean="0">
                <a:solidFill>
                  <a:schemeClr val="tx1"/>
                </a:solidFill>
              </a:rPr>
              <a:t>que </a:t>
            </a:r>
            <a:r>
              <a:rPr lang="es-ES" dirty="0">
                <a:solidFill>
                  <a:schemeClr val="tx1"/>
                </a:solidFill>
              </a:rPr>
              <a:t>la preocupa </a:t>
            </a:r>
            <a:r>
              <a:rPr lang="es-ES" dirty="0" smtClean="0">
                <a:solidFill>
                  <a:schemeClr val="tx1"/>
                </a:solidFill>
              </a:rPr>
              <a:t>sin forzarla </a:t>
            </a:r>
            <a:r>
              <a:rPr lang="es-ES" dirty="0">
                <a:solidFill>
                  <a:schemeClr val="tx1"/>
                </a:solidFill>
              </a:rPr>
              <a:t>a </a:t>
            </a:r>
            <a:r>
              <a:rPr lang="es-ES" dirty="0" smtClean="0">
                <a:solidFill>
                  <a:schemeClr val="tx1"/>
                </a:solidFill>
              </a:rPr>
              <a:t>responder a los Intereses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preocupaciones </a:t>
            </a:r>
            <a:r>
              <a:rPr lang="es-ES" dirty="0">
                <a:solidFill>
                  <a:schemeClr val="tx1"/>
                </a:solidFill>
              </a:rPr>
              <a:t>o preconceptos de los </a:t>
            </a:r>
            <a:r>
              <a:rPr lang="es-ES" dirty="0" smtClean="0">
                <a:solidFill>
                  <a:schemeClr val="tx1"/>
                </a:solidFill>
              </a:rPr>
              <a:t>observadores. 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tx1"/>
                </a:solidFill>
              </a:rPr>
              <a:t>Al comienzo de un estudio, los observadores formulan preguntas no directivas y que no involucren juicios de valor. Utilice las expresiones con las que comúnmente inicia una conversación: “¿Cómo anda todo?”, “¿Les gusta esto?”, “¿Puede hablarme un poco sobre este lugar?”. Este tipo de preguntas permiten que la gente responda a su manera y con su propia perspectiva.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Saber qué es lo que no debe preguntarse puede ser tan </a:t>
            </a:r>
            <a:r>
              <a:rPr lang="es-ES" dirty="0" smtClean="0">
                <a:solidFill>
                  <a:schemeClr val="tx1"/>
                </a:solidFill>
              </a:rPr>
              <a:t>importante </a:t>
            </a:r>
            <a:r>
              <a:rPr lang="es-ES" dirty="0">
                <a:solidFill>
                  <a:schemeClr val="tx1"/>
                </a:solidFill>
              </a:rPr>
              <a:t>como saber </a:t>
            </a:r>
            <a:r>
              <a:rPr lang="es-ES" dirty="0" smtClean="0">
                <a:solidFill>
                  <a:schemeClr val="tx1"/>
                </a:solidFill>
              </a:rPr>
              <a:t>que </a:t>
            </a:r>
            <a:r>
              <a:rPr lang="es-ES" dirty="0">
                <a:solidFill>
                  <a:schemeClr val="tx1"/>
                </a:solidFill>
              </a:rPr>
              <a:t>preguntar.  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Sanders (1980)' </a:t>
            </a:r>
            <a:r>
              <a:rPr lang="es-ES" dirty="0" smtClean="0">
                <a:solidFill>
                  <a:schemeClr val="tx1"/>
                </a:solidFill>
              </a:rPr>
              <a:t>señala </a:t>
            </a:r>
            <a:r>
              <a:rPr lang="es-ES" dirty="0">
                <a:solidFill>
                  <a:schemeClr val="tx1"/>
                </a:solidFill>
              </a:rPr>
              <a:t>que cuando uno está estudiando a personas comprometidas en actividades cuestionables desde el punto de vista legal, las preguntas inadecuadas pueden ser razonablemente interpretadas como signo de que el investigador es un </a:t>
            </a:r>
            <a:r>
              <a:rPr lang="es-ES" dirty="0" smtClean="0">
                <a:solidFill>
                  <a:schemeClr val="tx1"/>
                </a:solidFill>
              </a:rPr>
              <a:t>delator</a:t>
            </a:r>
            <a:r>
              <a:rPr lang="es-ES" dirty="0">
                <a:solidFill>
                  <a:schemeClr val="tx1"/>
                </a:solidFill>
              </a:rPr>
              <a:t>.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51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Métodos cualitativos de la investigación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76164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También es importante saber </a:t>
            </a:r>
            <a:r>
              <a:rPr lang="es-ES" dirty="0" smtClean="0">
                <a:solidFill>
                  <a:schemeClr val="tx1"/>
                </a:solidFill>
              </a:rPr>
              <a:t>como formular </a:t>
            </a:r>
            <a:r>
              <a:rPr lang="es-ES" dirty="0">
                <a:solidFill>
                  <a:schemeClr val="tx1"/>
                </a:solidFill>
              </a:rPr>
              <a:t>las preguntas. De los enunciados debe trascender una simpatía que dé apoyo a las definiciones de sí mismos de los informantes. Durante su primera visita a una empresa de servicios fúnebres, un investigador se refirió al "negocio de los funerales</a:t>
            </a:r>
            <a:r>
              <a:rPr lang="es-ES" dirty="0" smtClean="0">
                <a:solidFill>
                  <a:schemeClr val="tx1"/>
                </a:solidFill>
              </a:rPr>
              <a:t>''.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En cuanto los informantes comienzan a hablar, podemos alentarlos a que digan más cosas sobre los temas en los que estamos interesados. Palabras, indicios y gestos que indiquen nuestro interés son por lo general suficientes para mantener a un interlocutor en </a:t>
            </a:r>
            <a:r>
              <a:rPr lang="es-ES" dirty="0" smtClean="0">
                <a:solidFill>
                  <a:schemeClr val="tx1"/>
                </a:solidFill>
              </a:rPr>
              <a:t>la senda: “Eso es interesante", “¿Eso esta bien</a:t>
            </a:r>
            <a:r>
              <a:rPr lang="es-ES" dirty="0">
                <a:solidFill>
                  <a:schemeClr val="tx1"/>
                </a:solidFill>
              </a:rPr>
              <a:t>?", "Yo siempre </a:t>
            </a:r>
            <a:r>
              <a:rPr lang="es-ES" dirty="0" smtClean="0">
                <a:solidFill>
                  <a:schemeClr val="tx1"/>
                </a:solidFill>
              </a:rPr>
              <a:t>pregunto </a:t>
            </a:r>
            <a:r>
              <a:rPr lang="es-ES" dirty="0">
                <a:solidFill>
                  <a:schemeClr val="tx1"/>
                </a:solidFill>
              </a:rPr>
              <a:t>sobre ese </a:t>
            </a:r>
            <a:r>
              <a:rPr lang="es-ES" dirty="0" smtClean="0">
                <a:solidFill>
                  <a:schemeClr val="tx1"/>
                </a:solidFill>
              </a:rPr>
              <a:t>tema".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Es necesario pedir aclaraciones sobre los comentarios de los informantes. 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A medida que los observadores adquieren conocimientos y comprensión de un escenario, las preguntas pasan a ser </a:t>
            </a:r>
            <a:r>
              <a:rPr lang="es-ES" dirty="0" smtClean="0">
                <a:solidFill>
                  <a:schemeClr val="tx1"/>
                </a:solidFill>
              </a:rPr>
              <a:t>mas directivas </a:t>
            </a:r>
            <a:r>
              <a:rPr lang="es-ES" dirty="0">
                <a:solidFill>
                  <a:schemeClr val="tx1"/>
                </a:solidFill>
              </a:rPr>
              <a:t>y centradas en un foco (</a:t>
            </a:r>
            <a:r>
              <a:rPr lang="es-ES" dirty="0" err="1">
                <a:solidFill>
                  <a:schemeClr val="tx1"/>
                </a:solidFill>
              </a:rPr>
              <a:t>Denzin</a:t>
            </a:r>
            <a:r>
              <a:rPr lang="es-ES" dirty="0">
                <a:solidFill>
                  <a:schemeClr val="tx1"/>
                </a:solidFill>
              </a:rPr>
              <a:t>, 1978; </a:t>
            </a:r>
            <a:r>
              <a:rPr lang="es-ES" dirty="0" err="1">
                <a:solidFill>
                  <a:schemeClr val="tx1"/>
                </a:solidFill>
              </a:rPr>
              <a:t>Spradley</a:t>
            </a:r>
            <a:r>
              <a:rPr lang="es-ES" dirty="0">
                <a:solidFill>
                  <a:schemeClr val="tx1"/>
                </a:solidFill>
              </a:rPr>
              <a:t>, 1980).</a:t>
            </a:r>
          </a:p>
        </p:txBody>
      </p:sp>
    </p:spTree>
    <p:extLst>
      <p:ext uri="{BB962C8B-B14F-4D97-AF65-F5344CB8AC3E}">
        <p14:creationId xmlns:p14="http://schemas.microsoft.com/office/powerpoint/2010/main" val="280576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La observación participante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653988"/>
            <a:ext cx="10178322" cy="4800599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Después de haber desarrollado algunas hipótesis de trabajo, </a:t>
            </a:r>
            <a:r>
              <a:rPr lang="es-ES" dirty="0" smtClean="0">
                <a:solidFill>
                  <a:schemeClr val="tx1"/>
                </a:solidFill>
              </a:rPr>
              <a:t>los </a:t>
            </a:r>
            <a:r>
              <a:rPr lang="es-ES" dirty="0">
                <a:solidFill>
                  <a:schemeClr val="tx1"/>
                </a:solidFill>
              </a:rPr>
              <a:t>observadores redondean sus conocimientos pidiendo a </a:t>
            </a:r>
            <a:r>
              <a:rPr lang="es-ES" dirty="0" smtClean="0">
                <a:solidFill>
                  <a:schemeClr val="tx1"/>
                </a:solidFill>
              </a:rPr>
              <a:t>los </a:t>
            </a:r>
            <a:r>
              <a:rPr lang="es-ES" dirty="0">
                <a:solidFill>
                  <a:schemeClr val="tx1"/>
                </a:solidFill>
              </a:rPr>
              <a:t>informantes alguna elaboración de temas que tocaron previamente y siguiendo con otros informantes ciertos puntos mencionados por algunos de ellos. 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Jack Douglas (1976, pág. 147} subraya la importancia de someter a control las narraciones e historias de los informantes: "El control consiste esencialmente en comparar lo que nos dicen otros con lo que es susceptible de ser experimentado u observado más directamente, y por lo tanto más confiablemente, o con relatos más dignos de confianza". 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La mayoría de los observadores. también emplean tácticas de interrogatorio más agresivas en cuanto han desarrollado una percepción del escenario y los informantes. </a:t>
            </a:r>
          </a:p>
        </p:txBody>
      </p:sp>
    </p:spTree>
    <p:extLst>
      <p:ext uri="{BB962C8B-B14F-4D97-AF65-F5344CB8AC3E}">
        <p14:creationId xmlns:p14="http://schemas.microsoft.com/office/powerpoint/2010/main" val="15247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476514"/>
            <a:ext cx="10178322" cy="1492132"/>
          </a:xfrm>
        </p:spPr>
        <p:txBody>
          <a:bodyPr/>
          <a:lstStyle/>
          <a:p>
            <a:pPr algn="ctr"/>
            <a:r>
              <a:rPr lang="es-ES" dirty="0" smtClean="0"/>
              <a:t>El aprendizaje del lenguaje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2237588"/>
            <a:ext cx="10178322" cy="4297683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Un aspecto importante de la observación participante consiste en aprender el modo en que la gente utiliza el lenguaje (Becker y </a:t>
            </a:r>
            <a:r>
              <a:rPr lang="es-ES" dirty="0" err="1">
                <a:solidFill>
                  <a:schemeClr val="tx1"/>
                </a:solidFill>
              </a:rPr>
              <a:t>Geer</a:t>
            </a:r>
            <a:r>
              <a:rPr lang="es-ES" dirty="0">
                <a:solidFill>
                  <a:schemeClr val="tx1"/>
                </a:solidFill>
              </a:rPr>
              <a:t>, 1957; </a:t>
            </a:r>
            <a:r>
              <a:rPr lang="es-ES" dirty="0" err="1">
                <a:solidFill>
                  <a:schemeClr val="tx1"/>
                </a:solidFill>
              </a:rPr>
              <a:t>Spradley</a:t>
            </a:r>
            <a:r>
              <a:rPr lang="es-ES" dirty="0">
                <a:solidFill>
                  <a:schemeClr val="tx1"/>
                </a:solidFill>
              </a:rPr>
              <a:t>, 1980). Los investigadores de campo deben partir de la premisa de que las palabras y símbolos utilizados en sus propios mundo,, pueden tener significados diferentes en los mundos de sus informantes. </a:t>
            </a:r>
            <a:r>
              <a:rPr lang="es-ES" dirty="0" smtClean="0">
                <a:solidFill>
                  <a:schemeClr val="tx1"/>
                </a:solidFill>
              </a:rPr>
              <a:t>Deben </a:t>
            </a:r>
            <a:r>
              <a:rPr lang="es-ES" dirty="0">
                <a:solidFill>
                  <a:schemeClr val="tx1"/>
                </a:solidFill>
              </a:rPr>
              <a:t>también sintonizar y explorar los significados de palabras con las cuales no están familiarizados. 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El vocabulario empleado en un escenario por lo general proporciona indicios importantes sobre el modo en que las personas definen situaciones y clasifican su mundo, de modo que </a:t>
            </a:r>
            <a:r>
              <a:rPr lang="es-ES" dirty="0" smtClean="0">
                <a:solidFill>
                  <a:schemeClr val="tx1"/>
                </a:solidFill>
              </a:rPr>
              <a:t>sugiere líneas de indagación e interrogación.  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Notas de campo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Como método de investigación </a:t>
            </a:r>
            <a:r>
              <a:rPr lang="es-ES" dirty="0" smtClean="0"/>
              <a:t>analítico</a:t>
            </a:r>
            <a:r>
              <a:rPr lang="es-ES" dirty="0"/>
              <a:t>, la </a:t>
            </a:r>
            <a:r>
              <a:rPr lang="es-ES" dirty="0" smtClean="0"/>
              <a:t>observación participante </a:t>
            </a:r>
            <a:r>
              <a:rPr lang="es-ES" dirty="0"/>
              <a:t>depende del registro </a:t>
            </a:r>
            <a:r>
              <a:rPr lang="es-ES" dirty="0" smtClean="0"/>
              <a:t>de notas de </a:t>
            </a:r>
            <a:r>
              <a:rPr lang="es-ES" dirty="0"/>
              <a:t>campo completas, precisas y detalladas. Se deben tomar notas después de cada observación y también después de contactos más ocasionales con los informantes, </a:t>
            </a:r>
            <a:r>
              <a:rPr lang="es-ES" dirty="0" smtClean="0"/>
              <a:t>como </a:t>
            </a:r>
            <a:r>
              <a:rPr lang="es-ES" dirty="0"/>
              <a:t>por ejemplo encuentros casuales y conversaciones telefónicas. Tal como ya se ha </a:t>
            </a:r>
            <a:r>
              <a:rPr lang="es-ES" dirty="0" smtClean="0"/>
              <a:t>señalado</a:t>
            </a:r>
            <a:r>
              <a:rPr lang="es-ES" dirty="0"/>
              <a:t>, también deben tornarse notas durante la etapa previa al trabajo de campo. </a:t>
            </a:r>
            <a:endParaRPr lang="es-ES" dirty="0" smtClean="0"/>
          </a:p>
          <a:p>
            <a:r>
              <a:rPr lang="es-ES" dirty="0"/>
              <a:t>Aquellos que se deciden por los métodos cualitativos porque parecen más fáciles de </a:t>
            </a:r>
            <a:r>
              <a:rPr lang="es-ES" dirty="0" smtClean="0"/>
              <a:t>aplicar </a:t>
            </a:r>
            <a:r>
              <a:rPr lang="es-ES" dirty="0"/>
              <a:t>que </a:t>
            </a:r>
            <a:r>
              <a:rPr lang="es-ES" dirty="0" smtClean="0"/>
              <a:t>la estadística tendrán un despertar abrupto. Quien quiera que haya realizado </a:t>
            </a:r>
            <a:r>
              <a:rPr lang="es-ES" dirty="0"/>
              <a:t>un </a:t>
            </a:r>
            <a:r>
              <a:rPr lang="es-ES" dirty="0" smtClean="0"/>
              <a:t>estudio con observación participante </a:t>
            </a:r>
            <a:r>
              <a:rPr lang="es-ES" dirty="0"/>
              <a:t>sabe que la redacción de notas de campo puede ser un </a:t>
            </a:r>
            <a:r>
              <a:rPr lang="es-ES" dirty="0" smtClean="0"/>
              <a:t>trabajo </a:t>
            </a:r>
            <a:r>
              <a:rPr lang="es-ES" dirty="0"/>
              <a:t>muy penoso. </a:t>
            </a:r>
          </a:p>
        </p:txBody>
      </p:sp>
    </p:spTree>
    <p:extLst>
      <p:ext uri="{BB962C8B-B14F-4D97-AF65-F5344CB8AC3E}">
        <p14:creationId xmlns:p14="http://schemas.microsoft.com/office/powerpoint/2010/main" val="23555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Grabación y toma de notas en el campo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solidFill>
                  <a:schemeClr val="tx1"/>
                </a:solidFill>
              </a:rPr>
              <a:t>Los observadores participantes parecen divididos en cuanto a la conveniencia e inconveniencia de tomar notas y emplear dispositivos mecánicos en el campo. </a:t>
            </a:r>
            <a:r>
              <a:rPr lang="es-ES" dirty="0" smtClean="0">
                <a:solidFill>
                  <a:schemeClr val="tx1"/>
                </a:solidFill>
              </a:rPr>
              <a:t> Algunos </a:t>
            </a:r>
            <a:r>
              <a:rPr lang="es-ES" dirty="0">
                <a:solidFill>
                  <a:schemeClr val="tx1"/>
                </a:solidFill>
              </a:rPr>
              <a:t>observadores entienden que los dispositivos de registro intrusivo atraen innecesariamente la atención del observador e interrumpen el flujo natural de tos acontecimientos y conversaciones" en el escenario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ES" dirty="0">
                <a:solidFill>
                  <a:schemeClr val="tx1"/>
                </a:solidFill>
              </a:rPr>
              <a:t>Nuestra opinión es que los investigadores deben abstenerse de grabar y tomar notas en el campo por lo menos hasta que hayan desarrollado una idea del escenario y puedan entender los efectos del registro sobre los </a:t>
            </a:r>
            <a:r>
              <a:rPr lang="es-ES" dirty="0" smtClean="0">
                <a:solidFill>
                  <a:schemeClr val="tx1"/>
                </a:solidFill>
              </a:rPr>
              <a:t>informantes</a:t>
            </a:r>
            <a:r>
              <a:rPr lang="es-ES" dirty="0">
                <a:solidFill>
                  <a:schemeClr val="tx1"/>
                </a:solidFill>
              </a:rPr>
              <a:t>. </a:t>
            </a:r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En nuestra experiencia, los dispositivos mecánicos para el registro tienen un efecto enojoso para las personas. </a:t>
            </a:r>
            <a:r>
              <a:rPr lang="es-ES" dirty="0" smtClean="0">
                <a:solidFill>
                  <a:schemeClr val="tx1"/>
                </a:solidFill>
              </a:rPr>
              <a:t>  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7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672" y="168648"/>
            <a:ext cx="6689352" cy="668935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6023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256</TotalTime>
  <Words>872</Words>
  <Application>Microsoft Office PowerPoint</Application>
  <PresentationFormat>Panorámica</PresentationFormat>
  <Paragraphs>29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“Escuela normal de educación preescolar”   Alumna: Tamara Lizbeth López Hernández.   Materia: HERRAMIENTAS PARA LA OBSERVACIÓN Y ANÁLISIS DE LA PRÁCTICA EDUCATIVA.  Maestra: blanca Marisa Dávila salinas. </vt:lpstr>
      <vt:lpstr>Introducción a los métodos cualitativos de investigación </vt:lpstr>
      <vt:lpstr>FORMULANDO PREGUNTAS</vt:lpstr>
      <vt:lpstr>Métodos cualitativos de la investigación</vt:lpstr>
      <vt:lpstr>La observación participante</vt:lpstr>
      <vt:lpstr>El aprendizaje del lenguaje</vt:lpstr>
      <vt:lpstr>Notas de campo</vt:lpstr>
      <vt:lpstr>Grabación y toma de notas en el campo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“Escuela normal de educación preescolar”  Alumna: Tamara Lizbeth Lopez Hernandez.  Materia: HERRAMIENTAS PARA LA OBSERVACIÓN Y ANÁLISIS DE LA PRÁCTICA EDUCATIVA. Maestra: blanca Marisa Dávila salinas.</dc:title>
  <dc:creator>Usuario de Windows</dc:creator>
  <cp:lastModifiedBy>Usuario de Windows</cp:lastModifiedBy>
  <cp:revision>15</cp:revision>
  <dcterms:created xsi:type="dcterms:W3CDTF">2018-09-17T02:16:46Z</dcterms:created>
  <dcterms:modified xsi:type="dcterms:W3CDTF">2018-09-18T01:21:56Z</dcterms:modified>
</cp:coreProperties>
</file>