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434" autoAdjust="0"/>
  </p:normalViewPr>
  <p:slideViewPr>
    <p:cSldViewPr snapToGrid="0">
      <p:cViewPr>
        <p:scale>
          <a:sx n="62" d="100"/>
          <a:sy n="62" d="100"/>
        </p:scale>
        <p:origin x="1056" y="3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9/16/2018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48A87A34-81AB-432B-8DAE-1953F412C126}" type="datetimeFigureOut">
              <a:rPr lang="en-US" dirty="0"/>
              <a:t>9/16/2018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s-ES" smtClean="0"/>
              <a:t>Haga clic para modificar el estilo de título del patrón</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48A87A34-81AB-432B-8DAE-1953F412C126}" type="datetimeFigureOut">
              <a:rPr lang="en-US" dirty="0"/>
              <a:t>9/16/2018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Content Placeholder 3"/>
          <p:cNvSpPr>
            <a:spLocks noGrp="1"/>
          </p:cNvSpPr>
          <p:nvPr>
            <p:ph sz="quarter" idx="13"/>
          </p:nvPr>
        </p:nvSpPr>
        <p:spPr>
          <a:xfrm>
            <a:off x="913774" y="3051012"/>
            <a:ext cx="5106027" cy="2740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3" name="Content Placeholder 5"/>
          <p:cNvSpPr>
            <a:spLocks noGrp="1"/>
          </p:cNvSpPr>
          <p:nvPr>
            <p:ph sz="quarter" idx="14"/>
          </p:nvPr>
        </p:nvSpPr>
        <p:spPr>
          <a:xfrm>
            <a:off x="6172200" y="3051012"/>
            <a:ext cx="5105401" cy="2740187"/>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9/16/2018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9/16/2018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9/16/2018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s-ES" smtClean="0"/>
              <a:t>Haga clic para modificar el estilo de título del patrón</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8A87A34-81AB-432B-8DAE-1953F412C126}" type="datetimeFigureOut">
              <a:rPr lang="en-US" dirty="0"/>
              <a:t>9/16/2018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9/16/2018</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stretch>
            <a:fillRect/>
          </a:stretch>
        </p:blipFill>
        <p:spPr>
          <a:xfrm>
            <a:off x="0" y="-1"/>
            <a:ext cx="12192000" cy="6858001"/>
          </a:xfrm>
          <a:prstGeom prst="rect">
            <a:avLst/>
          </a:prstGeom>
        </p:spPr>
      </p:pic>
      <p:sp>
        <p:nvSpPr>
          <p:cNvPr id="2" name="Título 1"/>
          <p:cNvSpPr>
            <a:spLocks noGrp="1"/>
          </p:cNvSpPr>
          <p:nvPr>
            <p:ph type="ctrTitle"/>
          </p:nvPr>
        </p:nvSpPr>
        <p:spPr>
          <a:xfrm>
            <a:off x="1583588" y="1343705"/>
            <a:ext cx="8689976" cy="2509213"/>
          </a:xfrm>
        </p:spPr>
        <p:txBody>
          <a:bodyPr>
            <a:normAutofit fontScale="90000"/>
          </a:bodyPr>
          <a:lstStyle/>
          <a:p>
            <a:r>
              <a:rPr lang="es-MX" sz="6000" dirty="0" smtClean="0">
                <a:solidFill>
                  <a:schemeClr val="accent1">
                    <a:lumMod val="75000"/>
                  </a:schemeClr>
                </a:solidFill>
                <a:latin typeface="Jokerman" panose="04090605060D06020702" pitchFamily="82" charset="0"/>
              </a:rPr>
              <a:t>Capitulo 5</a:t>
            </a:r>
            <a:br>
              <a:rPr lang="es-MX" sz="6000" dirty="0" smtClean="0">
                <a:solidFill>
                  <a:schemeClr val="accent1">
                    <a:lumMod val="75000"/>
                  </a:schemeClr>
                </a:solidFill>
                <a:latin typeface="Jokerman" panose="04090605060D06020702" pitchFamily="82" charset="0"/>
              </a:rPr>
            </a:br>
            <a:r>
              <a:rPr lang="es-MX" sz="6000" dirty="0" smtClean="0">
                <a:solidFill>
                  <a:schemeClr val="accent1">
                    <a:lumMod val="75000"/>
                  </a:schemeClr>
                </a:solidFill>
                <a:latin typeface="Jokerman" panose="04090605060D06020702" pitchFamily="82" charset="0"/>
              </a:rPr>
              <a:t>“Descubriendo métodos”</a:t>
            </a:r>
            <a:r>
              <a:rPr lang="es-MX" dirty="0" smtClean="0"/>
              <a:t/>
            </a:r>
            <a:br>
              <a:rPr lang="es-MX" dirty="0" smtClean="0"/>
            </a:br>
            <a:endParaRPr lang="es-MX" dirty="0"/>
          </a:p>
        </p:txBody>
      </p:sp>
      <p:sp>
        <p:nvSpPr>
          <p:cNvPr id="3" name="Subtítulo 2"/>
          <p:cNvSpPr>
            <a:spLocks noGrp="1"/>
          </p:cNvSpPr>
          <p:nvPr>
            <p:ph type="subTitle" idx="1"/>
          </p:nvPr>
        </p:nvSpPr>
        <p:spPr>
          <a:xfrm>
            <a:off x="3644207" y="5798714"/>
            <a:ext cx="8689976" cy="1059286"/>
          </a:xfrm>
        </p:spPr>
        <p:txBody>
          <a:bodyPr>
            <a:normAutofit fontScale="62500" lnSpcReduction="20000"/>
          </a:bodyPr>
          <a:lstStyle/>
          <a:p>
            <a:r>
              <a:rPr lang="es-MX" b="1" dirty="0" smtClean="0">
                <a:solidFill>
                  <a:schemeClr val="accent1">
                    <a:lumMod val="50000"/>
                  </a:schemeClr>
                </a:solidFill>
                <a:latin typeface="Ink Free" panose="03080402000500000000" pitchFamily="66" charset="0"/>
              </a:rPr>
              <a:t>Asignatura</a:t>
            </a:r>
            <a:r>
              <a:rPr lang="es-MX" dirty="0" smtClean="0">
                <a:solidFill>
                  <a:schemeClr val="accent1">
                    <a:lumMod val="50000"/>
                  </a:schemeClr>
                </a:solidFill>
                <a:latin typeface="Ink Free" panose="03080402000500000000" pitchFamily="66" charset="0"/>
              </a:rPr>
              <a:t>: </a:t>
            </a:r>
            <a:r>
              <a:rPr lang="es-MX" b="1" dirty="0">
                <a:solidFill>
                  <a:schemeClr val="accent1">
                    <a:lumMod val="50000"/>
                  </a:schemeClr>
                </a:solidFill>
                <a:latin typeface="Ink Free" panose="03080402000500000000" pitchFamily="66" charset="0"/>
              </a:rPr>
              <a:t>HERRAMIENTAS PARA LA OBSERVACIÓN Y ANÁLISIS DE LA PRÁCTICA </a:t>
            </a:r>
            <a:r>
              <a:rPr lang="es-MX" b="1" dirty="0" smtClean="0">
                <a:solidFill>
                  <a:schemeClr val="accent1">
                    <a:lumMod val="50000"/>
                  </a:schemeClr>
                </a:solidFill>
                <a:latin typeface="Ink Free" panose="03080402000500000000" pitchFamily="66" charset="0"/>
              </a:rPr>
              <a:t>EDUCATIVA</a:t>
            </a:r>
          </a:p>
          <a:p>
            <a:r>
              <a:rPr lang="es-MX" b="1" dirty="0" smtClean="0">
                <a:solidFill>
                  <a:schemeClr val="accent1">
                    <a:lumMod val="50000"/>
                  </a:schemeClr>
                </a:solidFill>
                <a:latin typeface="Ink Free" panose="03080402000500000000" pitchFamily="66" charset="0"/>
              </a:rPr>
              <a:t>Prof. Blanca Marisa Dávila salinas</a:t>
            </a:r>
          </a:p>
          <a:p>
            <a:r>
              <a:rPr lang="es-MX" b="1" dirty="0" smtClean="0">
                <a:solidFill>
                  <a:schemeClr val="accent1">
                    <a:lumMod val="50000"/>
                  </a:schemeClr>
                </a:solidFill>
                <a:latin typeface="Ink Free" panose="03080402000500000000" pitchFamily="66" charset="0"/>
              </a:rPr>
              <a:t>Presenta: LUZ MARIA VELASQUEZ MATA</a:t>
            </a:r>
            <a:endParaRPr lang="es-MX" dirty="0">
              <a:solidFill>
                <a:schemeClr val="accent1">
                  <a:lumMod val="50000"/>
                </a:schemeClr>
              </a:solidFill>
            </a:endParaRPr>
          </a:p>
        </p:txBody>
      </p:sp>
    </p:spTree>
    <p:extLst>
      <p:ext uri="{BB962C8B-B14F-4D97-AF65-F5344CB8AC3E}">
        <p14:creationId xmlns:p14="http://schemas.microsoft.com/office/powerpoint/2010/main" val="28558566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81070" y="695459"/>
            <a:ext cx="8809150" cy="461665"/>
          </a:xfrm>
          <a:prstGeom prst="rect">
            <a:avLst/>
          </a:prstGeom>
          <a:noFill/>
        </p:spPr>
        <p:txBody>
          <a:bodyPr wrap="square" rtlCol="0">
            <a:spAutoFit/>
          </a:bodyPr>
          <a:lstStyle/>
          <a:p>
            <a:pPr algn="ctr"/>
            <a:r>
              <a:rPr lang="es-MX" sz="2400" b="1" dirty="0" smtClean="0">
                <a:latin typeface="Ink Free" panose="03080402000500000000" pitchFamily="66" charset="0"/>
              </a:rPr>
              <a:t>IDEAS PRINCIPALES DE LA PAG. 133 A LA 149</a:t>
            </a:r>
            <a:endParaRPr lang="es-MX" sz="2400" b="1" dirty="0">
              <a:latin typeface="Ink Free" panose="03080402000500000000" pitchFamily="66" charset="0"/>
            </a:endParaRPr>
          </a:p>
        </p:txBody>
      </p:sp>
      <p:sp>
        <p:nvSpPr>
          <p:cNvPr id="3" name="CuadroTexto 2"/>
          <p:cNvSpPr txBox="1"/>
          <p:nvPr/>
        </p:nvSpPr>
        <p:spPr>
          <a:xfrm>
            <a:off x="576275" y="1465574"/>
            <a:ext cx="10534918" cy="5139869"/>
          </a:xfrm>
          <a:prstGeom prst="rect">
            <a:avLst/>
          </a:prstGeom>
          <a:noFill/>
        </p:spPr>
        <p:txBody>
          <a:bodyPr wrap="square" rtlCol="0">
            <a:spAutoFit/>
          </a:bodyPr>
          <a:lstStyle/>
          <a:p>
            <a:r>
              <a:rPr lang="es-MX" sz="2000" dirty="0">
                <a:latin typeface="Ink Free" panose="03080402000500000000" pitchFamily="66" charset="0"/>
              </a:rPr>
              <a:t>•</a:t>
            </a:r>
            <a:r>
              <a:rPr lang="es-MX" sz="2000" b="1" dirty="0">
                <a:latin typeface="Ink Free" panose="03080402000500000000" pitchFamily="66" charset="0"/>
              </a:rPr>
              <a:t>Este libro trata sobre la metodología cualitativa: sobre cómo recoger datos descriptivos, es decir, las palabras y conductas de las personas sometidas a la· investigación. Su tema es el estudio fenomenológico de la vida social. </a:t>
            </a:r>
            <a:endParaRPr lang="es-MX" sz="2000" b="1" dirty="0" smtClean="0">
              <a:latin typeface="Ink Free" panose="03080402000500000000" pitchFamily="66" charset="0"/>
            </a:endParaRPr>
          </a:p>
          <a:p>
            <a:r>
              <a:rPr lang="es-MX" sz="2000" b="1" dirty="0">
                <a:latin typeface="Ink Free" panose="03080402000500000000" pitchFamily="66" charset="0"/>
              </a:rPr>
              <a:t>•para describir esos métodos hemos adoptado un enfoque de "cómo hacer</a:t>
            </a:r>
            <a:r>
              <a:rPr lang="es-MX" sz="2000" b="1" dirty="0" smtClean="0">
                <a:latin typeface="Ink Free" panose="03080402000500000000" pitchFamily="66" charset="0"/>
              </a:rPr>
              <a:t>".</a:t>
            </a:r>
          </a:p>
          <a:p>
            <a:r>
              <a:rPr lang="es-MX" sz="2000" b="1" dirty="0" smtClean="0">
                <a:latin typeface="Ink Free" panose="03080402000500000000" pitchFamily="66" charset="0"/>
              </a:rPr>
              <a:t>•lrwin Deutscher( 1973) señala que uno </a:t>
            </a:r>
            <a:r>
              <a:rPr lang="es-MX" sz="2000" b="1" dirty="0">
                <a:latin typeface="Ink Free" panose="03080402000500000000" pitchFamily="66" charset="0"/>
              </a:rPr>
              <a:t>puede entrenarse solamente en algo que ya existe. Ser educado consiste en aprender a crear de un modo nuevo. </a:t>
            </a:r>
            <a:endParaRPr lang="es-MX" sz="2000" b="1" dirty="0" smtClean="0">
              <a:latin typeface="Ink Free" panose="03080402000500000000" pitchFamily="66" charset="0"/>
            </a:endParaRPr>
          </a:p>
          <a:p>
            <a:endParaRPr lang="es-MX" sz="2000" b="1" dirty="0" smtClean="0">
              <a:latin typeface="Ink Free" panose="03080402000500000000" pitchFamily="66" charset="0"/>
            </a:endParaRPr>
          </a:p>
          <a:p>
            <a:pPr algn="ctr"/>
            <a:r>
              <a:rPr lang="es-MX" sz="2800" b="1" dirty="0" smtClean="0">
                <a:latin typeface="Ink Free" panose="03080402000500000000" pitchFamily="66" charset="0"/>
              </a:rPr>
              <a:t>¿Quién es Garfinkel?</a:t>
            </a:r>
          </a:p>
          <a:p>
            <a:r>
              <a:rPr lang="es-MX" sz="2000" b="1" dirty="0" smtClean="0">
                <a:latin typeface="Ink Free" panose="03080402000500000000" pitchFamily="66" charset="0"/>
              </a:rPr>
              <a:t>Desarrolló la etnometodología que </a:t>
            </a:r>
            <a:r>
              <a:rPr lang="es-MX" sz="2000" b="1" dirty="0">
                <a:latin typeface="Ink Free" panose="03080402000500000000" pitchFamily="66" charset="0"/>
              </a:rPr>
              <a:t>estudia la forma de relacionarse con las personas y la forma de actuar en un determinado contexto; se encarga de buscar las actividades y circunstancias de las prácticas que determinen el razonamiento sociológico del ser humano.</a:t>
            </a:r>
            <a:endParaRPr lang="es-MX" sz="2000" b="1" dirty="0" smtClean="0">
              <a:latin typeface="Ink Free" panose="03080402000500000000" pitchFamily="66" charset="0"/>
            </a:endParaRPr>
          </a:p>
          <a:p>
            <a:r>
              <a:rPr lang="es-MX" sz="2000" b="1" dirty="0">
                <a:latin typeface="Ink Free" panose="03080402000500000000" pitchFamily="66" charset="0"/>
              </a:rPr>
              <a:t>•</a:t>
            </a:r>
            <a:r>
              <a:rPr lang="es-MX" sz="2000" b="1" dirty="0" smtClean="0">
                <a:latin typeface="Ink Free" panose="03080402000500000000" pitchFamily="66" charset="0"/>
              </a:rPr>
              <a:t>Garfinkel ha </a:t>
            </a:r>
            <a:r>
              <a:rPr lang="es-MX" sz="2000" b="1" dirty="0">
                <a:latin typeface="Ink Free" panose="03080402000500000000" pitchFamily="66" charset="0"/>
              </a:rPr>
              <a:t>creado una serie de estrategias que le permiten explorar aquellas áreas </a:t>
            </a:r>
            <a:endParaRPr lang="es-MX" sz="2000" b="1" dirty="0" smtClean="0">
              <a:latin typeface="Ink Free" panose="03080402000500000000" pitchFamily="66" charset="0"/>
            </a:endParaRPr>
          </a:p>
          <a:p>
            <a:r>
              <a:rPr lang="es-MX" sz="2000" b="1" dirty="0" smtClean="0">
                <a:latin typeface="Ink Free" panose="03080402000500000000" pitchFamily="66" charset="0"/>
              </a:rPr>
              <a:t>de la </a:t>
            </a:r>
            <a:r>
              <a:rPr lang="es-MX" sz="2000" b="1" dirty="0">
                <a:latin typeface="Ink Free" panose="03080402000500000000" pitchFamily="66" charset="0"/>
              </a:rPr>
              <a:t>interacción social en las que está </a:t>
            </a:r>
            <a:r>
              <a:rPr lang="es-MX" sz="2000" b="1" dirty="0" smtClean="0">
                <a:latin typeface="Ink Free" panose="03080402000500000000" pitchFamily="66" charset="0"/>
              </a:rPr>
              <a:t>interesado. Utiliza a </a:t>
            </a:r>
            <a:r>
              <a:rPr lang="es-MX" sz="2000" b="1" dirty="0">
                <a:latin typeface="Ink Free" panose="03080402000500000000" pitchFamily="66" charset="0"/>
              </a:rPr>
              <a:t>sus experimentadores para </a:t>
            </a:r>
            <a:endParaRPr lang="es-MX" sz="2000" b="1" dirty="0" smtClean="0">
              <a:latin typeface="Ink Free" panose="03080402000500000000" pitchFamily="66" charset="0"/>
            </a:endParaRPr>
          </a:p>
          <a:p>
            <a:r>
              <a:rPr lang="es-MX" sz="2000" b="1" dirty="0" smtClean="0">
                <a:latin typeface="Ink Free" panose="03080402000500000000" pitchFamily="66" charset="0"/>
              </a:rPr>
              <a:t>descubrir </a:t>
            </a:r>
            <a:r>
              <a:rPr lang="es-MX" sz="2000" b="1" dirty="0">
                <a:latin typeface="Ink Free" panose="03080402000500000000" pitchFamily="66" charset="0"/>
              </a:rPr>
              <a:t>lo que se ve pero por lo </a:t>
            </a:r>
            <a:r>
              <a:rPr lang="es-MX" sz="2000" b="1" dirty="0" smtClean="0">
                <a:latin typeface="Ink Free" panose="03080402000500000000" pitchFamily="66" charset="0"/>
              </a:rPr>
              <a:t>general </a:t>
            </a:r>
            <a:r>
              <a:rPr lang="es-MX" sz="2000" b="1" dirty="0">
                <a:latin typeface="Ink Free" panose="03080402000500000000" pitchFamily="66" charset="0"/>
              </a:rPr>
              <a:t>no se advierte: el mundo del sentido común </a:t>
            </a:r>
            <a:r>
              <a:rPr lang="es-MX" sz="2000" b="1" dirty="0" smtClean="0">
                <a:latin typeface="Ink Free" panose="03080402000500000000" pitchFamily="66" charset="0"/>
              </a:rPr>
              <a:t>de</a:t>
            </a:r>
          </a:p>
          <a:p>
            <a:r>
              <a:rPr lang="es-MX" sz="2000" b="1" dirty="0" smtClean="0">
                <a:latin typeface="Ink Free" panose="03080402000500000000" pitchFamily="66" charset="0"/>
              </a:rPr>
              <a:t> </a:t>
            </a:r>
            <a:r>
              <a:rPr lang="es-MX" sz="2000" b="1" dirty="0">
                <a:latin typeface="Ink Free" panose="03080402000500000000" pitchFamily="66" charset="0"/>
              </a:rPr>
              <a:t>la vida cotidiana. </a:t>
            </a:r>
            <a:endParaRPr lang="es-MX" sz="2000" b="1" dirty="0" smtClean="0">
              <a:latin typeface="Ink Free" panose="03080402000500000000" pitchFamily="66" charset="0"/>
            </a:endParaRPr>
          </a:p>
          <a:p>
            <a:endParaRPr lang="es-MX" sz="2000" b="1" dirty="0">
              <a:latin typeface="Ink Free" panose="03080402000500000000" pitchFamily="66" charset="0"/>
            </a:endParaRPr>
          </a:p>
        </p:txBody>
      </p:sp>
      <p:pic>
        <p:nvPicPr>
          <p:cNvPr id="2052" name="Picture 4" descr="Resultado de imagen para garfinkel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77034" y="4814742"/>
            <a:ext cx="1905000" cy="17907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34903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326523" y="1596155"/>
            <a:ext cx="9453093" cy="2215991"/>
          </a:xfrm>
          <a:prstGeom prst="rect">
            <a:avLst/>
          </a:prstGeom>
          <a:noFill/>
        </p:spPr>
        <p:txBody>
          <a:bodyPr wrap="square" rtlCol="0">
            <a:spAutoFit/>
          </a:bodyPr>
          <a:lstStyle/>
          <a:p>
            <a:r>
              <a:rPr lang="es-MX" sz="2000" b="1" dirty="0" smtClean="0">
                <a:latin typeface="Ink Free" panose="03080402000500000000" pitchFamily="66" charset="0"/>
              </a:rPr>
              <a:t>Un </a:t>
            </a:r>
            <a:r>
              <a:rPr lang="es-MX" sz="2000" b="1" dirty="0">
                <a:latin typeface="Ink Free" panose="03080402000500000000" pitchFamily="66" charset="0"/>
              </a:rPr>
              <a:t>método que ha sido muy poco empleado en el pasado pero posee un gran potencial es la. entrevista grupal. En este caso los entrevistadores reúnen grupos de personas para· que hablen sobre sus vidas y experiencias en el curso de discusiones abiertas y libremente </a:t>
            </a:r>
            <a:r>
              <a:rPr lang="es-MX" sz="2000" b="1" dirty="0" smtClean="0">
                <a:latin typeface="Ink Free" panose="03080402000500000000" pitchFamily="66" charset="0"/>
              </a:rPr>
              <a:t>fluyentes</a:t>
            </a:r>
            <a:r>
              <a:rPr lang="es-MX" sz="2000" b="1" dirty="0">
                <a:latin typeface="Ink Free" panose="03080402000500000000" pitchFamily="66" charset="0"/>
              </a:rPr>
              <a:t>. Como en la entrevista en profundidad, el investigador aplica un enfoque no directivo. No obstante, en las entrevistas grupales probablemente nunca </a:t>
            </a:r>
            <a:r>
              <a:rPr lang="es-MX" sz="2000" b="1" dirty="0" smtClean="0">
                <a:latin typeface="Ink Free" panose="03080402000500000000" pitchFamily="66" charset="0"/>
              </a:rPr>
              <a:t>obtenga </a:t>
            </a:r>
            <a:r>
              <a:rPr lang="es-MX" sz="2000" b="1" dirty="0">
                <a:latin typeface="Ink Free" panose="03080402000500000000" pitchFamily="66" charset="0"/>
              </a:rPr>
              <a:t>la comprensión honda que se adquiere en las entrevistas persona a persona. </a:t>
            </a:r>
          </a:p>
          <a:p>
            <a:endParaRPr lang="es-MX" dirty="0"/>
          </a:p>
        </p:txBody>
      </p:sp>
      <p:sp>
        <p:nvSpPr>
          <p:cNvPr id="3" name="CuadroTexto 2"/>
          <p:cNvSpPr txBox="1"/>
          <p:nvPr/>
        </p:nvSpPr>
        <p:spPr>
          <a:xfrm>
            <a:off x="3181617" y="811371"/>
            <a:ext cx="4997003" cy="461665"/>
          </a:xfrm>
          <a:prstGeom prst="rect">
            <a:avLst/>
          </a:prstGeom>
          <a:noFill/>
        </p:spPr>
        <p:txBody>
          <a:bodyPr wrap="square" rtlCol="0">
            <a:spAutoFit/>
          </a:bodyPr>
          <a:lstStyle/>
          <a:p>
            <a:pPr algn="ctr"/>
            <a:r>
              <a:rPr lang="es-MX" sz="2400" b="1" dirty="0" smtClean="0">
                <a:latin typeface="Ink Free" panose="03080402000500000000" pitchFamily="66" charset="0"/>
              </a:rPr>
              <a:t>ENTREVISTAS </a:t>
            </a:r>
            <a:r>
              <a:rPr lang="es-MX" sz="2400" b="1" dirty="0">
                <a:latin typeface="Ink Free" panose="03080402000500000000" pitchFamily="66" charset="0"/>
              </a:rPr>
              <a:t>GRUPALES</a:t>
            </a:r>
          </a:p>
        </p:txBody>
      </p:sp>
      <p:pic>
        <p:nvPicPr>
          <p:cNvPr id="5" name="Imagen 4"/>
          <p:cNvPicPr>
            <a:picLocks noChangeAspect="1"/>
          </p:cNvPicPr>
          <p:nvPr/>
        </p:nvPicPr>
        <p:blipFill>
          <a:blip r:embed="rId2"/>
          <a:stretch>
            <a:fillRect/>
          </a:stretch>
        </p:blipFill>
        <p:spPr>
          <a:xfrm>
            <a:off x="3378809" y="3812146"/>
            <a:ext cx="4602620" cy="2262524"/>
          </a:xfrm>
          <a:prstGeom prst="rect">
            <a:avLst/>
          </a:prstGeom>
          <a:ln>
            <a:noFill/>
          </a:ln>
          <a:effectLst>
            <a:softEdge rad="112500"/>
          </a:effectLst>
        </p:spPr>
      </p:pic>
    </p:spTree>
    <p:extLst>
      <p:ext uri="{BB962C8B-B14F-4D97-AF65-F5344CB8AC3E}">
        <p14:creationId xmlns:p14="http://schemas.microsoft.com/office/powerpoint/2010/main" val="3385512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408348" y="1004553"/>
            <a:ext cx="6928834" cy="461665"/>
          </a:xfrm>
          <a:prstGeom prst="rect">
            <a:avLst/>
          </a:prstGeom>
          <a:noFill/>
        </p:spPr>
        <p:txBody>
          <a:bodyPr wrap="square" rtlCol="0">
            <a:spAutoFit/>
          </a:bodyPr>
          <a:lstStyle/>
          <a:p>
            <a:pPr algn="ctr"/>
            <a:r>
              <a:rPr lang="es-MX" sz="2400" b="1" dirty="0" smtClean="0">
                <a:latin typeface="Ink Free" panose="03080402000500000000" pitchFamily="66" charset="0"/>
              </a:rPr>
              <a:t>DOCUMENTOS PERSONALES</a:t>
            </a:r>
            <a:endParaRPr lang="es-MX" sz="2400" b="1" dirty="0">
              <a:latin typeface="Ink Free" panose="03080402000500000000" pitchFamily="66" charset="0"/>
            </a:endParaRPr>
          </a:p>
        </p:txBody>
      </p:sp>
      <p:sp>
        <p:nvSpPr>
          <p:cNvPr id="3" name="CuadroTexto 2"/>
          <p:cNvSpPr txBox="1"/>
          <p:nvPr/>
        </p:nvSpPr>
        <p:spPr>
          <a:xfrm>
            <a:off x="850005" y="1815921"/>
            <a:ext cx="10045521" cy="3477875"/>
          </a:xfrm>
          <a:prstGeom prst="rect">
            <a:avLst/>
          </a:prstGeom>
          <a:noFill/>
        </p:spPr>
        <p:txBody>
          <a:bodyPr wrap="square" rtlCol="0">
            <a:spAutoFit/>
          </a:bodyPr>
          <a:lstStyle/>
          <a:p>
            <a:r>
              <a:rPr lang="es-MX" sz="2000" b="1" dirty="0">
                <a:latin typeface="Ink Free" panose="03080402000500000000" pitchFamily="66" charset="0"/>
              </a:rPr>
              <a:t>La expresión· "documentos personales" se </a:t>
            </a:r>
            <a:r>
              <a:rPr lang="es-MX" sz="2000" b="1" dirty="0" smtClean="0">
                <a:latin typeface="Ink Free" panose="03080402000500000000" pitchFamily="66" charset="0"/>
              </a:rPr>
              <a:t>refiere a </a:t>
            </a:r>
            <a:r>
              <a:rPr lang="es-MX" sz="2000" b="1" dirty="0">
                <a:latin typeface="Ink Free" panose="03080402000500000000" pitchFamily="66" charset="0"/>
              </a:rPr>
              <a:t>relatos del individuo </a:t>
            </a:r>
            <a:r>
              <a:rPr lang="es-MX" sz="2000" b="1" dirty="0" smtClean="0">
                <a:latin typeface="Ink Free" panose="03080402000500000000" pitchFamily="66" charset="0"/>
              </a:rPr>
              <a:t>escrito </a:t>
            </a:r>
            <a:r>
              <a:rPr lang="es-MX" sz="2000" b="1" dirty="0">
                <a:latin typeface="Ink Free" panose="03080402000500000000" pitchFamily="66" charset="0"/>
              </a:rPr>
              <a:t>en primera persona sobre toda su vida o parte de ella, o a </a:t>
            </a:r>
            <a:r>
              <a:rPr lang="es-MX" sz="2000" b="1" dirty="0" smtClean="0">
                <a:latin typeface="Ink Free" panose="03080402000500000000" pitchFamily="66" charset="0"/>
              </a:rPr>
              <a:t>reflexiones </a:t>
            </a:r>
            <a:r>
              <a:rPr lang="es-MX" sz="2000" b="1" dirty="0">
                <a:latin typeface="Ink Free" panose="03080402000500000000" pitchFamily="66" charset="0"/>
              </a:rPr>
              <a:t>sobre un acontecimiento o </a:t>
            </a:r>
            <a:r>
              <a:rPr lang="es-MX" sz="2000" b="1" dirty="0" smtClean="0">
                <a:latin typeface="Ink Free" panose="03080402000500000000" pitchFamily="66" charset="0"/>
              </a:rPr>
              <a:t>tema especifico, </a:t>
            </a:r>
            <a:r>
              <a:rPr lang="es-MX" sz="2000" b="1" dirty="0">
                <a:latin typeface="Ink Free" panose="03080402000500000000" pitchFamily="66" charset="0"/>
              </a:rPr>
              <a:t>El diario es probablemente el tipo más revelador y privado de documento personal</a:t>
            </a:r>
            <a:r>
              <a:rPr lang="es-MX" sz="2000" b="1" dirty="0" smtClean="0">
                <a:latin typeface="Ink Free" panose="03080402000500000000" pitchFamily="66" charset="0"/>
              </a:rPr>
              <a:t>.</a:t>
            </a:r>
          </a:p>
          <a:p>
            <a:r>
              <a:rPr lang="es-MX" sz="2000" b="1" dirty="0" smtClean="0">
                <a:latin typeface="Ink Free" panose="03080402000500000000" pitchFamily="66" charset="0"/>
              </a:rPr>
              <a:t>Ejemplos:</a:t>
            </a:r>
          </a:p>
          <a:p>
            <a:r>
              <a:rPr lang="es-MX" sz="2000" b="1" dirty="0">
                <a:latin typeface="Ink Free" panose="03080402000500000000" pitchFamily="66" charset="0"/>
              </a:rPr>
              <a:t>El diario evoca la imagen de la adolescente que se retira a la intimidad de su habitación para tomar el cuaderno del lugar en que lo oculta y desnudar su alma. Sin embargo, hay otras clases de valiosos registros de hechos en progreso. Los </a:t>
            </a:r>
            <a:r>
              <a:rPr lang="es-MX" sz="2000" b="1" dirty="0" smtClean="0">
                <a:latin typeface="Ink Free" panose="03080402000500000000" pitchFamily="66" charset="0"/>
              </a:rPr>
              <a:t>viajeros </a:t>
            </a:r>
            <a:r>
              <a:rPr lang="es-MX" sz="2000" b="1" dirty="0">
                <a:latin typeface="Ink Free" panose="03080402000500000000" pitchFamily="66" charset="0"/>
              </a:rPr>
              <a:t>con frecuencia redactan diarias de viaje. Muchos profesionales y hombres de negocios llevan agendas que incluyen </a:t>
            </a:r>
            <a:r>
              <a:rPr lang="es-MX" sz="2000" b="1" dirty="0" smtClean="0">
                <a:latin typeface="Ink Free" panose="03080402000500000000" pitchFamily="66" charset="0"/>
              </a:rPr>
              <a:t>reflexiones </a:t>
            </a:r>
            <a:r>
              <a:rPr lang="es-MX" sz="2000" b="1" dirty="0">
                <a:latin typeface="Ink Free" panose="03080402000500000000" pitchFamily="66" charset="0"/>
              </a:rPr>
              <a:t>sobre los acontecimientos, además de los horarios. Algunos padres mantienen al </a:t>
            </a:r>
            <a:r>
              <a:rPr lang="es-MX" sz="2000" b="1" dirty="0" smtClean="0">
                <a:latin typeface="Ink Free" panose="03080402000500000000" pitchFamily="66" charset="0"/>
              </a:rPr>
              <a:t>día </a:t>
            </a:r>
            <a:r>
              <a:rPr lang="es-MX" sz="2000" b="1" dirty="0">
                <a:latin typeface="Ink Free" panose="03080402000500000000" pitchFamily="66" charset="0"/>
              </a:rPr>
              <a:t>un registro del desarrollo sobre los progresos de sus </a:t>
            </a:r>
            <a:r>
              <a:rPr lang="es-MX" sz="2000" b="1" dirty="0" smtClean="0">
                <a:latin typeface="Ink Free" panose="03080402000500000000" pitchFamily="66" charset="0"/>
              </a:rPr>
              <a:t>hijos. Los </a:t>
            </a:r>
            <a:r>
              <a:rPr lang="es-MX" sz="2000" b="1" dirty="0">
                <a:latin typeface="Ink Free" panose="03080402000500000000" pitchFamily="66" charset="0"/>
              </a:rPr>
              <a:t>álbumes de fotos o de recortes son otras </a:t>
            </a:r>
            <a:r>
              <a:rPr lang="es-MX" sz="2000" b="1" dirty="0" smtClean="0">
                <a:latin typeface="Ink Free" panose="03080402000500000000" pitchFamily="66" charset="0"/>
              </a:rPr>
              <a:t>formas </a:t>
            </a:r>
            <a:r>
              <a:rPr lang="es-MX" sz="2000" b="1" dirty="0">
                <a:latin typeface="Ink Free" panose="03080402000500000000" pitchFamily="66" charset="0"/>
              </a:rPr>
              <a:t>importantes de documentos personales.</a:t>
            </a:r>
          </a:p>
        </p:txBody>
      </p:sp>
    </p:spTree>
    <p:extLst>
      <p:ext uri="{BB962C8B-B14F-4D97-AF65-F5344CB8AC3E}">
        <p14:creationId xmlns:p14="http://schemas.microsoft.com/office/powerpoint/2010/main" val="41862576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52406" y="1312074"/>
            <a:ext cx="10430359" cy="1631216"/>
          </a:xfrm>
          <a:prstGeom prst="rect">
            <a:avLst/>
          </a:prstGeom>
          <a:noFill/>
        </p:spPr>
        <p:txBody>
          <a:bodyPr wrap="square" rtlCol="0">
            <a:spAutoFit/>
          </a:bodyPr>
          <a:lstStyle/>
          <a:p>
            <a:r>
              <a:rPr lang="es-MX" sz="2000" b="1" dirty="0" smtClean="0">
                <a:latin typeface="Ink Free" panose="03080402000500000000" pitchFamily="66" charset="0"/>
              </a:rPr>
              <a:t>Llamamos </a:t>
            </a:r>
            <a:r>
              <a:rPr lang="es-MX" sz="2000" b="1" dirty="0">
                <a:latin typeface="Ink Free" panose="03080402000500000000" pitchFamily="66" charset="0"/>
              </a:rPr>
              <a:t>"montar", en una de sus acepciones, al proceso de realizar una composición a partir de palabras y cuadros </a:t>
            </a:r>
            <a:r>
              <a:rPr lang="es-MX" sz="2000" b="1" dirty="0" smtClean="0">
                <a:latin typeface="Ink Free" panose="03080402000500000000" pitchFamily="66" charset="0"/>
              </a:rPr>
              <a:t>cuidadosamente </a:t>
            </a:r>
            <a:r>
              <a:rPr lang="es-MX" sz="2000" b="1" dirty="0">
                <a:latin typeface="Ink Free" panose="03080402000500000000" pitchFamily="66" charset="0"/>
              </a:rPr>
              <a:t>ordenados como en una imagen inmóvil o presentados sucesivamente durante intervalos breves </a:t>
            </a:r>
            <a:r>
              <a:rPr lang="es-MX" sz="2000" b="1" dirty="0" smtClean="0">
                <a:latin typeface="Ink Free" panose="03080402000500000000" pitchFamily="66" charset="0"/>
              </a:rPr>
              <a:t>como </a:t>
            </a:r>
            <a:r>
              <a:rPr lang="es-MX" sz="2000" b="1" dirty="0">
                <a:latin typeface="Ink Free" panose="03080402000500000000" pitchFamily="66" charset="0"/>
              </a:rPr>
              <a:t>en una </a:t>
            </a:r>
            <a:r>
              <a:rPr lang="es-MX" sz="2000" b="1" dirty="0" smtClean="0">
                <a:latin typeface="Ink Free" panose="03080402000500000000" pitchFamily="66" charset="0"/>
              </a:rPr>
              <a:t>película; los </a:t>
            </a:r>
            <a:r>
              <a:rPr lang="es-MX" sz="2000" b="1" dirty="0">
                <a:latin typeface="Ink Free" panose="03080402000500000000" pitchFamily="66" charset="0"/>
              </a:rPr>
              <a:t>productos de esa actividad los llamamos </a:t>
            </a:r>
            <a:r>
              <a:rPr lang="es-MX" sz="2000" b="1" dirty="0" smtClean="0">
                <a:latin typeface="Ink Free" panose="03080402000500000000" pitchFamily="66" charset="0"/>
              </a:rPr>
              <a:t>“montajes</a:t>
            </a:r>
            <a:r>
              <a:rPr lang="es-MX" sz="2000" b="1" dirty="0">
                <a:latin typeface="Ink Free" panose="03080402000500000000" pitchFamily="66" charset="0"/>
              </a:rPr>
              <a:t>". Esta palabra se aplica muy adecuadamente al libro de Michael Lesy (1973</a:t>
            </a:r>
            <a:r>
              <a:rPr lang="es-MX" sz="2000" b="1" dirty="0" smtClean="0">
                <a:latin typeface="Ink Free" panose="03080402000500000000" pitchFamily="66" charset="0"/>
              </a:rPr>
              <a:t>).</a:t>
            </a:r>
            <a:endParaRPr lang="es-MX" sz="2000" b="1" dirty="0">
              <a:latin typeface="Ink Free" panose="03080402000500000000" pitchFamily="66" charset="0"/>
            </a:endParaRPr>
          </a:p>
        </p:txBody>
      </p:sp>
      <p:sp>
        <p:nvSpPr>
          <p:cNvPr id="3" name="CuadroTexto 2"/>
          <p:cNvSpPr txBox="1"/>
          <p:nvPr/>
        </p:nvSpPr>
        <p:spPr>
          <a:xfrm>
            <a:off x="3127880" y="850409"/>
            <a:ext cx="5924282" cy="461665"/>
          </a:xfrm>
          <a:prstGeom prst="rect">
            <a:avLst/>
          </a:prstGeom>
          <a:noFill/>
        </p:spPr>
        <p:txBody>
          <a:bodyPr wrap="square" rtlCol="0">
            <a:spAutoFit/>
          </a:bodyPr>
          <a:lstStyle/>
          <a:p>
            <a:r>
              <a:rPr lang="es-MX" sz="2400" b="1" dirty="0" smtClean="0">
                <a:latin typeface="Ink Free" panose="03080402000500000000" pitchFamily="66" charset="0"/>
              </a:rPr>
              <a:t>PALABRASE </a:t>
            </a:r>
            <a:r>
              <a:rPr lang="es-MX" sz="2400" b="1" dirty="0">
                <a:latin typeface="Ink Free" panose="03080402000500000000" pitchFamily="66" charset="0"/>
              </a:rPr>
              <a:t>IMAGENES</a:t>
            </a:r>
            <a:r>
              <a:rPr lang="es-MX" sz="2400" b="1" dirty="0" smtClean="0">
                <a:latin typeface="Ink Free" panose="03080402000500000000" pitchFamily="66" charset="0"/>
              </a:rPr>
              <a:t>:</a:t>
            </a:r>
            <a:r>
              <a:rPr lang="es-MX" sz="2400" b="1" dirty="0">
                <a:latin typeface="Ink Free" panose="03080402000500000000" pitchFamily="66" charset="0"/>
              </a:rPr>
              <a:t> MICHAEL LESY </a:t>
            </a:r>
          </a:p>
        </p:txBody>
      </p:sp>
      <p:sp>
        <p:nvSpPr>
          <p:cNvPr id="4" name="CuadroTexto 3"/>
          <p:cNvSpPr txBox="1"/>
          <p:nvPr/>
        </p:nvSpPr>
        <p:spPr>
          <a:xfrm>
            <a:off x="3471620" y="3242101"/>
            <a:ext cx="6649925" cy="830997"/>
          </a:xfrm>
          <a:prstGeom prst="rect">
            <a:avLst/>
          </a:prstGeom>
          <a:noFill/>
        </p:spPr>
        <p:txBody>
          <a:bodyPr wrap="square" rtlCol="0">
            <a:spAutoFit/>
          </a:bodyPr>
          <a:lstStyle/>
          <a:p>
            <a:r>
              <a:rPr lang="es-MX" sz="2400" b="1" dirty="0" smtClean="0">
                <a:latin typeface="Ink Free" panose="03080402000500000000" pitchFamily="66" charset="0"/>
              </a:rPr>
              <a:t>FOTOGRAFIA Y METODOLOGIA</a:t>
            </a:r>
          </a:p>
          <a:p>
            <a:endParaRPr lang="es-MX" sz="2400" dirty="0">
              <a:latin typeface="Ink Free" panose="03080402000500000000" pitchFamily="66" charset="0"/>
            </a:endParaRPr>
          </a:p>
        </p:txBody>
      </p:sp>
      <p:sp>
        <p:nvSpPr>
          <p:cNvPr id="5" name="CuadroTexto 4"/>
          <p:cNvSpPr txBox="1"/>
          <p:nvPr/>
        </p:nvSpPr>
        <p:spPr>
          <a:xfrm>
            <a:off x="852406" y="3657600"/>
            <a:ext cx="10647336" cy="2800767"/>
          </a:xfrm>
          <a:prstGeom prst="rect">
            <a:avLst/>
          </a:prstGeom>
          <a:noFill/>
        </p:spPr>
        <p:txBody>
          <a:bodyPr wrap="square" rtlCol="0">
            <a:spAutoFit/>
          </a:bodyPr>
          <a:lstStyle/>
          <a:p>
            <a:r>
              <a:rPr lang="es-MX" sz="2000" b="1" dirty="0" smtClean="0">
                <a:latin typeface="Ink Free" panose="03080402000500000000" pitchFamily="66" charset="0"/>
              </a:rPr>
              <a:t>Los fotógrafos pueden proporcionar un excelente fuente de datos para el análisis, las imágenes que la gente toma aportan comprensión sobre todo lo que es importante para ella y sobre la manera en que se percibe a sí misma y a otros.</a:t>
            </a:r>
          </a:p>
          <a:p>
            <a:r>
              <a:rPr lang="es-MX" sz="2000" b="1" dirty="0" smtClean="0">
                <a:latin typeface="Ink Free" panose="03080402000500000000" pitchFamily="66" charset="0"/>
              </a:rPr>
              <a:t>Los etnometodólogos parecen especialmente enamorados de los dispositivos electrónicos para estudiar los aspectos triviales y sobrentendidos de la vida cotidiana. </a:t>
            </a:r>
          </a:p>
          <a:p>
            <a:r>
              <a:rPr lang="es-MX" sz="2000" b="1" dirty="0" smtClean="0">
                <a:latin typeface="Ink Free" panose="03080402000500000000" pitchFamily="66" charset="0"/>
              </a:rPr>
              <a:t>Las imágenes pueden tomar el lugar de las palabras o por lo menos transmitir algo que las palabras no pueden.</a:t>
            </a:r>
          </a:p>
          <a:p>
            <a:endParaRPr lang="es-MX" dirty="0" smtClean="0"/>
          </a:p>
          <a:p>
            <a:endParaRPr lang="es-MX" dirty="0"/>
          </a:p>
        </p:txBody>
      </p:sp>
    </p:spTree>
    <p:extLst>
      <p:ext uri="{BB962C8B-B14F-4D97-AF65-F5344CB8AC3E}">
        <p14:creationId xmlns:p14="http://schemas.microsoft.com/office/powerpoint/2010/main" val="7644019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061275" y="914400"/>
            <a:ext cx="7547674" cy="1107996"/>
          </a:xfrm>
          <a:prstGeom prst="rect">
            <a:avLst/>
          </a:prstGeom>
          <a:noFill/>
        </p:spPr>
        <p:txBody>
          <a:bodyPr wrap="square" rtlCol="0">
            <a:spAutoFit/>
          </a:bodyPr>
          <a:lstStyle/>
          <a:p>
            <a:pPr algn="ctr"/>
            <a:r>
              <a:rPr lang="es-MX" sz="2400" b="1" dirty="0" smtClean="0">
                <a:latin typeface="Ink Free" panose="03080402000500000000" pitchFamily="66" charset="0"/>
              </a:rPr>
              <a:t>REGISTROS OFICIALES Y DOCUMENTOS PUBLICOS</a:t>
            </a:r>
          </a:p>
          <a:p>
            <a:endParaRPr lang="es-MX" dirty="0"/>
          </a:p>
        </p:txBody>
      </p:sp>
      <p:sp>
        <p:nvSpPr>
          <p:cNvPr id="3" name="CuadroTexto 2"/>
          <p:cNvSpPr txBox="1"/>
          <p:nvPr/>
        </p:nvSpPr>
        <p:spPr>
          <a:xfrm>
            <a:off x="1053295" y="1833700"/>
            <a:ext cx="10089396" cy="3693319"/>
          </a:xfrm>
          <a:prstGeom prst="rect">
            <a:avLst/>
          </a:prstGeom>
          <a:noFill/>
        </p:spPr>
        <p:txBody>
          <a:bodyPr wrap="square" rtlCol="0">
            <a:spAutoFit/>
          </a:bodyPr>
          <a:lstStyle/>
          <a:p>
            <a:r>
              <a:rPr lang="es-MX" sz="2400" b="1" dirty="0" smtClean="0">
                <a:latin typeface="Ink Free" panose="03080402000500000000" pitchFamily="66" charset="0"/>
              </a:rPr>
              <a:t>Para todos los fines prácticos, hay un número ilimitado de documentos, registros y materiales oficiales y públicos, disponibles como fuentes de datos. Entre ellos se cuentan los documentos organizacionales, los artículos de los periódicos, los registros de los organismos, los informes gubernamentales, etc.</a:t>
            </a:r>
          </a:p>
          <a:p>
            <a:r>
              <a:rPr lang="es-MX" sz="2400" b="1" dirty="0" smtClean="0">
                <a:latin typeface="Ink Free" panose="03080402000500000000" pitchFamily="66" charset="0"/>
              </a:rPr>
              <a:t>El investigador cualitativo analiza los documentos públicos y oficiales para adquirir conocimientos sobre las personas que los redactan y mantienen al día. Como los documentos personales, estos materiales permiten comprender las perspectivas, los supuestos, las preocupaciones ya actividades  de quienes los producen.</a:t>
            </a:r>
          </a:p>
          <a:p>
            <a:endParaRPr lang="es-MX" b="1" dirty="0"/>
          </a:p>
        </p:txBody>
      </p:sp>
      <p:pic>
        <p:nvPicPr>
          <p:cNvPr id="1026" name="Picture 2" descr="Resultado de imagen para documentos oficiales 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010960" y="4594538"/>
            <a:ext cx="2263462" cy="22634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8090838"/>
      </p:ext>
    </p:extLst>
  </p:cSld>
  <p:clrMapOvr>
    <a:masterClrMapping/>
  </p:clrMapOvr>
</p:sld>
</file>

<file path=ppt/theme/theme1.xml><?xml version="1.0" encoding="utf-8"?>
<a:theme xmlns:a="http://schemas.openxmlformats.org/drawingml/2006/main" name="Gota">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Gota</Template>
  <TotalTime>423</TotalTime>
  <Words>734</Words>
  <Application>Microsoft Office PowerPoint</Application>
  <PresentationFormat>Panorámica</PresentationFormat>
  <Paragraphs>30</Paragraphs>
  <Slides>6</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6</vt:i4>
      </vt:variant>
    </vt:vector>
  </HeadingPairs>
  <TitlesOfParts>
    <vt:vector size="11" baseType="lpstr">
      <vt:lpstr>Arial</vt:lpstr>
      <vt:lpstr>Ink Free</vt:lpstr>
      <vt:lpstr>Jokerman</vt:lpstr>
      <vt:lpstr>Tw Cen MT</vt:lpstr>
      <vt:lpstr>Gota</vt:lpstr>
      <vt:lpstr>Capitulo 5 “Descubriendo métodos” </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Capitulo 5 “Descubriendo métodos”</dc:title>
  <dc:creator>Omar Mata Reyes</dc:creator>
  <cp:lastModifiedBy>Omar Mata Reyes</cp:lastModifiedBy>
  <cp:revision>11</cp:revision>
  <dcterms:created xsi:type="dcterms:W3CDTF">2018-09-16T22:09:46Z</dcterms:created>
  <dcterms:modified xsi:type="dcterms:W3CDTF">2018-09-17T05:13:43Z</dcterms:modified>
</cp:coreProperties>
</file>