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0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12" algn="l" defTabSz="9140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17" algn="l" defTabSz="9140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029" algn="l" defTabSz="9140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041" algn="l" defTabSz="9140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049" algn="l" defTabSz="9140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058" algn="l" defTabSz="9140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070" algn="l" defTabSz="9140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078" algn="l" defTabSz="914017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1E5"/>
    <a:srgbClr val="0A57D4"/>
    <a:srgbClr val="000000"/>
    <a:srgbClr val="FF0066"/>
    <a:srgbClr val="008080"/>
    <a:srgbClr val="FFF5FF"/>
    <a:srgbClr val="9D75BB"/>
    <a:srgbClr val="FFF5FD"/>
    <a:srgbClr val="CC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8" d="100"/>
          <a:sy n="68" d="100"/>
        </p:scale>
        <p:origin x="-822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95C88-E20A-4A7F-833C-A11648B9FD0E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4E67C-C0EA-4C82-AA36-D45FA92D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6615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17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1pPr>
    <a:lvl2pPr marL="457012" algn="l" defTabSz="914017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2pPr>
    <a:lvl3pPr marL="914017" algn="l" defTabSz="914017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3pPr>
    <a:lvl4pPr marL="1371029" algn="l" defTabSz="914017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4pPr>
    <a:lvl5pPr marL="1828041" algn="l" defTabSz="914017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5pPr>
    <a:lvl6pPr marL="2285049" algn="l" defTabSz="914017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058" algn="l" defTabSz="914017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199070" algn="l" defTabSz="914017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6078" algn="l" defTabSz="914017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4E67C-C0EA-4C82-AA36-D45FA92D3C1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819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6" y="1122366"/>
            <a:ext cx="9144000" cy="2387601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6" y="3602038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55" indent="0" algn="ctr">
              <a:buNone/>
              <a:defRPr sz="2000"/>
            </a:lvl2pPr>
            <a:lvl3pPr marL="914109" indent="0" algn="ctr">
              <a:buNone/>
              <a:defRPr sz="1800"/>
            </a:lvl3pPr>
            <a:lvl4pPr marL="1371167" indent="0" algn="ctr">
              <a:buNone/>
              <a:defRPr sz="1600"/>
            </a:lvl4pPr>
            <a:lvl5pPr marL="1828221" indent="0" algn="ctr">
              <a:buNone/>
              <a:defRPr sz="1600"/>
            </a:lvl5pPr>
            <a:lvl6pPr marL="2285276" indent="0" algn="ctr">
              <a:buNone/>
              <a:defRPr sz="1600"/>
            </a:lvl6pPr>
            <a:lvl7pPr marL="2742330" indent="0" algn="ctr">
              <a:buNone/>
              <a:defRPr sz="1600"/>
            </a:lvl7pPr>
            <a:lvl8pPr marL="3199385" indent="0" algn="ctr">
              <a:buNone/>
              <a:defRPr sz="1600"/>
            </a:lvl8pPr>
            <a:lvl9pPr marL="3656439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A2C4-C247-4CA8-8D89-CD86ABB967C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7DBA-B085-4E70-8037-6DC61D660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9703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A2C4-C247-4CA8-8D89-CD86ABB967C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7DBA-B085-4E70-8037-6DC61D660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708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4" y="365127"/>
            <a:ext cx="2628900" cy="581183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2" y="365127"/>
            <a:ext cx="7734301" cy="58118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A2C4-C247-4CA8-8D89-CD86ABB967C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7DBA-B085-4E70-8037-6DC61D660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613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A2C4-C247-4CA8-8D89-CD86ABB967C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7DBA-B085-4E70-8037-6DC61D660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777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5" y="1709739"/>
            <a:ext cx="10515601" cy="2852736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5" y="4589464"/>
            <a:ext cx="10515601" cy="150018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1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2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3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4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A2C4-C247-4CA8-8D89-CD86ABB967C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7DBA-B085-4E70-8037-6DC61D660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26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2" y="1825631"/>
            <a:ext cx="51816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31"/>
            <a:ext cx="5181600" cy="435133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A2C4-C247-4CA8-8D89-CD86ABB967C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7DBA-B085-4E70-8037-6DC61D660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592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1" y="365124"/>
            <a:ext cx="10515601" cy="13255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7" y="1681165"/>
            <a:ext cx="5157787" cy="8239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5" indent="0">
              <a:buNone/>
              <a:defRPr sz="2000" b="1"/>
            </a:lvl2pPr>
            <a:lvl3pPr marL="914109" indent="0">
              <a:buNone/>
              <a:defRPr sz="1800" b="1"/>
            </a:lvl3pPr>
            <a:lvl4pPr marL="1371167" indent="0">
              <a:buNone/>
              <a:defRPr sz="1600" b="1"/>
            </a:lvl4pPr>
            <a:lvl5pPr marL="1828221" indent="0">
              <a:buNone/>
              <a:defRPr sz="1600" b="1"/>
            </a:lvl5pPr>
            <a:lvl6pPr marL="2285276" indent="0">
              <a:buNone/>
              <a:defRPr sz="1600" b="1"/>
            </a:lvl6pPr>
            <a:lvl7pPr marL="2742330" indent="0">
              <a:buNone/>
              <a:defRPr sz="1600" b="1"/>
            </a:lvl7pPr>
            <a:lvl8pPr marL="3199385" indent="0">
              <a:buNone/>
              <a:defRPr sz="1600" b="1"/>
            </a:lvl8pPr>
            <a:lvl9pPr marL="365643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7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199" y="1681165"/>
            <a:ext cx="5183189" cy="8239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55" indent="0">
              <a:buNone/>
              <a:defRPr sz="2000" b="1"/>
            </a:lvl2pPr>
            <a:lvl3pPr marL="914109" indent="0">
              <a:buNone/>
              <a:defRPr sz="1800" b="1"/>
            </a:lvl3pPr>
            <a:lvl4pPr marL="1371167" indent="0">
              <a:buNone/>
              <a:defRPr sz="1600" b="1"/>
            </a:lvl4pPr>
            <a:lvl5pPr marL="1828221" indent="0">
              <a:buNone/>
              <a:defRPr sz="1600" b="1"/>
            </a:lvl5pPr>
            <a:lvl6pPr marL="2285276" indent="0">
              <a:buNone/>
              <a:defRPr sz="1600" b="1"/>
            </a:lvl6pPr>
            <a:lvl7pPr marL="2742330" indent="0">
              <a:buNone/>
              <a:defRPr sz="1600" b="1"/>
            </a:lvl7pPr>
            <a:lvl8pPr marL="3199385" indent="0">
              <a:buNone/>
              <a:defRPr sz="1600" b="1"/>
            </a:lvl8pPr>
            <a:lvl9pPr marL="365643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199" y="2505076"/>
            <a:ext cx="5183189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A2C4-C247-4CA8-8D89-CD86ABB967C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7DBA-B085-4E70-8037-6DC61D660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156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A2C4-C247-4CA8-8D89-CD86ABB967C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7DBA-B085-4E70-8037-6DC61D660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116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A2C4-C247-4CA8-8D89-CD86ABB967C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7DBA-B085-4E70-8037-6DC61D660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845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1" y="457204"/>
            <a:ext cx="3932236" cy="1600199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93" y="987426"/>
            <a:ext cx="6172199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55" indent="0">
              <a:buNone/>
              <a:defRPr sz="1400"/>
            </a:lvl2pPr>
            <a:lvl3pPr marL="914109" indent="0">
              <a:buNone/>
              <a:defRPr sz="1200"/>
            </a:lvl3pPr>
            <a:lvl4pPr marL="1371167" indent="0">
              <a:buNone/>
              <a:defRPr sz="1000"/>
            </a:lvl4pPr>
            <a:lvl5pPr marL="1828221" indent="0">
              <a:buNone/>
              <a:defRPr sz="1000"/>
            </a:lvl5pPr>
            <a:lvl6pPr marL="2285276" indent="0">
              <a:buNone/>
              <a:defRPr sz="1000"/>
            </a:lvl6pPr>
            <a:lvl7pPr marL="2742330" indent="0">
              <a:buNone/>
              <a:defRPr sz="1000"/>
            </a:lvl7pPr>
            <a:lvl8pPr marL="3199385" indent="0">
              <a:buNone/>
              <a:defRPr sz="1000"/>
            </a:lvl8pPr>
            <a:lvl9pPr marL="365643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A2C4-C247-4CA8-8D89-CD86ABB967C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7DBA-B085-4E70-8037-6DC61D660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162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1" y="457204"/>
            <a:ext cx="3932236" cy="1600199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93" y="987426"/>
            <a:ext cx="6172199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55" indent="0">
              <a:buNone/>
              <a:defRPr sz="2800"/>
            </a:lvl2pPr>
            <a:lvl3pPr marL="914109" indent="0">
              <a:buNone/>
              <a:defRPr sz="2400"/>
            </a:lvl3pPr>
            <a:lvl4pPr marL="1371167" indent="0">
              <a:buNone/>
              <a:defRPr sz="2000"/>
            </a:lvl4pPr>
            <a:lvl5pPr marL="1828221" indent="0">
              <a:buNone/>
              <a:defRPr sz="2000"/>
            </a:lvl5pPr>
            <a:lvl6pPr marL="2285276" indent="0">
              <a:buNone/>
              <a:defRPr sz="2000"/>
            </a:lvl6pPr>
            <a:lvl7pPr marL="2742330" indent="0">
              <a:buNone/>
              <a:defRPr sz="2000"/>
            </a:lvl7pPr>
            <a:lvl8pPr marL="3199385" indent="0">
              <a:buNone/>
              <a:defRPr sz="2000"/>
            </a:lvl8pPr>
            <a:lvl9pPr marL="3656439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55" indent="0">
              <a:buNone/>
              <a:defRPr sz="1400"/>
            </a:lvl2pPr>
            <a:lvl3pPr marL="914109" indent="0">
              <a:buNone/>
              <a:defRPr sz="1200"/>
            </a:lvl3pPr>
            <a:lvl4pPr marL="1371167" indent="0">
              <a:buNone/>
              <a:defRPr sz="1000"/>
            </a:lvl4pPr>
            <a:lvl5pPr marL="1828221" indent="0">
              <a:buNone/>
              <a:defRPr sz="1000"/>
            </a:lvl5pPr>
            <a:lvl6pPr marL="2285276" indent="0">
              <a:buNone/>
              <a:defRPr sz="1000"/>
            </a:lvl6pPr>
            <a:lvl7pPr marL="2742330" indent="0">
              <a:buNone/>
              <a:defRPr sz="1000"/>
            </a:lvl7pPr>
            <a:lvl8pPr marL="3199385" indent="0">
              <a:buNone/>
              <a:defRPr sz="1000"/>
            </a:lvl8pPr>
            <a:lvl9pPr marL="365643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A2C4-C247-4CA8-8D89-CD86ABB967C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97DBA-B085-4E70-8037-6DC61D660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659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5" y="365124"/>
            <a:ext cx="10515601" cy="13255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5" y="1825631"/>
            <a:ext cx="10515601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5" y="6356355"/>
            <a:ext cx="2743199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A2C4-C247-4CA8-8D89-CD86ABB967C8}" type="datetimeFigureOut">
              <a:rPr lang="es-MX" smtClean="0"/>
              <a:t>17/09/2018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6" y="6356355"/>
            <a:ext cx="41148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4" y="6356355"/>
            <a:ext cx="2743199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97DBA-B085-4E70-8037-6DC61D660D9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513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109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29" indent="-228529" algn="l" defTabSz="9141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583" indent="-228529" algn="l" defTabSz="914109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38" indent="-228529" algn="l" defTabSz="914109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92" indent="-228529" algn="l" defTabSz="914109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47" indent="-228529" algn="l" defTabSz="914109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01" indent="-228529" algn="l" defTabSz="914109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59" indent="-228529" algn="l" defTabSz="914109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14" indent="-228529" algn="l" defTabSz="914109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68" indent="-228529" algn="l" defTabSz="914109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5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9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7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21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76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30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85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9" algn="l" defTabSz="9141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DA5E0"/>
            </a:gs>
            <a:gs pos="41583">
              <a:srgbClr val="D6E2F2"/>
            </a:gs>
            <a:gs pos="28342">
              <a:srgbClr val="E3E8F4"/>
            </a:gs>
            <a:gs pos="0">
              <a:srgbClr val="FFF5F9"/>
            </a:gs>
            <a:gs pos="0">
              <a:srgbClr val="FDA5E0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37885" y="627531"/>
            <a:ext cx="1099073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Lucida Bright" panose="020406020505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/>
            <a:endParaRPr lang="es-MX" sz="2000" b="1" dirty="0">
              <a:latin typeface="Lucida Bright" panose="020406020505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000" b="1" dirty="0">
              <a:latin typeface="Lucida Bright" panose="020406020505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latin typeface="Lucida Bright" panose="02040602050505020304" pitchFamily="18" charset="0"/>
                <a:cs typeface="Times New Roman" panose="02020603050405020304" pitchFamily="18" charset="0"/>
              </a:rPr>
              <a:t>ENGLISH A1.1 STARTING BASIC COMMUNICATION</a:t>
            </a:r>
            <a:endParaRPr lang="es-MX" sz="2000" b="1" dirty="0">
              <a:latin typeface="Lucida Bright" panose="020406020505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000" b="1" dirty="0">
              <a:latin typeface="Lucida Bright" panose="020406020505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latin typeface="Lucida Bright" panose="02040602050505020304" pitchFamily="18" charset="0"/>
                <a:cs typeface="Times New Roman" panose="02020603050405020304" pitchFamily="18" charset="0"/>
              </a:rPr>
              <a:t> </a:t>
            </a:r>
            <a:endParaRPr lang="es-MX" sz="2000" b="1" dirty="0">
              <a:latin typeface="Lucida Bright" panose="020406020505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latin typeface="Lucida Bright" panose="02040602050505020304" pitchFamily="18" charset="0"/>
                <a:cs typeface="Times New Roman" panose="02020603050405020304" pitchFamily="18" charset="0"/>
              </a:rPr>
              <a:t>ENGLISH PROJECT</a:t>
            </a:r>
          </a:p>
          <a:p>
            <a:pPr algn="ctr"/>
            <a:endParaRPr lang="en-US" sz="2000" b="1" dirty="0">
              <a:latin typeface="Lucida Bright" panose="020406020505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000" b="1" dirty="0">
              <a:latin typeface="Lucida Bright" panose="020406020505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latin typeface="Lucida Bright" panose="02040602050505020304" pitchFamily="18" charset="0"/>
                <a:cs typeface="Times New Roman" panose="02020603050405020304" pitchFamily="18" charset="0"/>
              </a:rPr>
              <a:t>UNIT 1: WHAT´S YOUR NAME?</a:t>
            </a:r>
          </a:p>
          <a:p>
            <a:pPr algn="ctr"/>
            <a:endParaRPr lang="en-US" sz="2000" b="1" dirty="0">
              <a:latin typeface="Lucida Bright" panose="020406020505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Lucida Bright" panose="020406020505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latin typeface="Lucida Bright" panose="02040602050505020304" pitchFamily="18" charset="0"/>
                <a:cs typeface="Times New Roman" panose="02020603050405020304" pitchFamily="18" charset="0"/>
              </a:rPr>
              <a:t>TEACHER: CRISTINA ARACELY ALVARADO CHAVARRIA</a:t>
            </a:r>
          </a:p>
          <a:p>
            <a:pPr algn="ctr"/>
            <a:endParaRPr lang="en-US" sz="2000" b="1" dirty="0">
              <a:latin typeface="Lucida Bright" panose="020406020505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>
              <a:latin typeface="Lucida Bright" panose="020406020505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latin typeface="Lucida Bright" panose="02040602050505020304" pitchFamily="18" charset="0"/>
                <a:cs typeface="Times New Roman" panose="02020603050405020304" pitchFamily="18" charset="0"/>
              </a:rPr>
              <a:t>STUDENT: MARIANA SANJUANITA ISABEL GARZA GAMEZ</a:t>
            </a:r>
          </a:p>
          <a:p>
            <a:endParaRPr lang="es-MX" sz="2000" dirty="0">
              <a:latin typeface="Lucida Bright" panose="020406020505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8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DA5E0"/>
            </a:gs>
            <a:gs pos="41583">
              <a:srgbClr val="D6E2F2"/>
            </a:gs>
            <a:gs pos="28342">
              <a:srgbClr val="E3E8F4"/>
            </a:gs>
            <a:gs pos="0">
              <a:srgbClr val="FFF5F9"/>
            </a:gs>
            <a:gs pos="0">
              <a:srgbClr val="FDA5E0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dondear rectángulo de esquina diagonal 7"/>
          <p:cNvSpPr/>
          <p:nvPr/>
        </p:nvSpPr>
        <p:spPr>
          <a:xfrm>
            <a:off x="1941342" y="1111348"/>
            <a:ext cx="4320000" cy="2160000"/>
          </a:xfrm>
          <a:prstGeom prst="snip1Rect">
            <a:avLst/>
          </a:prstGeom>
          <a:solidFill>
            <a:srgbClr val="FFF5F9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</p:txBody>
      </p:sp>
      <p:sp>
        <p:nvSpPr>
          <p:cNvPr id="9" name="Redondear rectángulo de esquina diagonal 8"/>
          <p:cNvSpPr/>
          <p:nvPr/>
        </p:nvSpPr>
        <p:spPr>
          <a:xfrm>
            <a:off x="6356080" y="3791675"/>
            <a:ext cx="4320000" cy="2160000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A57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3334043" y="1355202"/>
            <a:ext cx="2644726" cy="620937"/>
          </a:xfrm>
          <a:prstGeom prst="rect">
            <a:avLst/>
          </a:prstGeom>
          <a:solidFill>
            <a:srgbClr val="FFF5F9"/>
          </a:solidFill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r>
              <a:rPr lang="es-MX" sz="2400" dirty="0" smtClean="0">
                <a:latin typeface="Harlow Solid Italic" pitchFamily="82" charset="0"/>
              </a:rPr>
              <a:t>Mariana Garza</a:t>
            </a:r>
            <a:endParaRPr lang="es-MX" sz="2400" dirty="0">
              <a:latin typeface="Harlow Solid Italic" pitchFamily="8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166423" y="1976139"/>
            <a:ext cx="2644728" cy="338554"/>
          </a:xfrm>
          <a:prstGeom prst="rect">
            <a:avLst/>
          </a:prstGeom>
          <a:solidFill>
            <a:srgbClr val="FFF5F9"/>
          </a:solidFill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rgbClr val="FF0066"/>
                </a:solidFill>
                <a:latin typeface="Book Antiqua" pitchFamily="18" charset="0"/>
              </a:rPr>
              <a:t>   Home </a:t>
            </a:r>
            <a:r>
              <a:rPr lang="es-MX" sz="1600" dirty="0" err="1" smtClean="0">
                <a:solidFill>
                  <a:srgbClr val="FF0066"/>
                </a:solidFill>
                <a:latin typeface="Book Antiqua" pitchFamily="18" charset="0"/>
              </a:rPr>
              <a:t>phone</a:t>
            </a:r>
            <a:r>
              <a:rPr lang="es-MX" sz="1600" dirty="0" smtClean="0">
                <a:solidFill>
                  <a:srgbClr val="FF0066"/>
                </a:solidFill>
                <a:latin typeface="Book Antiqua" pitchFamily="18" charset="0"/>
              </a:rPr>
              <a:t>: </a:t>
            </a:r>
            <a:r>
              <a:rPr lang="es-MX" sz="1600" b="1" dirty="0" smtClean="0"/>
              <a:t>4829122</a:t>
            </a:r>
            <a:endParaRPr lang="es-MX" sz="1600" b="1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904" t="25335" r="16179" b="30948"/>
          <a:stretch/>
        </p:blipFill>
        <p:spPr>
          <a:xfrm>
            <a:off x="2166423" y="1272203"/>
            <a:ext cx="1157056" cy="794023"/>
          </a:xfrm>
          <a:prstGeom prst="rect">
            <a:avLst/>
          </a:prstGeom>
          <a:ln>
            <a:noFill/>
          </a:ln>
        </p:spPr>
      </p:pic>
      <p:sp>
        <p:nvSpPr>
          <p:cNvPr id="6" name="5 CuadroTexto"/>
          <p:cNvSpPr txBox="1"/>
          <p:nvPr/>
        </p:nvSpPr>
        <p:spPr>
          <a:xfrm>
            <a:off x="2166423" y="2350392"/>
            <a:ext cx="2644728" cy="338554"/>
          </a:xfrm>
          <a:prstGeom prst="rect">
            <a:avLst/>
          </a:prstGeom>
          <a:solidFill>
            <a:srgbClr val="FFF5F9"/>
          </a:solidFill>
        </p:spPr>
        <p:txBody>
          <a:bodyPr wrap="square" rtlCol="0">
            <a:spAutoFit/>
          </a:bodyPr>
          <a:lstStyle/>
          <a:p>
            <a:r>
              <a:rPr lang="es-MX" sz="1600" dirty="0" err="1" smtClean="0">
                <a:solidFill>
                  <a:srgbClr val="FF0066"/>
                </a:solidFill>
                <a:latin typeface="Book Antiqua" pitchFamily="18" charset="0"/>
              </a:rPr>
              <a:t>Cell</a:t>
            </a:r>
            <a:r>
              <a:rPr lang="es-MX" sz="1600" dirty="0" smtClean="0">
                <a:solidFill>
                  <a:srgbClr val="FF0066"/>
                </a:solidFill>
                <a:latin typeface="Book Antiqua" pitchFamily="18" charset="0"/>
              </a:rPr>
              <a:t> </a:t>
            </a:r>
            <a:r>
              <a:rPr lang="es-MX" sz="1600" dirty="0" err="1" smtClean="0">
                <a:solidFill>
                  <a:srgbClr val="FF0066"/>
                </a:solidFill>
                <a:latin typeface="Book Antiqua" pitchFamily="18" charset="0"/>
              </a:rPr>
              <a:t>phone</a:t>
            </a:r>
            <a:r>
              <a:rPr lang="es-MX" sz="1600" dirty="0" smtClean="0"/>
              <a:t>: </a:t>
            </a:r>
            <a:r>
              <a:rPr lang="es-MX" sz="1600" b="1" dirty="0" smtClean="0"/>
              <a:t>8441298164</a:t>
            </a:r>
            <a:endParaRPr lang="es-MX" sz="16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3114260" y="2654709"/>
            <a:ext cx="2864510" cy="584775"/>
          </a:xfrm>
          <a:prstGeom prst="rect">
            <a:avLst/>
          </a:prstGeom>
          <a:solidFill>
            <a:srgbClr val="FFF5F9"/>
          </a:solidFill>
        </p:spPr>
        <p:txBody>
          <a:bodyPr wrap="square" rtlCol="0">
            <a:spAutoFit/>
          </a:bodyPr>
          <a:lstStyle/>
          <a:p>
            <a:r>
              <a:rPr lang="es-MX" sz="1600" dirty="0" smtClean="0">
                <a:solidFill>
                  <a:srgbClr val="FF0066"/>
                </a:solidFill>
                <a:latin typeface="Book Antiqua" pitchFamily="18" charset="0"/>
              </a:rPr>
              <a:t>e-mail </a:t>
            </a:r>
            <a:r>
              <a:rPr lang="es-MX" sz="1600" dirty="0" err="1" smtClean="0">
                <a:solidFill>
                  <a:srgbClr val="FF0066"/>
                </a:solidFill>
                <a:latin typeface="Book Antiqua" pitchFamily="18" charset="0"/>
              </a:rPr>
              <a:t>address</a:t>
            </a:r>
            <a:r>
              <a:rPr lang="es-MX" sz="1600" dirty="0" smtClean="0">
                <a:solidFill>
                  <a:srgbClr val="FF0066"/>
                </a:solidFill>
                <a:latin typeface="Book Antiqua" pitchFamily="18" charset="0"/>
              </a:rPr>
              <a:t>: </a:t>
            </a:r>
            <a:r>
              <a:rPr lang="es-MX" sz="1600" dirty="0" smtClean="0"/>
              <a:t>mariana_isabelgg@hotmail.com</a:t>
            </a:r>
            <a:endParaRPr lang="es-MX" sz="1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421902" y="4009292"/>
            <a:ext cx="3221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rgbClr val="0A57D4"/>
                </a:solidFill>
                <a:effectLst>
                  <a:reflection blurRad="6350" stA="60000" endA="900" endPos="60000" dist="29997" dir="5400000" sy="-100000" algn="bl" rotWithShape="0"/>
                </a:effectLst>
                <a:latin typeface="Segoe Print" pitchFamily="2" charset="0"/>
              </a:rPr>
              <a:t>Osmar Hernández</a:t>
            </a:r>
            <a:endParaRPr lang="es-MX" sz="2400" b="1" dirty="0">
              <a:solidFill>
                <a:srgbClr val="0A57D4"/>
              </a:solidFill>
              <a:effectLst>
                <a:reflection blurRad="6350" stA="60000" endA="900" endPos="60000" dist="29997" dir="5400000" sy="-100000" algn="bl" rotWithShape="0"/>
              </a:effectLst>
              <a:latin typeface="Segoe Print" pitchFamily="2" charset="0"/>
            </a:endParaRPr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951" y="2688945"/>
            <a:ext cx="369309" cy="369309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428" y="2412170"/>
            <a:ext cx="226255" cy="297970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569" y="1941055"/>
            <a:ext cx="384803" cy="384803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267" y="4009292"/>
            <a:ext cx="1192634" cy="952583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17" name="16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667" y="4551306"/>
            <a:ext cx="492284" cy="492284"/>
          </a:xfrm>
          <a:prstGeom prst="rect">
            <a:avLst/>
          </a:prstGeom>
        </p:spPr>
      </p:pic>
      <p:pic>
        <p:nvPicPr>
          <p:cNvPr id="18" name="17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393" y="4996196"/>
            <a:ext cx="458833" cy="481967"/>
          </a:xfrm>
          <a:prstGeom prst="rect">
            <a:avLst/>
          </a:prstGeom>
        </p:spPr>
      </p:pic>
      <p:pic>
        <p:nvPicPr>
          <p:cNvPr id="19" name="18 Imagen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633" y="5518217"/>
            <a:ext cx="399477" cy="399477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7209347" y="4643560"/>
            <a:ext cx="24832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solidFill>
                  <a:srgbClr val="0A57D4"/>
                </a:solidFill>
                <a:latin typeface="Segoe Print" pitchFamily="2" charset="0"/>
              </a:rPr>
              <a:t>Home </a:t>
            </a:r>
            <a:r>
              <a:rPr lang="es-MX" sz="1400" b="1" dirty="0" err="1" smtClean="0">
                <a:solidFill>
                  <a:srgbClr val="0A57D4"/>
                </a:solidFill>
                <a:latin typeface="Segoe Print" pitchFamily="2" charset="0"/>
              </a:rPr>
              <a:t>phone</a:t>
            </a:r>
            <a:r>
              <a:rPr lang="es-MX" sz="1400" b="1" dirty="0" smtClean="0">
                <a:solidFill>
                  <a:srgbClr val="0A57D4"/>
                </a:solidFill>
                <a:latin typeface="Segoe Print" pitchFamily="2" charset="0"/>
              </a:rPr>
              <a:t>:  </a:t>
            </a:r>
            <a:r>
              <a:rPr lang="es-MX" sz="1400" b="1" dirty="0" smtClean="0">
                <a:latin typeface="Segoe Print" pitchFamily="2" charset="0"/>
              </a:rPr>
              <a:t>2803953</a:t>
            </a:r>
            <a:endParaRPr lang="es-MX" sz="1400" b="1" dirty="0">
              <a:latin typeface="Segoe Print" pitchFamily="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293110" y="5044132"/>
            <a:ext cx="26954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err="1" smtClean="0">
                <a:solidFill>
                  <a:srgbClr val="0A57D4"/>
                </a:solidFill>
                <a:latin typeface="Segoe Print" pitchFamily="2" charset="0"/>
              </a:rPr>
              <a:t>Cell</a:t>
            </a:r>
            <a:r>
              <a:rPr lang="es-MX" sz="1400" b="1" smtClean="0">
                <a:solidFill>
                  <a:srgbClr val="0A57D4"/>
                </a:solidFill>
                <a:latin typeface="Segoe Print" pitchFamily="2" charset="0"/>
              </a:rPr>
              <a:t> phone</a:t>
            </a:r>
            <a:r>
              <a:rPr lang="es-MX" sz="1400" b="1" dirty="0" smtClean="0">
                <a:solidFill>
                  <a:srgbClr val="0A57D4"/>
                </a:solidFill>
                <a:latin typeface="Segoe Print" pitchFamily="2" charset="0"/>
              </a:rPr>
              <a:t>: </a:t>
            </a:r>
            <a:r>
              <a:rPr lang="es-MX" sz="1400" b="1" dirty="0" smtClean="0">
                <a:latin typeface="Segoe Print" pitchFamily="2" charset="0"/>
              </a:rPr>
              <a:t>8442803953</a:t>
            </a:r>
            <a:endParaRPr lang="es-MX" sz="1400" b="1" dirty="0">
              <a:latin typeface="Segoe Print" pitchFamily="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7293110" y="5374009"/>
            <a:ext cx="33829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solidFill>
                  <a:srgbClr val="0A57D4"/>
                </a:solidFill>
                <a:latin typeface="Segoe Print" pitchFamily="2" charset="0"/>
              </a:rPr>
              <a:t>e-mail </a:t>
            </a:r>
            <a:r>
              <a:rPr lang="es-MX" sz="1600" b="1" dirty="0" err="1" smtClean="0">
                <a:solidFill>
                  <a:srgbClr val="0A57D4"/>
                </a:solidFill>
                <a:latin typeface="Segoe Print" pitchFamily="2" charset="0"/>
              </a:rPr>
              <a:t>address</a:t>
            </a:r>
            <a:r>
              <a:rPr lang="es-MX" sz="1600" b="1" dirty="0" smtClean="0">
                <a:solidFill>
                  <a:srgbClr val="0A57D4"/>
                </a:solidFill>
                <a:latin typeface="Segoe Print" pitchFamily="2" charset="0"/>
              </a:rPr>
              <a:t>: </a:t>
            </a:r>
          </a:p>
          <a:p>
            <a:r>
              <a:rPr lang="es-MX" sz="1600" b="1" dirty="0" smtClean="0">
                <a:latin typeface="Segoe Print" pitchFamily="2" charset="0"/>
              </a:rPr>
              <a:t>osmarhp-111217@gmail.com</a:t>
            </a:r>
            <a:endParaRPr lang="es-MX" sz="1600" b="1" dirty="0">
              <a:latin typeface="Segoe Print" pitchFamily="2" charset="0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4656407" y="343193"/>
            <a:ext cx="3376246" cy="323165"/>
          </a:xfrm>
          <a:prstGeom prst="rect">
            <a:avLst/>
          </a:prstGeom>
          <a:solidFill>
            <a:srgbClr val="FFB1E5"/>
          </a:solidFill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2100" dirty="0">
                <a:solidFill>
                  <a:srgbClr val="21212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kumimoji="0" lang="es-MX" sz="21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Arial" pitchFamily="34" charset="0"/>
                <a:cs typeface="Arial" pitchFamily="34" charset="0"/>
              </a:rPr>
              <a:t>ersonal </a:t>
            </a:r>
            <a:r>
              <a:rPr kumimoji="0" lang="es-MX" sz="21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Arial" pitchFamily="34" charset="0"/>
                <a:cs typeface="Arial" pitchFamily="34" charset="0"/>
              </a:rPr>
              <a:t>information</a:t>
            </a:r>
            <a:r>
              <a:rPr kumimoji="0" lang="es-MX" sz="21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MX" sz="21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latin typeface="Arial" pitchFamily="34" charset="0"/>
                <a:cs typeface="Arial" pitchFamily="34" charset="0"/>
              </a:rPr>
              <a:t>cards</a:t>
            </a:r>
            <a:r>
              <a:rPr kumimoji="0" 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58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FDA5E0"/>
            </a:gs>
            <a:gs pos="41583">
              <a:srgbClr val="D6E2F2"/>
            </a:gs>
            <a:gs pos="28342">
              <a:srgbClr val="E3E8F4"/>
            </a:gs>
            <a:gs pos="0">
              <a:srgbClr val="FFF5F9"/>
            </a:gs>
            <a:gs pos="0">
              <a:srgbClr val="FDA5E0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600327"/>
              </p:ext>
            </p:extLst>
          </p:nvPr>
        </p:nvGraphicFramePr>
        <p:xfrm>
          <a:off x="1835423" y="1592762"/>
          <a:ext cx="9826697" cy="5077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1427"/>
                <a:gridCol w="2327575"/>
                <a:gridCol w="2618929"/>
                <a:gridCol w="2928766"/>
              </a:tblGrid>
              <a:tr h="3457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5F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EVALUATION CRITERIA</a:t>
                      </a:r>
                      <a:endParaRPr lang="es-MX" sz="1000" dirty="0">
                        <a:solidFill>
                          <a:srgbClr val="FFF5F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NEEDS IMPROVEMENT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/>
                </a:tc>
              </a:tr>
              <a:tr h="157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5F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PRODUCTS</a:t>
                      </a:r>
                      <a:endParaRPr lang="es-MX" sz="1000" dirty="0">
                        <a:solidFill>
                          <a:srgbClr val="FFF5F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information card delivered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card meets the requirements given by the teacher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point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information cards delivered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cards don´t meet the requirements given by the teacher 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colors and pictures added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pts. 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information cards delivered</a:t>
                      </a:r>
                      <a:endParaRPr lang="es-MX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cards meet the requirements given by the teacher</a:t>
                      </a:r>
                      <a:endParaRPr lang="es-MX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 adds colors and pictures to make it look professional</a:t>
                      </a:r>
                      <a:endParaRPr lang="es-MX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pts.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/>
                </a:tc>
              </a:tr>
              <a:tr h="876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5F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 INFORMATION</a:t>
                      </a:r>
                      <a:endParaRPr lang="es-MX" sz="1000" dirty="0">
                        <a:solidFill>
                          <a:srgbClr val="FFF5F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information cards have two or more missing items.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pts.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information cards have one missing item.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pts.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cards contain own and partner´s name, home phone, cell phone and e-mail address </a:t>
                      </a:r>
                      <a:endParaRPr lang="es-MX" sz="10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pts.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/>
                </a:tc>
              </a:tr>
              <a:tr h="22783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5F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 TASK</a:t>
                      </a:r>
                      <a:endParaRPr lang="es-MX" sz="1000" dirty="0">
                        <a:solidFill>
                          <a:srgbClr val="FFF5F9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Expresses him/her ideas with many hesitations and poor intonation.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incomplete sentences.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Mispronounces several words.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Rarely uses appropriate vocabulary and grammar structures.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point.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able to express his/her ideas with some hesitation but managed to maintain flow and adequate intonation.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correct vocabulary and grammar structures appropriately most of the time.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pts.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able to express his/her ideas fluently with correct intonation using complete sentences and with no major production errors.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vocabulary and grammar structures appropriately.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pts. 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809" marR="44809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35420" y="150250"/>
            <a:ext cx="7885355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1" tIns="45720" rIns="91441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600" dirty="0"/>
          </a:p>
          <a:p>
            <a:pPr algn="ctr" defTabSz="914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A1.1 STARTING BASIC COMMUNICATION</a:t>
            </a:r>
            <a:endParaRPr lang="es-MX" sz="1600" dirty="0"/>
          </a:p>
          <a:p>
            <a:pPr algn="ctr" defTabSz="914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PROJECT</a:t>
            </a:r>
            <a:endParaRPr lang="es-MX" sz="1600" dirty="0"/>
          </a:p>
          <a:p>
            <a:pPr algn="ctr" defTabSz="914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</a:t>
            </a:r>
            <a:endParaRPr lang="es-MX" sz="1600" dirty="0"/>
          </a:p>
          <a:p>
            <a:pPr algn="ctr" defTabSz="914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1: WHAT´S YOUR NAME?</a:t>
            </a:r>
            <a:endParaRPr lang="es-MX" sz="1600" dirty="0"/>
          </a:p>
          <a:p>
            <a:pPr defTabSz="914109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01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171</Words>
  <Application>Microsoft Office PowerPoint</Application>
  <PresentationFormat>Personalizado</PresentationFormat>
  <Paragraphs>101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PC01</dc:creator>
  <cp:lastModifiedBy>Ciber09</cp:lastModifiedBy>
  <cp:revision>12</cp:revision>
  <dcterms:created xsi:type="dcterms:W3CDTF">2018-09-15T16:17:01Z</dcterms:created>
  <dcterms:modified xsi:type="dcterms:W3CDTF">2018-09-18T00:10:17Z</dcterms:modified>
</cp:coreProperties>
</file>