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invertIfNegative val="0"/>
          <c:cat>
            <c:strRef>
              <c:f>Hoja1!$A$2:$A$5</c:f>
              <c:strCache>
                <c:ptCount val="4"/>
                <c:pt idx="0">
                  <c:v>Categoría 1</c:v>
                </c:pt>
                <c:pt idx="1">
                  <c:v>Categoría 2</c:v>
                </c:pt>
                <c:pt idx="2">
                  <c:v>Categoría 3</c:v>
                </c:pt>
                <c:pt idx="3">
                  <c:v>Categoría 4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Serie 2</c:v>
                </c:pt>
              </c:strCache>
            </c:strRef>
          </c:tx>
          <c:invertIfNegative val="0"/>
          <c:cat>
            <c:strRef>
              <c:f>Hoja1!$A$2:$A$5</c:f>
              <c:strCache>
                <c:ptCount val="4"/>
                <c:pt idx="0">
                  <c:v>Categoría 1</c:v>
                </c:pt>
                <c:pt idx="1">
                  <c:v>Categoría 2</c:v>
                </c:pt>
                <c:pt idx="2">
                  <c:v>Categoría 3</c:v>
                </c:pt>
                <c:pt idx="3">
                  <c:v>Categoría 4</c:v>
                </c:pt>
              </c:strCache>
            </c:strRef>
          </c:cat>
          <c:val>
            <c:numRef>
              <c:f>Hoja1!$C$2:$C$5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Serie 3</c:v>
                </c:pt>
              </c:strCache>
            </c:strRef>
          </c:tx>
          <c:invertIfNegative val="0"/>
          <c:cat>
            <c:strRef>
              <c:f>Hoja1!$A$2:$A$5</c:f>
              <c:strCache>
                <c:ptCount val="4"/>
                <c:pt idx="0">
                  <c:v>Categoría 1</c:v>
                </c:pt>
                <c:pt idx="1">
                  <c:v>Categoría 2</c:v>
                </c:pt>
                <c:pt idx="2">
                  <c:v>Categoría 3</c:v>
                </c:pt>
                <c:pt idx="3">
                  <c:v>Categoría 4</c:v>
                </c:pt>
              </c:strCache>
            </c:strRef>
          </c:cat>
          <c:val>
            <c:numRef>
              <c:f>Hoja1!$D$2:$D$5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1988864"/>
        <c:axId val="84386944"/>
      </c:barChart>
      <c:catAx>
        <c:axId val="131988864"/>
        <c:scaling>
          <c:orientation val="minMax"/>
        </c:scaling>
        <c:delete val="0"/>
        <c:axPos val="b"/>
        <c:majorTickMark val="out"/>
        <c:minorTickMark val="none"/>
        <c:tickLblPos val="nextTo"/>
        <c:crossAx val="84386944"/>
        <c:crosses val="autoZero"/>
        <c:auto val="1"/>
        <c:lblAlgn val="ctr"/>
        <c:lblOffset val="100"/>
        <c:noMultiLvlLbl val="0"/>
      </c:catAx>
      <c:valAx>
        <c:axId val="843869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1988864"/>
        <c:crosses val="autoZero"/>
        <c:crossBetween val="between"/>
      </c:valAx>
      <c:spPr>
        <a:solidFill>
          <a:schemeClr val="lt1"/>
        </a:solidFill>
        <a:ln w="25400" cap="flat" cmpd="sng" algn="ctr">
          <a:solidFill>
            <a:schemeClr val="accent4"/>
          </a:solidFill>
          <a:prstDash val="solid"/>
        </a:ln>
        <a:effectLst/>
      </c:spPr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invertIfNegative val="0"/>
          <c:cat>
            <c:strRef>
              <c:f>Hoja1!$A$2:$A$5</c:f>
              <c:strCache>
                <c:ptCount val="4"/>
                <c:pt idx="0">
                  <c:v>Categoría 1</c:v>
                </c:pt>
                <c:pt idx="1">
                  <c:v>Categoría 2</c:v>
                </c:pt>
                <c:pt idx="2">
                  <c:v>Categoría 3</c:v>
                </c:pt>
                <c:pt idx="3">
                  <c:v>Categoría 4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Serie 2</c:v>
                </c:pt>
              </c:strCache>
            </c:strRef>
          </c:tx>
          <c:invertIfNegative val="0"/>
          <c:cat>
            <c:strRef>
              <c:f>Hoja1!$A$2:$A$5</c:f>
              <c:strCache>
                <c:ptCount val="4"/>
                <c:pt idx="0">
                  <c:v>Categoría 1</c:v>
                </c:pt>
                <c:pt idx="1">
                  <c:v>Categoría 2</c:v>
                </c:pt>
                <c:pt idx="2">
                  <c:v>Categoría 3</c:v>
                </c:pt>
                <c:pt idx="3">
                  <c:v>Categoría 4</c:v>
                </c:pt>
              </c:strCache>
            </c:strRef>
          </c:cat>
          <c:val>
            <c:numRef>
              <c:f>Hoja1!$C$2:$C$5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Serie 3</c:v>
                </c:pt>
              </c:strCache>
            </c:strRef>
          </c:tx>
          <c:invertIfNegative val="0"/>
          <c:cat>
            <c:strRef>
              <c:f>Hoja1!$A$2:$A$5</c:f>
              <c:strCache>
                <c:ptCount val="4"/>
                <c:pt idx="0">
                  <c:v>Categoría 1</c:v>
                </c:pt>
                <c:pt idx="1">
                  <c:v>Categoría 2</c:v>
                </c:pt>
                <c:pt idx="2">
                  <c:v>Categoría 3</c:v>
                </c:pt>
                <c:pt idx="3">
                  <c:v>Categoría 4</c:v>
                </c:pt>
              </c:strCache>
            </c:strRef>
          </c:cat>
          <c:val>
            <c:numRef>
              <c:f>Hoja1!$D$2:$D$5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9259264"/>
        <c:axId val="50339840"/>
      </c:barChart>
      <c:catAx>
        <c:axId val="49259264"/>
        <c:scaling>
          <c:orientation val="minMax"/>
        </c:scaling>
        <c:delete val="0"/>
        <c:axPos val="b"/>
        <c:majorTickMark val="out"/>
        <c:minorTickMark val="none"/>
        <c:tickLblPos val="nextTo"/>
        <c:crossAx val="50339840"/>
        <c:crosses val="autoZero"/>
        <c:auto val="1"/>
        <c:lblAlgn val="ctr"/>
        <c:lblOffset val="100"/>
        <c:noMultiLvlLbl val="0"/>
      </c:catAx>
      <c:valAx>
        <c:axId val="503398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925926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invertIfNegative val="0"/>
          <c:cat>
            <c:strRef>
              <c:f>Hoja1!$A$2:$A$5</c:f>
              <c:strCache>
                <c:ptCount val="4"/>
                <c:pt idx="0">
                  <c:v>Categoría 1</c:v>
                </c:pt>
                <c:pt idx="1">
                  <c:v>Categoría 2</c:v>
                </c:pt>
                <c:pt idx="2">
                  <c:v>Categoría 3</c:v>
                </c:pt>
                <c:pt idx="3">
                  <c:v>Categoría 4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Serie 2</c:v>
                </c:pt>
              </c:strCache>
            </c:strRef>
          </c:tx>
          <c:invertIfNegative val="0"/>
          <c:cat>
            <c:strRef>
              <c:f>Hoja1!$A$2:$A$5</c:f>
              <c:strCache>
                <c:ptCount val="4"/>
                <c:pt idx="0">
                  <c:v>Categoría 1</c:v>
                </c:pt>
                <c:pt idx="1">
                  <c:v>Categoría 2</c:v>
                </c:pt>
                <c:pt idx="2">
                  <c:v>Categoría 3</c:v>
                </c:pt>
                <c:pt idx="3">
                  <c:v>Categoría 4</c:v>
                </c:pt>
              </c:strCache>
            </c:strRef>
          </c:cat>
          <c:val>
            <c:numRef>
              <c:f>Hoja1!$C$2:$C$5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Serie 3</c:v>
                </c:pt>
              </c:strCache>
            </c:strRef>
          </c:tx>
          <c:invertIfNegative val="0"/>
          <c:cat>
            <c:strRef>
              <c:f>Hoja1!$A$2:$A$5</c:f>
              <c:strCache>
                <c:ptCount val="4"/>
                <c:pt idx="0">
                  <c:v>Categoría 1</c:v>
                </c:pt>
                <c:pt idx="1">
                  <c:v>Categoría 2</c:v>
                </c:pt>
                <c:pt idx="2">
                  <c:v>Categoría 3</c:v>
                </c:pt>
                <c:pt idx="3">
                  <c:v>Categoría 4</c:v>
                </c:pt>
              </c:strCache>
            </c:strRef>
          </c:cat>
          <c:val>
            <c:numRef>
              <c:f>Hoja1!$D$2:$D$5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0377472"/>
        <c:axId val="50379776"/>
      </c:barChart>
      <c:catAx>
        <c:axId val="50377472"/>
        <c:scaling>
          <c:orientation val="minMax"/>
        </c:scaling>
        <c:delete val="0"/>
        <c:axPos val="b"/>
        <c:majorTickMark val="out"/>
        <c:minorTickMark val="none"/>
        <c:tickLblPos val="nextTo"/>
        <c:crossAx val="50379776"/>
        <c:crosses val="autoZero"/>
        <c:auto val="1"/>
        <c:lblAlgn val="ctr"/>
        <c:lblOffset val="100"/>
        <c:noMultiLvlLbl val="0"/>
      </c:catAx>
      <c:valAx>
        <c:axId val="503797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037747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invertIfNegative val="0"/>
          <c:cat>
            <c:strRef>
              <c:f>Hoja1!$A$2:$A$5</c:f>
              <c:strCache>
                <c:ptCount val="4"/>
                <c:pt idx="0">
                  <c:v>Categoría 1</c:v>
                </c:pt>
                <c:pt idx="1">
                  <c:v>Categoría 2</c:v>
                </c:pt>
                <c:pt idx="2">
                  <c:v>Categoría 3</c:v>
                </c:pt>
                <c:pt idx="3">
                  <c:v>Categoría 4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Serie 2</c:v>
                </c:pt>
              </c:strCache>
            </c:strRef>
          </c:tx>
          <c:invertIfNegative val="0"/>
          <c:cat>
            <c:strRef>
              <c:f>Hoja1!$A$2:$A$5</c:f>
              <c:strCache>
                <c:ptCount val="4"/>
                <c:pt idx="0">
                  <c:v>Categoría 1</c:v>
                </c:pt>
                <c:pt idx="1">
                  <c:v>Categoría 2</c:v>
                </c:pt>
                <c:pt idx="2">
                  <c:v>Categoría 3</c:v>
                </c:pt>
                <c:pt idx="3">
                  <c:v>Categoría 4</c:v>
                </c:pt>
              </c:strCache>
            </c:strRef>
          </c:cat>
          <c:val>
            <c:numRef>
              <c:f>Hoja1!$C$2:$C$5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Serie 3</c:v>
                </c:pt>
              </c:strCache>
            </c:strRef>
          </c:tx>
          <c:invertIfNegative val="0"/>
          <c:cat>
            <c:strRef>
              <c:f>Hoja1!$A$2:$A$5</c:f>
              <c:strCache>
                <c:ptCount val="4"/>
                <c:pt idx="0">
                  <c:v>Categoría 1</c:v>
                </c:pt>
                <c:pt idx="1">
                  <c:v>Categoría 2</c:v>
                </c:pt>
                <c:pt idx="2">
                  <c:v>Categoría 3</c:v>
                </c:pt>
                <c:pt idx="3">
                  <c:v>Categoría 4</c:v>
                </c:pt>
              </c:strCache>
            </c:strRef>
          </c:cat>
          <c:val>
            <c:numRef>
              <c:f>Hoja1!$D$2:$D$5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7942656"/>
        <c:axId val="47969024"/>
      </c:barChart>
      <c:catAx>
        <c:axId val="47942656"/>
        <c:scaling>
          <c:orientation val="minMax"/>
        </c:scaling>
        <c:delete val="0"/>
        <c:axPos val="b"/>
        <c:majorTickMark val="out"/>
        <c:minorTickMark val="none"/>
        <c:tickLblPos val="nextTo"/>
        <c:crossAx val="47969024"/>
        <c:crosses val="autoZero"/>
        <c:auto val="1"/>
        <c:lblAlgn val="ctr"/>
        <c:lblOffset val="100"/>
        <c:noMultiLvlLbl val="0"/>
      </c:catAx>
      <c:valAx>
        <c:axId val="479690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794265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223D6-9BF5-4592-8B43-5CB2167D7EEE}" type="datetimeFigureOut">
              <a:rPr lang="es-MX" smtClean="0"/>
              <a:t>24/09/2018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61918-CCC0-4A8F-B4AE-C0DBF269245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6313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223D6-9BF5-4592-8B43-5CB2167D7EEE}" type="datetimeFigureOut">
              <a:rPr lang="es-MX" smtClean="0"/>
              <a:t>24/09/2018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61918-CCC0-4A8F-B4AE-C0DBF269245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39570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223D6-9BF5-4592-8B43-5CB2167D7EEE}" type="datetimeFigureOut">
              <a:rPr lang="es-MX" smtClean="0"/>
              <a:t>24/09/2018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61918-CCC0-4A8F-B4AE-C0DBF269245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528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223D6-9BF5-4592-8B43-5CB2167D7EEE}" type="datetimeFigureOut">
              <a:rPr lang="es-MX" smtClean="0"/>
              <a:t>24/09/2018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61918-CCC0-4A8F-B4AE-C0DBF269245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4603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223D6-9BF5-4592-8B43-5CB2167D7EEE}" type="datetimeFigureOut">
              <a:rPr lang="es-MX" smtClean="0"/>
              <a:t>24/09/2018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61918-CCC0-4A8F-B4AE-C0DBF269245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3744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223D6-9BF5-4592-8B43-5CB2167D7EEE}" type="datetimeFigureOut">
              <a:rPr lang="es-MX" smtClean="0"/>
              <a:t>24/09/2018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61918-CCC0-4A8F-B4AE-C0DBF269245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7668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223D6-9BF5-4592-8B43-5CB2167D7EEE}" type="datetimeFigureOut">
              <a:rPr lang="es-MX" smtClean="0"/>
              <a:t>24/09/2018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61918-CCC0-4A8F-B4AE-C0DBF269245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9802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223D6-9BF5-4592-8B43-5CB2167D7EEE}" type="datetimeFigureOut">
              <a:rPr lang="es-MX" smtClean="0"/>
              <a:t>24/09/2018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61918-CCC0-4A8F-B4AE-C0DBF269245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8354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223D6-9BF5-4592-8B43-5CB2167D7EEE}" type="datetimeFigureOut">
              <a:rPr lang="es-MX" smtClean="0"/>
              <a:t>24/09/2018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61918-CCC0-4A8F-B4AE-C0DBF269245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52286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223D6-9BF5-4592-8B43-5CB2167D7EEE}" type="datetimeFigureOut">
              <a:rPr lang="es-MX" smtClean="0"/>
              <a:t>24/09/2018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61918-CCC0-4A8F-B4AE-C0DBF269245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5949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223D6-9BF5-4592-8B43-5CB2167D7EEE}" type="datetimeFigureOut">
              <a:rPr lang="es-MX" smtClean="0"/>
              <a:t>24/09/2018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61918-CCC0-4A8F-B4AE-C0DBF269245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218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B223D6-9BF5-4592-8B43-5CB2167D7EEE}" type="datetimeFigureOut">
              <a:rPr lang="es-MX" smtClean="0"/>
              <a:t>24/09/2018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61918-CCC0-4A8F-B4AE-C0DBF269245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81130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619672" y="1484784"/>
            <a:ext cx="604867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4800" dirty="0" smtClean="0">
                <a:solidFill>
                  <a:srgbClr val="990099"/>
                </a:solidFill>
                <a:latin typeface="Andalus" pitchFamily="18" charset="-78"/>
                <a:cs typeface="Andalus" pitchFamily="18" charset="-78"/>
              </a:rPr>
              <a:t>Resultados </a:t>
            </a:r>
            <a:r>
              <a:rPr lang="es-MX" sz="4800" dirty="0">
                <a:solidFill>
                  <a:srgbClr val="990099"/>
                </a:solidFill>
                <a:latin typeface="Andalus" pitchFamily="18" charset="-78"/>
                <a:cs typeface="Andalus" pitchFamily="18" charset="-78"/>
              </a:rPr>
              <a:t>indicadores jornada de práctica y observación del </a:t>
            </a:r>
            <a:r>
              <a:rPr lang="es-MX" sz="4800" dirty="0" smtClean="0">
                <a:solidFill>
                  <a:srgbClr val="990099"/>
                </a:solidFill>
                <a:latin typeface="Andalus" pitchFamily="18" charset="-78"/>
                <a:cs typeface="Andalus" pitchFamily="18" charset="-78"/>
              </a:rPr>
              <a:t>jardín </a:t>
            </a:r>
            <a:r>
              <a:rPr lang="es-MX" sz="4800" dirty="0">
                <a:solidFill>
                  <a:srgbClr val="990099"/>
                </a:solidFill>
                <a:latin typeface="Andalus" pitchFamily="18" charset="-78"/>
                <a:cs typeface="Andalus" pitchFamily="18" charset="-78"/>
              </a:rPr>
              <a:t>de </a:t>
            </a:r>
            <a:r>
              <a:rPr lang="es-MX" sz="4800" dirty="0" smtClean="0">
                <a:solidFill>
                  <a:srgbClr val="990099"/>
                </a:solidFill>
                <a:latin typeface="Andalus" pitchFamily="18" charset="-78"/>
                <a:cs typeface="Andalus" pitchFamily="18" charset="-78"/>
              </a:rPr>
              <a:t>niños </a:t>
            </a:r>
          </a:p>
          <a:p>
            <a:pPr algn="ctr"/>
            <a:r>
              <a:rPr lang="es-MX" sz="4800" b="1" dirty="0" smtClean="0">
                <a:solidFill>
                  <a:srgbClr val="990099"/>
                </a:solidFill>
                <a:latin typeface="Andalus" pitchFamily="18" charset="-78"/>
                <a:cs typeface="Andalus" pitchFamily="18" charset="-78"/>
              </a:rPr>
              <a:t>Ignacio Zaragoza</a:t>
            </a:r>
            <a:endParaRPr lang="es-MX" sz="4800" b="1" dirty="0">
              <a:solidFill>
                <a:srgbClr val="990099"/>
              </a:solidFill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47719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5015767"/>
              </p:ext>
            </p:extLst>
          </p:nvPr>
        </p:nvGraphicFramePr>
        <p:xfrm>
          <a:off x="125095" y="548680"/>
          <a:ext cx="2964180" cy="15392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89710"/>
                <a:gridCol w="1474470"/>
              </a:tblGrid>
              <a:tr h="25654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GRADO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</a:rPr>
                        <a:t>ALUMNOS 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65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</a:rPr>
                        <a:t>Mixto 1º y 2º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</a:rPr>
                        <a:t>30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65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</a:rPr>
                        <a:t>2º “A”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</a:rPr>
                        <a:t>32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65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</a:rPr>
                        <a:t>3º "A"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31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65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</a:rPr>
                        <a:t>3º"B"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</a:rPr>
                        <a:t>32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654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</a:rPr>
                        <a:t>TOTAL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125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089275" y="30797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089275" y="35369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5 Gráfico"/>
          <p:cNvGraphicFramePr/>
          <p:nvPr>
            <p:extLst>
              <p:ext uri="{D42A27DB-BD31-4B8C-83A1-F6EECF244321}">
                <p14:modId xmlns:p14="http://schemas.microsoft.com/office/powerpoint/2010/main" val="2783973942"/>
              </p:ext>
            </p:extLst>
          </p:nvPr>
        </p:nvGraphicFramePr>
        <p:xfrm>
          <a:off x="3048000" y="150495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14670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3135067"/>
              </p:ext>
            </p:extLst>
          </p:nvPr>
        </p:nvGraphicFramePr>
        <p:xfrm>
          <a:off x="251520" y="332656"/>
          <a:ext cx="2580640" cy="15293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88745"/>
                <a:gridCol w="1191895"/>
              </a:tblGrid>
              <a:tr h="339725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</a:rPr>
                        <a:t> </a:t>
                      </a:r>
                      <a:endParaRPr lang="es-MX" sz="11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</a:rPr>
                        <a:t>GRUPO 2º "A"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33972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</a:rPr>
                        <a:t>NIÑOS 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</a:rPr>
                        <a:t>17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972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NIÑAS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</a:rPr>
                        <a:t>15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972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TOTAL 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        32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281363" y="30924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1970272024"/>
              </p:ext>
            </p:extLst>
          </p:nvPr>
        </p:nvGraphicFramePr>
        <p:xfrm>
          <a:off x="1728763" y="1844824"/>
          <a:ext cx="61246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12124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1392353"/>
              </p:ext>
            </p:extLst>
          </p:nvPr>
        </p:nvGraphicFramePr>
        <p:xfrm>
          <a:off x="179512" y="188640"/>
          <a:ext cx="6097270" cy="14958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7695"/>
                <a:gridCol w="2949575"/>
              </a:tblGrid>
              <a:tr h="2082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</a:rPr>
                        <a:t>ESCOLARIDAD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</a:rPr>
                        <a:t>PADRES DE FAMILIA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84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</a:rPr>
                        <a:t>PRIMARIA 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</a:rPr>
                        <a:t>9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84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</a:rPr>
                        <a:t>SECUNDARIA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</a:rPr>
                        <a:t>80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84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</a:rPr>
                        <a:t>PREPARATORIA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</a:rPr>
                        <a:t>29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84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</a:rPr>
                        <a:t>PROFESIONAL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</a:rPr>
                        <a:t>7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84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</a:rPr>
                        <a:t>TOTAL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125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524000" y="30797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1207685686"/>
              </p:ext>
            </p:extLst>
          </p:nvPr>
        </p:nvGraphicFramePr>
        <p:xfrm>
          <a:off x="1763688" y="198884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872095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0688108"/>
              </p:ext>
            </p:extLst>
          </p:nvPr>
        </p:nvGraphicFramePr>
        <p:xfrm>
          <a:off x="107504" y="116632"/>
          <a:ext cx="4676775" cy="13357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62181"/>
                <a:gridCol w="2314594"/>
              </a:tblGrid>
              <a:tr h="4127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</a:rPr>
                        <a:t> </a:t>
                      </a:r>
                      <a:endParaRPr lang="es-MX" sz="11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</a:rPr>
                        <a:t>PADRES DE FAMILIA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</a:rPr>
                        <a:t> </a:t>
                      </a:r>
                      <a:endParaRPr lang="es-MX" sz="11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</a:rPr>
                        <a:t>INGRESOS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27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</a:rPr>
                        <a:t>118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</a:rPr>
                        <a:t>$5,000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27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7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$10,000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233613" y="31892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3727017185"/>
              </p:ext>
            </p:extLst>
          </p:nvPr>
        </p:nvGraphicFramePr>
        <p:xfrm>
          <a:off x="1619672" y="1916832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190931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62</Words>
  <Application>Microsoft Office PowerPoint</Application>
  <PresentationFormat>Presentación en pantalla (4:3)</PresentationFormat>
  <Paragraphs>42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pc</dc:creator>
  <cp:lastModifiedBy>pc</cp:lastModifiedBy>
  <cp:revision>3</cp:revision>
  <dcterms:created xsi:type="dcterms:W3CDTF">2018-09-24T16:29:55Z</dcterms:created>
  <dcterms:modified xsi:type="dcterms:W3CDTF">2018-09-24T16:56:57Z</dcterms:modified>
</cp:coreProperties>
</file>