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>
        <p:scale>
          <a:sx n="60" d="100"/>
          <a:sy n="60" d="100"/>
        </p:scale>
        <p:origin x="-155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8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53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30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41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48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13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71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48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1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0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65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D7-53A3-4913-A8E7-1AAE0B510FAD}" type="datetimeFigureOut">
              <a:rPr lang="es-MX" smtClean="0"/>
              <a:t>06/10/2018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86D00-BCAE-4693-AD8C-3FC43A2BDB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26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352928" cy="2046089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s-MX" dirty="0" smtClean="0">
                <a:latin typeface="Comic Sans MS" pitchFamily="66" charset="0"/>
              </a:rPr>
              <a:t>«La  ciencia  en los primeros años»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36096" y="3717032"/>
            <a:ext cx="2696344" cy="697632"/>
          </a:xfrm>
        </p:spPr>
        <p:txBody>
          <a:bodyPr>
            <a:prstTxWarp prst="textPlain">
              <a:avLst/>
            </a:prstTxWarp>
            <a:normAutofit fontScale="92500"/>
          </a:bodyPr>
          <a:lstStyle/>
          <a:p>
            <a:pPr algn="r"/>
            <a:r>
              <a:rPr lang="es-MX" dirty="0" smtClean="0"/>
              <a:t>-Esmé   Glauert</a:t>
            </a:r>
            <a:endParaRPr lang="es-MX" dirty="0"/>
          </a:p>
        </p:txBody>
      </p:sp>
      <p:sp>
        <p:nvSpPr>
          <p:cNvPr id="4" name="AutoShape 2" descr="Resultado de imagen para la ciencia en preesco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56992"/>
            <a:ext cx="549654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9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58207" y="116632"/>
            <a:ext cx="7992888" cy="2015936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Jokerman" pitchFamily="82" charset="0"/>
              </a:rPr>
              <a:t>¿Qué se pretende?</a:t>
            </a:r>
            <a:endParaRPr lang="es-MX" sz="4400" dirty="0" smtClean="0">
              <a:latin typeface="Jokerman" pitchFamily="82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>
                <a:latin typeface="Comic Sans MS" pitchFamily="66" charset="0"/>
              </a:rPr>
              <a:t>B</a:t>
            </a:r>
            <a:r>
              <a:rPr lang="es-MX" dirty="0" smtClean="0">
                <a:latin typeface="Comic Sans MS" pitchFamily="66" charset="0"/>
              </a:rPr>
              <a:t>usca ampliar el conocimiento y la comprensión de los niños acerca de la física y de la biología y con ello ayudarlos a desarrollar de forma más efectiva y sistemática sus hallazgos. 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0" y="2636912"/>
            <a:ext cx="6461139" cy="2169825"/>
          </a:xfrm>
          <a:prstGeom prst="rect">
            <a:avLst/>
          </a:prstGeom>
          <a:ln w="38100">
            <a:solidFill>
              <a:srgbClr val="002060"/>
            </a:solidFill>
            <a:prstDash val="sysDot"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La curiosidad es un elemento clave para aprender. </a:t>
            </a:r>
          </a:p>
          <a:p>
            <a:pPr algn="just"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Es vital que las preguntas de los niños se tomen seriamente y que ellos sientan motivación para realizar preguntas al observar que los adultos adoptan una actitud de investigación hacia el mundo que les rodea.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917141" y="5445224"/>
            <a:ext cx="6226859" cy="1338828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La forma como el desarrollo del diálogo entre los padres y los educadores puede contribuir de manera positiva en el aprendizaje de la ciencia en los niños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2267744" y="2132568"/>
            <a:ext cx="1142335" cy="504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curvada hacia la izquierda"/>
          <p:cNvSpPr/>
          <p:nvPr/>
        </p:nvSpPr>
        <p:spPr>
          <a:xfrm rot="19524999">
            <a:off x="7020272" y="3356992"/>
            <a:ext cx="1656183" cy="1944216"/>
          </a:xfrm>
          <a:prstGeom prst="curvedLeftArrow">
            <a:avLst>
              <a:gd name="adj1" fmla="val 25000"/>
              <a:gd name="adj2" fmla="val 50000"/>
              <a:gd name="adj3" fmla="val 31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380563"/>
            <a:ext cx="3079078" cy="1200329"/>
          </a:xfrm>
          <a:prstGeom prst="rect">
            <a:avLst/>
          </a:prstGeom>
          <a:ln w="28575">
            <a:solidFill>
              <a:schemeClr val="accent5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Comic Sans MS" pitchFamily="66" charset="0"/>
              </a:rPr>
              <a:t>Proveer un ambiente enriquecido e identificar oportunidades para el aprendizaje científico.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716016" y="5161278"/>
            <a:ext cx="3641138" cy="1477328"/>
          </a:xfrm>
          <a:prstGeom prst="rect">
            <a:avLst/>
          </a:prstGeom>
          <a:ln w="28575">
            <a:solidFill>
              <a:srgbClr val="92D05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Comic Sans MS" pitchFamily="66" charset="0"/>
              </a:rPr>
              <a:t>E</a:t>
            </a:r>
            <a:r>
              <a:rPr lang="es-MX" dirty="0" smtClean="0">
                <a:latin typeface="Comic Sans MS" pitchFamily="66" charset="0"/>
              </a:rPr>
              <a:t>xperiencias  situadas en un contexto diario, de manera que estos vínculos sean potencialmente fáciles de establecer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3131" y="2828835"/>
            <a:ext cx="1835696" cy="1200329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Comic Sans MS" pitchFamily="66" charset="0"/>
              </a:rPr>
              <a:t>Valorar las contribuciones de todos los niños.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64088" y="380562"/>
            <a:ext cx="3563888" cy="1477328"/>
          </a:xfrm>
          <a:prstGeom prst="rect">
            <a:avLst/>
          </a:prstGeom>
          <a:ln w="28575"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Comic Sans MS" pitchFamily="66" charset="0"/>
              </a:rPr>
              <a:t>Elogiar a los niños por ser perseverantes ante las dificultades, destacar que han aprendido de los problemas que experimentaron 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3131" y="5576777"/>
            <a:ext cx="3035947" cy="646331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Comic Sans MS" pitchFamily="66" charset="0"/>
              </a:rPr>
              <a:t>T</a:t>
            </a:r>
            <a:r>
              <a:rPr lang="es-MX" dirty="0" smtClean="0">
                <a:latin typeface="Comic Sans MS" pitchFamily="66" charset="0"/>
              </a:rPr>
              <a:t>ener expectativas altas hacia los alumnos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04248" y="2690336"/>
            <a:ext cx="2354500" cy="2031325"/>
          </a:xfrm>
          <a:prstGeom prst="rect">
            <a:avLst/>
          </a:prstGeom>
          <a:ln w="28575">
            <a:solidFill>
              <a:srgbClr val="FFC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Comic Sans MS" pitchFamily="66" charset="0"/>
              </a:rPr>
              <a:t>T</a:t>
            </a:r>
            <a:r>
              <a:rPr lang="es-MX" dirty="0" smtClean="0">
                <a:latin typeface="Comic Sans MS" pitchFamily="66" charset="0"/>
              </a:rPr>
              <a:t>ratar de evitar prejuicios que tengan como base el desempeño en otras áreas, todo ello conduce a crear una atmósfera de apoyo.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9" name="8 Cinta perforada"/>
          <p:cNvSpPr/>
          <p:nvPr/>
        </p:nvSpPr>
        <p:spPr>
          <a:xfrm>
            <a:off x="2267744" y="2492896"/>
            <a:ext cx="3960440" cy="1872208"/>
          </a:xfrm>
          <a:prstGeom prst="flowChartPunchedTap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ES" dirty="0" smtClean="0">
                <a:latin typeface="Jokerman" pitchFamily="82" charset="0"/>
              </a:rPr>
              <a:t>¿Qué se necesita?</a:t>
            </a:r>
            <a:endParaRPr lang="es-MX" dirty="0">
              <a:latin typeface="Jokerman" pitchFamily="82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flipH="1" flipV="1">
            <a:off x="2123728" y="1700808"/>
            <a:ext cx="955350" cy="11280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5004048" y="1988840"/>
            <a:ext cx="10801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9" idx="3"/>
            <a:endCxn id="8" idx="1"/>
          </p:cNvCxnSpPr>
          <p:nvPr/>
        </p:nvCxnSpPr>
        <p:spPr>
          <a:xfrm>
            <a:off x="6228184" y="3429000"/>
            <a:ext cx="576064" cy="276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4572000" y="4029164"/>
            <a:ext cx="1368152" cy="1132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2123728" y="4365104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1"/>
            <a:endCxn id="5" idx="3"/>
          </p:cNvCxnSpPr>
          <p:nvPr/>
        </p:nvCxnSpPr>
        <p:spPr>
          <a:xfrm flipH="1">
            <a:off x="1878827" y="3429000"/>
            <a:ext cx="3889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030146" y="2473379"/>
            <a:ext cx="2533742" cy="369332"/>
          </a:xfrm>
          <a:prstGeom prst="rect">
            <a:avLst/>
          </a:prstGeom>
          <a:ln w="19050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s-MX" dirty="0" smtClean="0"/>
              <a:t>-Tareas de observación.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030146" y="3613666"/>
            <a:ext cx="1879745" cy="369332"/>
          </a:xfrm>
          <a:prstGeom prst="rect">
            <a:avLst/>
          </a:prstGeom>
          <a:ln w="19050">
            <a:solidFill>
              <a:schemeClr val="tx1"/>
            </a:solidFill>
            <a:prstDash val="dashDot"/>
          </a:ln>
        </p:spPr>
        <p:txBody>
          <a:bodyPr wrap="none">
            <a:spAutoFit/>
          </a:bodyPr>
          <a:lstStyle/>
          <a:p>
            <a:r>
              <a:rPr lang="es-MX" dirty="0" smtClean="0"/>
              <a:t>-Demostraciones.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030147" y="3011268"/>
            <a:ext cx="1769618" cy="369332"/>
          </a:xfrm>
          <a:prstGeom prst="rect">
            <a:avLst/>
          </a:prstGeom>
          <a:ln w="19050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s-MX" dirty="0" smtClean="0"/>
              <a:t>-Exploraciones.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91209" y="4689802"/>
            <a:ext cx="8316416" cy="1338828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-Las investigaciones. Ofrecen a los niños la oportunidad de dar seguimiento a sus ideas y a sus preguntas, probar sus predicciones e hipótesis o solucionar sus problemas.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08515" y="476672"/>
            <a:ext cx="76733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latin typeface="Comic Sans MS" pitchFamily="66" charset="0"/>
              </a:rPr>
              <a:t>L</a:t>
            </a:r>
            <a:r>
              <a:rPr lang="es-MX" dirty="0" smtClean="0">
                <a:latin typeface="Comic Sans MS" pitchFamily="66" charset="0"/>
              </a:rPr>
              <a:t>os niños comienzan a desarrollar sus ideas desde edades muy tempranas, basándose en observaciones y patrones de expectativas desarrollados a partir de sus interacciones con el mundo que les rodea.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08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1520" y="2204864"/>
            <a:ext cx="3744416" cy="34163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La evaluación sistemática del aprendizaje de la ciencia en los niños y la evaluación tanto de las provisiones como de las actividades planeadas, proporciona una retroalimentación vital para preparar planeaciones futuras.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332657"/>
            <a:ext cx="7272808" cy="877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Muchos de los recursos que se necesitan para la ciencia son materiales cotidianos y comunes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788024" y="2204863"/>
            <a:ext cx="4139952" cy="420134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Es muy importante planificar, organizar y observar cuidadosamente para promover el aprendizaje de las ciencias en los niños pequeños, pero sin olvidar que la ciencia en los niños pequeños es tremendamente divertida. Compartir sus intereses y tratar de responder a sus preguntas es tanto una recompensa como un reto.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7937"/>
            <a:ext cx="9152870" cy="68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0" y="332656"/>
            <a:ext cx="9144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Comic Sans MS" pitchFamily="66" charset="0"/>
              </a:rPr>
              <a:t>Preguntas</a:t>
            </a:r>
          </a:p>
          <a:p>
            <a:endParaRPr lang="es-ES" dirty="0"/>
          </a:p>
          <a:p>
            <a:r>
              <a:rPr lang="es-ES" sz="2000" dirty="0" smtClean="0">
                <a:latin typeface="Comic Sans MS" pitchFamily="66" charset="0"/>
              </a:rPr>
              <a:t>1.Es un elemento clave para aprender en los primeros años de vida…</a:t>
            </a:r>
            <a:r>
              <a:rPr lang="es-ES" sz="2000" dirty="0" smtClean="0">
                <a:solidFill>
                  <a:srgbClr val="FF0000"/>
                </a:solidFill>
                <a:latin typeface="Comic Sans MS" pitchFamily="66" charset="0"/>
              </a:rPr>
              <a:t>La curiosidad</a:t>
            </a:r>
          </a:p>
          <a:p>
            <a:endParaRPr lang="es-ES" sz="20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s-ES" sz="2000" dirty="0" smtClean="0">
                <a:latin typeface="Comic Sans MS" pitchFamily="66" charset="0"/>
              </a:rPr>
              <a:t>2. La comunicación entre: </a:t>
            </a:r>
            <a:r>
              <a:rPr lang="es-ES" sz="2000" dirty="0" smtClean="0">
                <a:solidFill>
                  <a:srgbClr val="FF0000"/>
                </a:solidFill>
                <a:latin typeface="Comic Sans MS" pitchFamily="66" charset="0"/>
              </a:rPr>
              <a:t>educadora- padres </a:t>
            </a:r>
            <a:r>
              <a:rPr lang="es-ES" sz="2000" dirty="0" smtClean="0">
                <a:latin typeface="Comic Sans MS" pitchFamily="66" charset="0"/>
              </a:rPr>
              <a:t>puede ayudar para favorecer el aprendizaje de las ciencias.</a:t>
            </a:r>
          </a:p>
          <a:p>
            <a:endParaRPr lang="es-ES" sz="2000" dirty="0">
              <a:latin typeface="Comic Sans MS" pitchFamily="66" charset="0"/>
            </a:endParaRPr>
          </a:p>
          <a:p>
            <a:r>
              <a:rPr lang="es-ES" sz="2000" dirty="0" smtClean="0">
                <a:latin typeface="Comic Sans MS" pitchFamily="66" charset="0"/>
              </a:rPr>
              <a:t>3.Es  necesario las </a:t>
            </a:r>
            <a:r>
              <a:rPr lang="es-ES" sz="2000" dirty="0" smtClean="0">
                <a:solidFill>
                  <a:srgbClr val="FF0000"/>
                </a:solidFill>
                <a:latin typeface="Comic Sans MS" pitchFamily="66" charset="0"/>
              </a:rPr>
              <a:t>experiencias situadas en el  contexto diario  </a:t>
            </a:r>
            <a:r>
              <a:rPr lang="es-ES" sz="2000" dirty="0" smtClean="0">
                <a:latin typeface="Comic Sans MS" pitchFamily="66" charset="0"/>
              </a:rPr>
              <a:t>para  la enseñanza de las ciencias.</a:t>
            </a:r>
          </a:p>
          <a:p>
            <a:endParaRPr lang="es-ES" sz="20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s-ES" sz="2000" dirty="0" smtClean="0">
                <a:latin typeface="Comic Sans MS" pitchFamily="66" charset="0"/>
              </a:rPr>
              <a:t>4. Los niños parten de las</a:t>
            </a:r>
            <a:r>
              <a:rPr lang="es-ES" sz="2000" dirty="0" smtClean="0">
                <a:solidFill>
                  <a:srgbClr val="FF0000"/>
                </a:solidFill>
                <a:latin typeface="Comic Sans MS" pitchFamily="66" charset="0"/>
              </a:rPr>
              <a:t> observaciones </a:t>
            </a:r>
            <a:r>
              <a:rPr lang="es-ES" sz="2000" dirty="0" smtClean="0">
                <a:latin typeface="Comic Sans MS" pitchFamily="66" charset="0"/>
              </a:rPr>
              <a:t>en su proceso de aprendizaje- investigación.</a:t>
            </a:r>
          </a:p>
          <a:p>
            <a:endParaRPr lang="es-ES" sz="2000" dirty="0">
              <a:latin typeface="Comic Sans MS" pitchFamily="66" charset="0"/>
            </a:endParaRPr>
          </a:p>
          <a:p>
            <a:r>
              <a:rPr lang="es-ES" sz="2000" dirty="0" smtClean="0">
                <a:latin typeface="Comic Sans MS" pitchFamily="66" charset="0"/>
              </a:rPr>
              <a:t>5. Es importante  la </a:t>
            </a:r>
            <a:r>
              <a:rPr lang="es-ES" sz="2000" dirty="0" smtClean="0">
                <a:solidFill>
                  <a:srgbClr val="FF0000"/>
                </a:solidFill>
                <a:latin typeface="Comic Sans MS" pitchFamily="66" charset="0"/>
              </a:rPr>
              <a:t>planificación  </a:t>
            </a:r>
            <a:r>
              <a:rPr lang="es-ES" sz="2000" dirty="0" smtClean="0">
                <a:latin typeface="Comic Sans MS" pitchFamily="66" charset="0"/>
              </a:rPr>
              <a:t>para promover el aprendizaje de las ciencia y estar preparados para la atención a las demandas de los niños</a:t>
            </a:r>
            <a:endParaRPr lang="es-MX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946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476</Words>
  <Application>Microsoft Office PowerPoint</Application>
  <PresentationFormat>Presentación en pantalla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«La  ciencia  en los primeros años»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«La  ciencia  en los primeros años»</dc:title>
  <dc:creator>Windows User</dc:creator>
  <cp:lastModifiedBy>Windows User</cp:lastModifiedBy>
  <cp:revision>11</cp:revision>
  <dcterms:created xsi:type="dcterms:W3CDTF">2018-10-06T22:05:31Z</dcterms:created>
  <dcterms:modified xsi:type="dcterms:W3CDTF">2018-10-07T02:18:24Z</dcterms:modified>
</cp:coreProperties>
</file>