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2" r:id="rId6"/>
    <p:sldId id="259" r:id="rId7"/>
    <p:sldId id="264" r:id="rId8"/>
    <p:sldId id="265" r:id="rId9"/>
    <p:sldId id="266"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7" d="100"/>
          <a:sy n="57" d="100"/>
        </p:scale>
        <p:origin x="1218"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AD662F8C-A058-4B76-B0D1-800BD21CA39D}" type="datetimeFigureOut">
              <a:rPr lang="es-MX" smtClean="0"/>
              <a:t>08/10/2018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F8F4B1E-C598-4C2B-A6E3-519F1FA44020}" type="slidenum">
              <a:rPr lang="es-MX" smtClean="0"/>
              <a:t>‹Nº›</a:t>
            </a:fld>
            <a:endParaRPr lang="es-MX"/>
          </a:p>
        </p:txBody>
      </p:sp>
    </p:spTree>
    <p:extLst>
      <p:ext uri="{BB962C8B-B14F-4D97-AF65-F5344CB8AC3E}">
        <p14:creationId xmlns:p14="http://schemas.microsoft.com/office/powerpoint/2010/main" val="42694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D662F8C-A058-4B76-B0D1-800BD21CA39D}" type="datetimeFigureOut">
              <a:rPr lang="es-MX" smtClean="0"/>
              <a:t>08/10/2018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F8F4B1E-C598-4C2B-A6E3-519F1FA44020}" type="slidenum">
              <a:rPr lang="es-MX" smtClean="0"/>
              <a:t>‹Nº›</a:t>
            </a:fld>
            <a:endParaRPr lang="es-MX"/>
          </a:p>
        </p:txBody>
      </p:sp>
    </p:spTree>
    <p:extLst>
      <p:ext uri="{BB962C8B-B14F-4D97-AF65-F5344CB8AC3E}">
        <p14:creationId xmlns:p14="http://schemas.microsoft.com/office/powerpoint/2010/main" val="310942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D662F8C-A058-4B76-B0D1-800BD21CA39D}" type="datetimeFigureOut">
              <a:rPr lang="es-MX" smtClean="0"/>
              <a:t>08/10/2018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F8F4B1E-C598-4C2B-A6E3-519F1FA44020}" type="slidenum">
              <a:rPr lang="es-MX" smtClean="0"/>
              <a:t>‹Nº›</a:t>
            </a:fld>
            <a:endParaRPr lang="es-MX"/>
          </a:p>
        </p:txBody>
      </p:sp>
    </p:spTree>
    <p:extLst>
      <p:ext uri="{BB962C8B-B14F-4D97-AF65-F5344CB8AC3E}">
        <p14:creationId xmlns:p14="http://schemas.microsoft.com/office/powerpoint/2010/main" val="390957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D662F8C-A058-4B76-B0D1-800BD21CA39D}" type="datetimeFigureOut">
              <a:rPr lang="es-MX" smtClean="0"/>
              <a:t>08/10/2018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F8F4B1E-C598-4C2B-A6E3-519F1FA44020}" type="slidenum">
              <a:rPr lang="es-MX" smtClean="0"/>
              <a:t>‹Nº›</a:t>
            </a:fld>
            <a:endParaRPr lang="es-MX"/>
          </a:p>
        </p:txBody>
      </p:sp>
    </p:spTree>
    <p:extLst>
      <p:ext uri="{BB962C8B-B14F-4D97-AF65-F5344CB8AC3E}">
        <p14:creationId xmlns:p14="http://schemas.microsoft.com/office/powerpoint/2010/main" val="37102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D662F8C-A058-4B76-B0D1-800BD21CA39D}" type="datetimeFigureOut">
              <a:rPr lang="es-MX" smtClean="0"/>
              <a:t>08/10/2018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F8F4B1E-C598-4C2B-A6E3-519F1FA44020}" type="slidenum">
              <a:rPr lang="es-MX" smtClean="0"/>
              <a:t>‹Nº›</a:t>
            </a:fld>
            <a:endParaRPr lang="es-MX"/>
          </a:p>
        </p:txBody>
      </p:sp>
    </p:spTree>
    <p:extLst>
      <p:ext uri="{BB962C8B-B14F-4D97-AF65-F5344CB8AC3E}">
        <p14:creationId xmlns:p14="http://schemas.microsoft.com/office/powerpoint/2010/main" val="297507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AD662F8C-A058-4B76-B0D1-800BD21CA39D}" type="datetimeFigureOut">
              <a:rPr lang="es-MX" smtClean="0"/>
              <a:t>08/10/2018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F8F4B1E-C598-4C2B-A6E3-519F1FA44020}" type="slidenum">
              <a:rPr lang="es-MX" smtClean="0"/>
              <a:t>‹Nº›</a:t>
            </a:fld>
            <a:endParaRPr lang="es-MX"/>
          </a:p>
        </p:txBody>
      </p:sp>
    </p:spTree>
    <p:extLst>
      <p:ext uri="{BB962C8B-B14F-4D97-AF65-F5344CB8AC3E}">
        <p14:creationId xmlns:p14="http://schemas.microsoft.com/office/powerpoint/2010/main" val="766096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AD662F8C-A058-4B76-B0D1-800BD21CA39D}" type="datetimeFigureOut">
              <a:rPr lang="es-MX" smtClean="0"/>
              <a:t>08/10/2018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CF8F4B1E-C598-4C2B-A6E3-519F1FA44020}" type="slidenum">
              <a:rPr lang="es-MX" smtClean="0"/>
              <a:t>‹Nº›</a:t>
            </a:fld>
            <a:endParaRPr lang="es-MX"/>
          </a:p>
        </p:txBody>
      </p:sp>
    </p:spTree>
    <p:extLst>
      <p:ext uri="{BB962C8B-B14F-4D97-AF65-F5344CB8AC3E}">
        <p14:creationId xmlns:p14="http://schemas.microsoft.com/office/powerpoint/2010/main" val="2524334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AD662F8C-A058-4B76-B0D1-800BD21CA39D}" type="datetimeFigureOut">
              <a:rPr lang="es-MX" smtClean="0"/>
              <a:t>08/10/2018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CF8F4B1E-C598-4C2B-A6E3-519F1FA44020}" type="slidenum">
              <a:rPr lang="es-MX" smtClean="0"/>
              <a:t>‹Nº›</a:t>
            </a:fld>
            <a:endParaRPr lang="es-MX"/>
          </a:p>
        </p:txBody>
      </p:sp>
    </p:spTree>
    <p:extLst>
      <p:ext uri="{BB962C8B-B14F-4D97-AF65-F5344CB8AC3E}">
        <p14:creationId xmlns:p14="http://schemas.microsoft.com/office/powerpoint/2010/main" val="296712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D662F8C-A058-4B76-B0D1-800BD21CA39D}" type="datetimeFigureOut">
              <a:rPr lang="es-MX" smtClean="0"/>
              <a:t>08/10/2018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CF8F4B1E-C598-4C2B-A6E3-519F1FA44020}" type="slidenum">
              <a:rPr lang="es-MX" smtClean="0"/>
              <a:t>‹Nº›</a:t>
            </a:fld>
            <a:endParaRPr lang="es-MX"/>
          </a:p>
        </p:txBody>
      </p:sp>
    </p:spTree>
    <p:extLst>
      <p:ext uri="{BB962C8B-B14F-4D97-AF65-F5344CB8AC3E}">
        <p14:creationId xmlns:p14="http://schemas.microsoft.com/office/powerpoint/2010/main" val="3132925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D662F8C-A058-4B76-B0D1-800BD21CA39D}" type="datetimeFigureOut">
              <a:rPr lang="es-MX" smtClean="0"/>
              <a:t>08/10/2018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F8F4B1E-C598-4C2B-A6E3-519F1FA44020}" type="slidenum">
              <a:rPr lang="es-MX" smtClean="0"/>
              <a:t>‹Nº›</a:t>
            </a:fld>
            <a:endParaRPr lang="es-MX"/>
          </a:p>
        </p:txBody>
      </p:sp>
    </p:spTree>
    <p:extLst>
      <p:ext uri="{BB962C8B-B14F-4D97-AF65-F5344CB8AC3E}">
        <p14:creationId xmlns:p14="http://schemas.microsoft.com/office/powerpoint/2010/main" val="166988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D662F8C-A058-4B76-B0D1-800BD21CA39D}" type="datetimeFigureOut">
              <a:rPr lang="es-MX" smtClean="0"/>
              <a:t>08/10/2018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F8F4B1E-C598-4C2B-A6E3-519F1FA44020}" type="slidenum">
              <a:rPr lang="es-MX" smtClean="0"/>
              <a:t>‹Nº›</a:t>
            </a:fld>
            <a:endParaRPr lang="es-MX"/>
          </a:p>
        </p:txBody>
      </p:sp>
    </p:spTree>
    <p:extLst>
      <p:ext uri="{BB962C8B-B14F-4D97-AF65-F5344CB8AC3E}">
        <p14:creationId xmlns:p14="http://schemas.microsoft.com/office/powerpoint/2010/main" val="4271184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62F8C-A058-4B76-B0D1-800BD21CA39D}" type="datetimeFigureOut">
              <a:rPr lang="es-MX" smtClean="0"/>
              <a:t>08/10/2018</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F4B1E-C598-4C2B-A6E3-519F1FA44020}" type="slidenum">
              <a:rPr lang="es-MX" smtClean="0"/>
              <a:t>‹Nº›</a:t>
            </a:fld>
            <a:endParaRPr lang="es-MX"/>
          </a:p>
        </p:txBody>
      </p:sp>
    </p:spTree>
    <p:extLst>
      <p:ext uri="{BB962C8B-B14F-4D97-AF65-F5344CB8AC3E}">
        <p14:creationId xmlns:p14="http://schemas.microsoft.com/office/powerpoint/2010/main" val="1380757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MX"/>
          </a:p>
        </p:txBody>
      </p:sp>
      <p:sp>
        <p:nvSpPr>
          <p:cNvPr id="3" name="Subtítulo 2"/>
          <p:cNvSpPr>
            <a:spLocks noGrp="1"/>
          </p:cNvSpPr>
          <p:nvPr>
            <p:ph type="subTitle" idx="1"/>
          </p:nvPr>
        </p:nvSpPr>
        <p:spPr/>
        <p:txBody>
          <a:bodyPr/>
          <a:lstStyle/>
          <a:p>
            <a:endParaRPr lang="es-MX"/>
          </a:p>
        </p:txBody>
      </p:sp>
      <p:pic>
        <p:nvPicPr>
          <p:cNvPr id="5" name="Imagen 4"/>
          <p:cNvPicPr>
            <a:picLocks noChangeAspect="1"/>
          </p:cNvPicPr>
          <p:nvPr/>
        </p:nvPicPr>
        <p:blipFill>
          <a:blip r:embed="rId2"/>
          <a:stretch>
            <a:fillRect/>
          </a:stretch>
        </p:blipFill>
        <p:spPr>
          <a:xfrm>
            <a:off x="0" y="0"/>
            <a:ext cx="12192000" cy="6858000"/>
          </a:xfrm>
          <a:prstGeom prst="rect">
            <a:avLst/>
          </a:prstGeom>
        </p:spPr>
      </p:pic>
      <p:sp>
        <p:nvSpPr>
          <p:cNvPr id="6" name="CuadroTexto 5"/>
          <p:cNvSpPr txBox="1"/>
          <p:nvPr/>
        </p:nvSpPr>
        <p:spPr>
          <a:xfrm>
            <a:off x="1524000" y="748755"/>
            <a:ext cx="9285668" cy="3539430"/>
          </a:xfrm>
          <a:prstGeom prst="rect">
            <a:avLst/>
          </a:prstGeom>
          <a:noFill/>
        </p:spPr>
        <p:txBody>
          <a:bodyPr wrap="square" rtlCol="0">
            <a:spAutoFit/>
          </a:bodyPr>
          <a:lstStyle/>
          <a:p>
            <a:pPr algn="just"/>
            <a:r>
              <a:rPr lang="es-MX" sz="4800" b="1" dirty="0" smtClean="0">
                <a:latin typeface="Century Gothic" panose="020B0502020202020204" pitchFamily="34" charset="0"/>
              </a:rPr>
              <a:t>Un bosquejo del desarrollo físico en niños de tres, cuatro y cinco años de edad.</a:t>
            </a:r>
          </a:p>
          <a:p>
            <a:pPr algn="just"/>
            <a:endParaRPr lang="es-MX" sz="4800" dirty="0" smtClean="0">
              <a:latin typeface="Century Gothic" panose="020B0502020202020204" pitchFamily="34" charset="0"/>
            </a:endParaRPr>
          </a:p>
          <a:p>
            <a:pPr algn="r"/>
            <a:r>
              <a:rPr lang="es-MX" sz="3200" dirty="0" smtClean="0">
                <a:latin typeface="Century Gothic" panose="020B0502020202020204" pitchFamily="34" charset="0"/>
              </a:rPr>
              <a:t>-</a:t>
            </a:r>
            <a:r>
              <a:rPr lang="es-MX" sz="3200" dirty="0" err="1" smtClean="0">
                <a:latin typeface="Century Gothic" panose="020B0502020202020204" pitchFamily="34" charset="0"/>
              </a:rPr>
              <a:t>Sue</a:t>
            </a:r>
            <a:r>
              <a:rPr lang="es-MX" sz="3200" dirty="0" smtClean="0">
                <a:latin typeface="Century Gothic" panose="020B0502020202020204" pitchFamily="34" charset="0"/>
              </a:rPr>
              <a:t> </a:t>
            </a:r>
            <a:r>
              <a:rPr lang="es-MX" sz="3200" dirty="0" err="1" smtClean="0">
                <a:latin typeface="Century Gothic" panose="020B0502020202020204" pitchFamily="34" charset="0"/>
              </a:rPr>
              <a:t>Bredekamp</a:t>
            </a:r>
            <a:r>
              <a:rPr lang="es-MX" sz="3200" dirty="0" smtClean="0">
                <a:latin typeface="Century Gothic" panose="020B0502020202020204" pitchFamily="34" charset="0"/>
              </a:rPr>
              <a:t> y Carol </a:t>
            </a:r>
            <a:r>
              <a:rPr lang="es-MX" sz="3200" dirty="0" err="1" smtClean="0">
                <a:latin typeface="Century Gothic" panose="020B0502020202020204" pitchFamily="34" charset="0"/>
              </a:rPr>
              <a:t>Copple</a:t>
            </a:r>
            <a:r>
              <a:rPr lang="es-MX" sz="3200" dirty="0" smtClean="0">
                <a:latin typeface="Century Gothic" panose="020B0502020202020204" pitchFamily="34" charset="0"/>
              </a:rPr>
              <a:t> </a:t>
            </a:r>
            <a:endParaRPr lang="es-MX" sz="3200" dirty="0">
              <a:latin typeface="Century Gothic" panose="020B0502020202020204" pitchFamily="34" charset="0"/>
            </a:endParaRPr>
          </a:p>
        </p:txBody>
      </p:sp>
      <p:pic>
        <p:nvPicPr>
          <p:cNvPr id="1026" name="Picture 2" descr="Resultado de imagen para melonheadz lu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731" y="3107848"/>
            <a:ext cx="1599248" cy="347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580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5" name="CuadroTexto 4"/>
          <p:cNvSpPr txBox="1"/>
          <p:nvPr/>
        </p:nvSpPr>
        <p:spPr>
          <a:xfrm>
            <a:off x="218901" y="133003"/>
            <a:ext cx="11754197" cy="5139869"/>
          </a:xfrm>
          <a:prstGeom prst="rect">
            <a:avLst/>
          </a:prstGeom>
          <a:noFill/>
        </p:spPr>
        <p:txBody>
          <a:bodyPr wrap="square" rtlCol="0">
            <a:spAutoFit/>
          </a:bodyPr>
          <a:lstStyle/>
          <a:p>
            <a:pPr algn="just"/>
            <a:r>
              <a:rPr lang="es-MX" sz="2400" b="1" dirty="0" smtClean="0">
                <a:latin typeface="Century Gothic" panose="020B0502020202020204" pitchFamily="34" charset="0"/>
              </a:rPr>
              <a:t>El desarrollo físico es un aspecto importante del desarrollo durante la niñez temprana. Implica una interacción entre nuevas capacidades físicas que resultan del crecimiento real del niño y la maduración de habilidades que se desarrollan como experiencia y capacitación proporcionada por los adultos (</a:t>
            </a:r>
            <a:r>
              <a:rPr lang="es-MX" sz="2400" b="1" dirty="0" err="1" smtClean="0">
                <a:latin typeface="Century Gothic" panose="020B0502020202020204" pitchFamily="34" charset="0"/>
              </a:rPr>
              <a:t>Gallahue</a:t>
            </a:r>
            <a:r>
              <a:rPr lang="es-MX" sz="2400" b="1" dirty="0" smtClean="0">
                <a:latin typeface="Century Gothic" panose="020B0502020202020204" pitchFamily="34" charset="0"/>
              </a:rPr>
              <a:t>, 1993).</a:t>
            </a:r>
          </a:p>
          <a:p>
            <a:pPr algn="just"/>
            <a:endParaRPr lang="es-MX" sz="2400" dirty="0">
              <a:latin typeface="Century Gothic" panose="020B0502020202020204" pitchFamily="34" charset="0"/>
            </a:endParaRPr>
          </a:p>
          <a:p>
            <a:pPr algn="just"/>
            <a:r>
              <a:rPr lang="es-MX" sz="4000" b="1" dirty="0" smtClean="0">
                <a:solidFill>
                  <a:schemeClr val="accent2"/>
                </a:solidFill>
                <a:latin typeface="Affectionately Yours" pitchFamily="50" charset="0"/>
              </a:rPr>
              <a:t>Crecimiento físico </a:t>
            </a:r>
          </a:p>
          <a:p>
            <a:pPr algn="just"/>
            <a:r>
              <a:rPr lang="es-MX" sz="2400" dirty="0" smtClean="0">
                <a:latin typeface="Century Gothic" panose="020B0502020202020204" pitchFamily="34" charset="0"/>
              </a:rPr>
              <a:t>La cantidad y ritmo de crecimiento en los niños entre las edades de tres y cinco años varía.</a:t>
            </a:r>
          </a:p>
          <a:p>
            <a:pPr algn="just"/>
            <a:r>
              <a:rPr lang="es-MX" sz="2400" dirty="0" smtClean="0">
                <a:latin typeface="Century Gothic" panose="020B0502020202020204" pitchFamily="34" charset="0"/>
              </a:rPr>
              <a:t>El crecimiento en este periodo se da principalmente en el tronco y las piernas. El ritmo de crecimiento físico en estas edades es mas constate, pero mas lento que durante los primeros tres años.</a:t>
            </a:r>
          </a:p>
          <a:p>
            <a:pPr algn="just"/>
            <a:endParaRPr lang="es-MX" sz="2400" dirty="0">
              <a:latin typeface="Century Gothic" panose="020B0502020202020204" pitchFamily="34" charset="0"/>
            </a:endParaRPr>
          </a:p>
        </p:txBody>
      </p:sp>
      <p:pic>
        <p:nvPicPr>
          <p:cNvPr id="7170" name="Picture 2" descr="Resultado de imagen para crecimiento fisico anima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8866" y="4930614"/>
            <a:ext cx="5620868" cy="181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316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5" name="CuadroTexto 4"/>
          <p:cNvSpPr txBox="1"/>
          <p:nvPr/>
        </p:nvSpPr>
        <p:spPr>
          <a:xfrm>
            <a:off x="604751" y="550544"/>
            <a:ext cx="10982498" cy="4770537"/>
          </a:xfrm>
          <a:prstGeom prst="rect">
            <a:avLst/>
          </a:prstGeom>
          <a:noFill/>
        </p:spPr>
        <p:txBody>
          <a:bodyPr wrap="square" rtlCol="0">
            <a:spAutoFit/>
          </a:bodyPr>
          <a:lstStyle/>
          <a:p>
            <a:pPr algn="just"/>
            <a:r>
              <a:rPr lang="es-MX" sz="4000" b="1" dirty="0" smtClean="0">
                <a:solidFill>
                  <a:schemeClr val="accent2"/>
                </a:solidFill>
                <a:latin typeface="Affectionately Yours" pitchFamily="50" charset="0"/>
              </a:rPr>
              <a:t>Maduración</a:t>
            </a:r>
          </a:p>
          <a:p>
            <a:pPr algn="just"/>
            <a:r>
              <a:rPr lang="es-MX" sz="2400" dirty="0" smtClean="0">
                <a:latin typeface="Century Gothic" panose="020B0502020202020204" pitchFamily="34" charset="0"/>
              </a:rPr>
              <a:t>Asimismo, existen otros cambios menos notorios en los niños de esta edad. La coordinación mejora con los años conforme la lateralización (cada hemisferio cerebral desarrolla funciones e interconexiones separadas). La mayoría de los niños de esta edad no pueden realizar movimientos circulares completos como los que se utilizan en la letra manuscrita; tampoco tienen la fuerza en las muñecas para impulsarse en barras horizontales. Los 20 dientes de leche ya han salido alrededor de los tres años; en otras palabras, el preescolar no es un bebé. </a:t>
            </a:r>
            <a:r>
              <a:rPr lang="es-MX" sz="2400" b="1" dirty="0" smtClean="0">
                <a:solidFill>
                  <a:schemeClr val="accent4">
                    <a:lumMod val="75000"/>
                  </a:schemeClr>
                </a:solidFill>
                <a:latin typeface="Century Gothic" panose="020B0502020202020204" pitchFamily="34" charset="0"/>
              </a:rPr>
              <a:t>Estos procesos de crecimiento y maduración promueven muchas nuevas habilidades en todas las áreas del desarrollo</a:t>
            </a:r>
          </a:p>
          <a:p>
            <a:endParaRPr lang="es-MX" sz="2400" dirty="0"/>
          </a:p>
        </p:txBody>
      </p:sp>
      <p:pic>
        <p:nvPicPr>
          <p:cNvPr id="4100" name="Picture 4" descr="Resultado de imagen para melonheadz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4927" y="4525934"/>
            <a:ext cx="3905597" cy="2221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241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pic>
        <p:nvPicPr>
          <p:cNvPr id="6146" name="Picture 2" descr="Resultado de imagen para cinco sentidos"/>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032566" y="3608294"/>
            <a:ext cx="4321233" cy="308960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432262" y="333137"/>
            <a:ext cx="11504814" cy="4770537"/>
          </a:xfrm>
          <a:prstGeom prst="rect">
            <a:avLst/>
          </a:prstGeom>
          <a:noFill/>
        </p:spPr>
        <p:txBody>
          <a:bodyPr wrap="square" rtlCol="0">
            <a:spAutoFit/>
          </a:bodyPr>
          <a:lstStyle/>
          <a:p>
            <a:r>
              <a:rPr lang="es-MX" sz="4000" b="1" dirty="0" smtClean="0">
                <a:solidFill>
                  <a:schemeClr val="accent2"/>
                </a:solidFill>
                <a:latin typeface="Affectionately Yours" pitchFamily="50" charset="0"/>
              </a:rPr>
              <a:t>Sensación y percepción </a:t>
            </a:r>
          </a:p>
          <a:p>
            <a:endParaRPr lang="es-MX" sz="2400" dirty="0" smtClean="0">
              <a:latin typeface="Century Gothic" panose="020B0502020202020204" pitchFamily="34" charset="0"/>
            </a:endParaRPr>
          </a:p>
          <a:p>
            <a:pPr algn="just"/>
            <a:r>
              <a:rPr lang="es-MX" sz="2400" dirty="0" smtClean="0">
                <a:latin typeface="Century Gothic" panose="020B0502020202020204" pitchFamily="34" charset="0"/>
              </a:rPr>
              <a:t>En general, </a:t>
            </a:r>
            <a:r>
              <a:rPr lang="es-MX" sz="2400" b="1" dirty="0" smtClean="0">
                <a:latin typeface="Century Gothic" panose="020B0502020202020204" pitchFamily="34" charset="0"/>
              </a:rPr>
              <a:t>la vista, el tacto, el olfato</a:t>
            </a:r>
            <a:r>
              <a:rPr lang="es-MX" sz="2400" dirty="0" smtClean="0">
                <a:latin typeface="Century Gothic" panose="020B0502020202020204" pitchFamily="34" charset="0"/>
              </a:rPr>
              <a:t>, </a:t>
            </a:r>
            <a:r>
              <a:rPr lang="es-MX" sz="2400" b="1" dirty="0" smtClean="0">
                <a:latin typeface="Century Gothic" panose="020B0502020202020204" pitchFamily="34" charset="0"/>
              </a:rPr>
              <a:t>el gusto y el oído </a:t>
            </a:r>
            <a:r>
              <a:rPr lang="es-MX" sz="2400" dirty="0" smtClean="0">
                <a:latin typeface="Century Gothic" panose="020B0502020202020204" pitchFamily="34" charset="0"/>
              </a:rPr>
              <a:t>están bien desarrollados en el periodo de preescolar. Mientras que las habilidades perceptivas están por lo general bien desarrolladas para esta edad, el uso de la información que tenga el niño no es del todo completa, ya que todavía debe desarrollar algunas de las estrategias cognitivas y refinamientos del lenguaje para interpretar y comunicar los datos sensibles.</a:t>
            </a:r>
          </a:p>
          <a:p>
            <a:pPr algn="just"/>
            <a:endParaRPr lang="es-MX" sz="2400" dirty="0" smtClean="0">
              <a:latin typeface="Century Gothic" panose="020B0502020202020204" pitchFamily="34" charset="0"/>
            </a:endParaRPr>
          </a:p>
          <a:p>
            <a:pPr algn="just"/>
            <a:endParaRPr lang="es-MX" sz="2400" dirty="0" smtClean="0">
              <a:latin typeface="Century Gothic" panose="020B0502020202020204" pitchFamily="34" charset="0"/>
            </a:endParaRPr>
          </a:p>
          <a:p>
            <a:pPr algn="just"/>
            <a:r>
              <a:rPr lang="es-MX" sz="2400" dirty="0" smtClean="0">
                <a:latin typeface="Century Gothic" panose="020B0502020202020204" pitchFamily="34" charset="0"/>
              </a:rPr>
              <a:t>El desarrollo perceptivo se ve influido </a:t>
            </a:r>
            <a:r>
              <a:rPr lang="es-MX" sz="2400" i="1" dirty="0" smtClean="0">
                <a:latin typeface="Century Gothic" panose="020B0502020202020204" pitchFamily="34" charset="0"/>
              </a:rPr>
              <a:t>por la experiencia, </a:t>
            </a:r>
            <a:r>
              <a:rPr lang="es-MX" sz="2400" dirty="0" smtClean="0">
                <a:latin typeface="Century Gothic" panose="020B0502020202020204" pitchFamily="34" charset="0"/>
              </a:rPr>
              <a:t>pero depende en gran parte del </a:t>
            </a:r>
            <a:r>
              <a:rPr lang="es-MX" sz="2400" i="1" dirty="0" smtClean="0">
                <a:latin typeface="Century Gothic" panose="020B0502020202020204" pitchFamily="34" charset="0"/>
              </a:rPr>
              <a:t>desarrollo del cerebro y del sistema nervioso central</a:t>
            </a:r>
            <a:r>
              <a:rPr lang="es-MX" sz="2400" dirty="0" smtClean="0">
                <a:latin typeface="Century Gothic" panose="020B0502020202020204" pitchFamily="34" charset="0"/>
              </a:rPr>
              <a:t>, </a:t>
            </a:r>
            <a:endParaRPr lang="es-MX" dirty="0"/>
          </a:p>
        </p:txBody>
      </p:sp>
    </p:spTree>
    <p:extLst>
      <p:ext uri="{BB962C8B-B14F-4D97-AF65-F5344CB8AC3E}">
        <p14:creationId xmlns:p14="http://schemas.microsoft.com/office/powerpoint/2010/main" val="1846361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pic>
        <p:nvPicPr>
          <p:cNvPr id="6" name="Picture 2" descr="Resultado de imagen para melonheadz"/>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100000" l="0" r="100000">
                        <a14:foregroundMark x1="37343" y1="10928" x2="36591" y2="85361"/>
                        <a14:foregroundMark x1="67419" y1="14845" x2="41855" y2="66804"/>
                        <a14:foregroundMark x1="72180" y1="92577" x2="23810" y2="13196"/>
                        <a14:foregroundMark x1="12782" y1="50928" x2="18797" y2="59588"/>
                        <a14:foregroundMark x1="28070" y1="58763" x2="78697" y2="60206"/>
                        <a14:foregroundMark x1="57644" y1="45361" x2="91228" y2="49278"/>
                      </a14:backgroundRemoval>
                    </a14:imgEffect>
                  </a14:imgLayer>
                </a14:imgProps>
              </a:ext>
              <a:ext uri="{28A0092B-C50C-407E-A947-70E740481C1C}">
                <a14:useLocalDpi xmlns:a14="http://schemas.microsoft.com/office/drawing/2010/main" val="0"/>
              </a:ext>
            </a:extLst>
          </a:blip>
          <a:srcRect/>
          <a:stretch>
            <a:fillRect/>
          </a:stretch>
        </p:blipFill>
        <p:spPr bwMode="auto">
          <a:xfrm>
            <a:off x="268778" y="240836"/>
            <a:ext cx="5450378" cy="662514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68778" y="323364"/>
            <a:ext cx="11654444" cy="6986528"/>
          </a:xfrm>
          <a:prstGeom prst="rect">
            <a:avLst/>
          </a:prstGeom>
          <a:noFill/>
        </p:spPr>
        <p:txBody>
          <a:bodyPr wrap="square" rtlCol="0">
            <a:spAutoFit/>
          </a:bodyPr>
          <a:lstStyle/>
          <a:p>
            <a:r>
              <a:rPr lang="es-MX" sz="4000" b="1" dirty="0" smtClean="0">
                <a:solidFill>
                  <a:schemeClr val="accent2"/>
                </a:solidFill>
                <a:latin typeface="Affectionately Yours" pitchFamily="50" charset="0"/>
              </a:rPr>
              <a:t>Desarrollo motor grueso</a:t>
            </a:r>
          </a:p>
          <a:p>
            <a:pPr algn="just"/>
            <a:r>
              <a:rPr lang="es-MX" sz="2400" dirty="0" smtClean="0">
                <a:latin typeface="Century Gothic" panose="020B0502020202020204" pitchFamily="34" charset="0"/>
              </a:rPr>
              <a:t>El crecimiento físico durante esta edad permite realizar movimientos más estables y con paso seguro. El desarrollo motor grueso incluye el </a:t>
            </a:r>
            <a:r>
              <a:rPr lang="es-MX" sz="2400" b="1" dirty="0" smtClean="0">
                <a:solidFill>
                  <a:schemeClr val="accent6">
                    <a:lumMod val="75000"/>
                  </a:schemeClr>
                </a:solidFill>
                <a:latin typeface="Century Gothic" panose="020B0502020202020204" pitchFamily="34" charset="0"/>
              </a:rPr>
              <a:t>uso</a:t>
            </a:r>
            <a:r>
              <a:rPr lang="es-MX" sz="2400" dirty="0" smtClean="0">
                <a:latin typeface="Century Gothic" panose="020B0502020202020204" pitchFamily="34" charset="0"/>
              </a:rPr>
              <a:t> funcional </a:t>
            </a:r>
            <a:r>
              <a:rPr lang="es-MX" sz="2400" b="1" dirty="0" smtClean="0">
                <a:solidFill>
                  <a:schemeClr val="accent6">
                    <a:lumMod val="75000"/>
                  </a:schemeClr>
                </a:solidFill>
                <a:latin typeface="Century Gothic" panose="020B0502020202020204" pitchFamily="34" charset="0"/>
              </a:rPr>
              <a:t>de los brazos y las piernas para actividades como brincar, correr y trepar</a:t>
            </a:r>
            <a:r>
              <a:rPr lang="es-MX" sz="2400" dirty="0" smtClean="0">
                <a:latin typeface="Century Gothic" panose="020B0502020202020204" pitchFamily="34" charset="0"/>
              </a:rPr>
              <a:t>. Sin embargo, debido a que el </a:t>
            </a:r>
            <a:r>
              <a:rPr lang="es-MX" sz="2400" u="sng" dirty="0" smtClean="0">
                <a:latin typeface="Century Gothic" panose="020B0502020202020204" pitchFamily="34" charset="0"/>
              </a:rPr>
              <a:t>sistema nervioso </a:t>
            </a:r>
            <a:r>
              <a:rPr lang="es-MX" sz="2400" dirty="0" smtClean="0">
                <a:latin typeface="Century Gothic" panose="020B0502020202020204" pitchFamily="34" charset="0"/>
              </a:rPr>
              <a:t>todavía está inmaduro, el tiempo de reacción del preescolar es por lo general mucho más lento que el de un niño de seis o siete años. Algunos niños de tres y cuatro años ya demuestran las habilidades motoras gruesas de los de cinco años.</a:t>
            </a:r>
          </a:p>
          <a:p>
            <a:pPr algn="just"/>
            <a:r>
              <a:rPr lang="es-MX" sz="2400" b="1" dirty="0" smtClean="0">
                <a:solidFill>
                  <a:srgbClr val="FF0000"/>
                </a:solidFill>
                <a:latin typeface="Century Gothic" panose="020B0502020202020204" pitchFamily="34" charset="0"/>
              </a:rPr>
              <a:t>E</a:t>
            </a:r>
            <a:r>
              <a:rPr lang="es-MX" sz="2400" b="1" dirty="0" smtClean="0">
                <a:solidFill>
                  <a:srgbClr val="FF0000"/>
                </a:solidFill>
                <a:latin typeface="Century Gothic" panose="020B0502020202020204" pitchFamily="34" charset="0"/>
              </a:rPr>
              <a:t>s importante proporcionar alternativas para la actividad y la movilidad a los preescolares con discapacidades del desarrollo. </a:t>
            </a:r>
          </a:p>
          <a:p>
            <a:pPr algn="just"/>
            <a:endParaRPr lang="es-MX" sz="2400" dirty="0" smtClean="0">
              <a:latin typeface="Century Gothic" panose="020B0502020202020204" pitchFamily="34" charset="0"/>
            </a:endParaRPr>
          </a:p>
          <a:p>
            <a:pPr algn="just"/>
            <a:r>
              <a:rPr lang="es-MX" sz="2400" dirty="0" smtClean="0">
                <a:latin typeface="Century Gothic" panose="020B0502020202020204" pitchFamily="34" charset="0"/>
              </a:rPr>
              <a:t>Entre las edades de tres y seis años, el desarrollo motor grueso progresa rápidamente conforme los niños empiezan a desarrollar nuevas capacidades y a refinar otras. Las actividades diarias deben incluir muchas oportunidades para que los niños pequeños desarrollen competencia y confianza.</a:t>
            </a:r>
          </a:p>
          <a:p>
            <a:pPr algn="just"/>
            <a:endParaRPr lang="es-MX" sz="2400" dirty="0"/>
          </a:p>
        </p:txBody>
      </p:sp>
    </p:spTree>
    <p:extLst>
      <p:ext uri="{BB962C8B-B14F-4D97-AF65-F5344CB8AC3E}">
        <p14:creationId xmlns:p14="http://schemas.microsoft.com/office/powerpoint/2010/main" val="308759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5" name="CuadroTexto 4"/>
          <p:cNvSpPr txBox="1"/>
          <p:nvPr/>
        </p:nvSpPr>
        <p:spPr>
          <a:xfrm>
            <a:off x="199505" y="548640"/>
            <a:ext cx="11853950" cy="6524863"/>
          </a:xfrm>
          <a:prstGeom prst="rect">
            <a:avLst/>
          </a:prstGeom>
          <a:noFill/>
        </p:spPr>
        <p:txBody>
          <a:bodyPr wrap="square" rtlCol="0">
            <a:spAutoFit/>
          </a:bodyPr>
          <a:lstStyle/>
          <a:p>
            <a:r>
              <a:rPr lang="es-MX" sz="4000" b="1" dirty="0" smtClean="0">
                <a:solidFill>
                  <a:schemeClr val="accent2"/>
                </a:solidFill>
                <a:latin typeface="Affectionately Yours" pitchFamily="50" charset="0"/>
              </a:rPr>
              <a:t>Desarrollo motor fino</a:t>
            </a:r>
          </a:p>
          <a:p>
            <a:pPr algn="just"/>
            <a:r>
              <a:rPr lang="es-MX" sz="2400" dirty="0" smtClean="0">
                <a:latin typeface="Century Gothic" panose="020B0502020202020204" pitchFamily="34" charset="0"/>
              </a:rPr>
              <a:t>Los niños pequeños no adquieren una destreza manual sofisticada entre los tres y los cinco años de edad. Pueden experimentar fallas y frustración si se espera con frecuencia que </a:t>
            </a:r>
            <a:r>
              <a:rPr lang="es-MX" sz="2400" b="1" dirty="0" smtClean="0">
                <a:solidFill>
                  <a:schemeClr val="accent4">
                    <a:lumMod val="75000"/>
                  </a:schemeClr>
                </a:solidFill>
                <a:latin typeface="Century Gothic" panose="020B0502020202020204" pitchFamily="34" charset="0"/>
              </a:rPr>
              <a:t>realicen tareas que impliquen un control preciso de los músculos de las manos</a:t>
            </a:r>
            <a:r>
              <a:rPr lang="es-MX" sz="2400" dirty="0" smtClean="0">
                <a:latin typeface="Century Gothic" panose="020B0502020202020204" pitchFamily="34" charset="0"/>
              </a:rPr>
              <a:t>, juicios perceptivos cuidadosos que impliquen </a:t>
            </a:r>
            <a:r>
              <a:rPr lang="es-MX" sz="2400" b="1" dirty="0" smtClean="0">
                <a:solidFill>
                  <a:srgbClr val="7030A0"/>
                </a:solidFill>
                <a:latin typeface="Century Gothic" panose="020B0502020202020204" pitchFamily="34" charset="0"/>
              </a:rPr>
              <a:t>coordinación vista-manos </a:t>
            </a:r>
            <a:r>
              <a:rPr lang="es-MX" sz="2400" dirty="0" smtClean="0">
                <a:latin typeface="Century Gothic" panose="020B0502020202020204" pitchFamily="34" charset="0"/>
              </a:rPr>
              <a:t>y movimientos refinados que requieran de estabilidad y paciencia.</a:t>
            </a:r>
          </a:p>
          <a:p>
            <a:pPr algn="just"/>
            <a:r>
              <a:rPr lang="es-MX" sz="2400" dirty="0" smtClean="0">
                <a:latin typeface="Century Gothic" panose="020B0502020202020204" pitchFamily="34" charset="0"/>
              </a:rPr>
              <a:t>De los tres a los cinco años, e incluso más allá, los niños se ven beneficiados por las actividades que desarrollan los músculos de sus manos y por la </a:t>
            </a:r>
            <a:r>
              <a:rPr lang="es-MX" sz="2400" dirty="0" smtClean="0">
                <a:solidFill>
                  <a:schemeClr val="accent4">
                    <a:lumMod val="75000"/>
                  </a:schemeClr>
                </a:solidFill>
                <a:latin typeface="Century Gothic" panose="020B0502020202020204" pitchFamily="34" charset="0"/>
              </a:rPr>
              <a:t>adquisición de habilidades motoras finas, como dibujar y pintar, trabajar con plastilina o construir cosas con  legos</a:t>
            </a:r>
          </a:p>
          <a:p>
            <a:pPr algn="just"/>
            <a:r>
              <a:rPr lang="es-MX" sz="2400" dirty="0" smtClean="0">
                <a:latin typeface="Century Gothic" panose="020B0502020202020204" pitchFamily="34" charset="0"/>
              </a:rPr>
              <a:t>Los niños experimentan diferentes grados de dificultad al realizar tareas motoras finas. Algunos son mucho más capaces que otros en este tipo de actividades y también pueden observarse diferencias de género.</a:t>
            </a:r>
          </a:p>
          <a:p>
            <a:pPr algn="just"/>
            <a:endParaRPr lang="es-MX" sz="2400" dirty="0">
              <a:latin typeface="Century Gothic" panose="020B0502020202020204" pitchFamily="34" charset="0"/>
            </a:endParaRPr>
          </a:p>
          <a:p>
            <a:pPr algn="just"/>
            <a:endParaRPr lang="es-MX" sz="2400" dirty="0" smtClean="0">
              <a:latin typeface="Century Gothic" panose="020B0502020202020204" pitchFamily="34" charset="0"/>
            </a:endParaRPr>
          </a:p>
          <a:p>
            <a:endParaRPr lang="es-MX" dirty="0"/>
          </a:p>
        </p:txBody>
      </p:sp>
    </p:spTree>
    <p:extLst>
      <p:ext uri="{BB962C8B-B14F-4D97-AF65-F5344CB8AC3E}">
        <p14:creationId xmlns:p14="http://schemas.microsoft.com/office/powerpoint/2010/main" val="920274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5" name="CuadroTexto 4"/>
          <p:cNvSpPr txBox="1"/>
          <p:nvPr/>
        </p:nvSpPr>
        <p:spPr>
          <a:xfrm>
            <a:off x="243840" y="745273"/>
            <a:ext cx="11704320" cy="5262979"/>
          </a:xfrm>
          <a:prstGeom prst="rect">
            <a:avLst/>
          </a:prstGeom>
          <a:noFill/>
        </p:spPr>
        <p:txBody>
          <a:bodyPr wrap="square" rtlCol="0">
            <a:spAutoFit/>
          </a:bodyPr>
          <a:lstStyle/>
          <a:p>
            <a:pPr algn="just"/>
            <a:r>
              <a:rPr lang="es-MX" sz="2400" dirty="0" smtClean="0">
                <a:latin typeface="Century Gothic" panose="020B0502020202020204" pitchFamily="34" charset="0"/>
              </a:rPr>
              <a:t>El desarrollo motor fino progresa de </a:t>
            </a:r>
            <a:r>
              <a:rPr lang="es-MX" sz="2400" b="1" dirty="0" smtClean="0">
                <a:latin typeface="Century Gothic" panose="020B0502020202020204" pitchFamily="34" charset="0"/>
              </a:rPr>
              <a:t>manera lenta</a:t>
            </a:r>
            <a:r>
              <a:rPr lang="es-MX" sz="2400" dirty="0" smtClean="0">
                <a:latin typeface="Century Gothic" panose="020B0502020202020204" pitchFamily="34" charset="0"/>
              </a:rPr>
              <a:t> durante los años preescolares, pero </a:t>
            </a:r>
            <a:r>
              <a:rPr lang="es-MX" sz="2400" b="1" dirty="0" smtClean="0">
                <a:latin typeface="Century Gothic" panose="020B0502020202020204" pitchFamily="34" charset="0"/>
              </a:rPr>
              <a:t>puede promoverse su evolución </a:t>
            </a:r>
            <a:r>
              <a:rPr lang="es-MX" sz="2400" dirty="0" smtClean="0">
                <a:latin typeface="Century Gothic" panose="020B0502020202020204" pitchFamily="34" charset="0"/>
              </a:rPr>
              <a:t>al proporcionar muchas oportunidades, las herramientas adecuadas y el apoyo de los adultos.</a:t>
            </a:r>
          </a:p>
          <a:p>
            <a:pPr algn="just"/>
            <a:r>
              <a:rPr lang="es-MX" sz="2400" dirty="0">
                <a:latin typeface="Century Gothic" panose="020B0502020202020204" pitchFamily="34" charset="0"/>
              </a:rPr>
              <a:t> </a:t>
            </a:r>
            <a:endParaRPr lang="es-MX" sz="2400" dirty="0" smtClean="0">
              <a:latin typeface="Century Gothic" panose="020B0502020202020204" pitchFamily="34" charset="0"/>
            </a:endParaRPr>
          </a:p>
          <a:p>
            <a:pPr algn="just"/>
            <a:r>
              <a:rPr lang="es-MX" sz="2400" dirty="0" smtClean="0">
                <a:latin typeface="Century Gothic" panose="020B0502020202020204" pitchFamily="34" charset="0"/>
              </a:rPr>
              <a:t>Entre los tres y los cinco años, los niños deben tener acceso a muchos tipos de materiales y objetos que les ayuden a desarrollar y practicar las </a:t>
            </a:r>
            <a:r>
              <a:rPr lang="es-MX" sz="2400" i="1" dirty="0" smtClean="0">
                <a:latin typeface="Century Gothic" panose="020B0502020202020204" pitchFamily="34" charset="0"/>
              </a:rPr>
              <a:t>habilidades motoras finas</a:t>
            </a:r>
            <a:r>
              <a:rPr lang="es-MX" sz="2400" dirty="0" smtClean="0">
                <a:latin typeface="Century Gothic" panose="020B0502020202020204" pitchFamily="34" charset="0"/>
              </a:rPr>
              <a:t>, como serían objetos pequeños para :</a:t>
            </a:r>
          </a:p>
          <a:p>
            <a:pPr algn="just"/>
            <a:endParaRPr lang="es-MX" sz="2400" dirty="0">
              <a:latin typeface="Century Gothic" panose="020B0502020202020204" pitchFamily="34" charset="0"/>
            </a:endParaRPr>
          </a:p>
          <a:p>
            <a:pPr algn="just"/>
            <a:r>
              <a:rPr lang="es-MX" sz="2400" dirty="0" smtClean="0">
                <a:latin typeface="Century Gothic" panose="020B0502020202020204" pitchFamily="34" charset="0"/>
              </a:rPr>
              <a:t>clasificar y contar; tablas donde puedan pegar letras o figuras; cuentas para ensartar; ropa y cosas que tengan cremalleras, botones y nudos para jugar a disfrazarse; muñecas y accesorios; material para escribir y dibujar; tijeras, pintura y plastilina, así como oportunidades para practicar habilidades funcionales, por ejemplo: servir leche, poner la mesa, comer y vestirse. </a:t>
            </a:r>
          </a:p>
          <a:p>
            <a:pPr algn="just"/>
            <a:endParaRPr lang="es-MX" sz="2400" dirty="0">
              <a:latin typeface="Century Gothic" panose="020B0502020202020204" pitchFamily="34" charset="0"/>
            </a:endParaRPr>
          </a:p>
        </p:txBody>
      </p:sp>
    </p:spTree>
    <p:extLst>
      <p:ext uri="{BB962C8B-B14F-4D97-AF65-F5344CB8AC3E}">
        <p14:creationId xmlns:p14="http://schemas.microsoft.com/office/powerpoint/2010/main" val="4074435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5" name="CuadroTexto 4"/>
          <p:cNvSpPr txBox="1"/>
          <p:nvPr/>
        </p:nvSpPr>
        <p:spPr>
          <a:xfrm>
            <a:off x="603530" y="365125"/>
            <a:ext cx="9858895" cy="5940088"/>
          </a:xfrm>
          <a:prstGeom prst="rect">
            <a:avLst/>
          </a:prstGeom>
          <a:noFill/>
        </p:spPr>
        <p:txBody>
          <a:bodyPr wrap="square" rtlCol="0">
            <a:spAutoFit/>
          </a:bodyPr>
          <a:lstStyle/>
          <a:p>
            <a:pPr algn="ctr"/>
            <a:r>
              <a:rPr lang="es-MX" sz="3600" b="1" dirty="0" smtClean="0">
                <a:latin typeface="Century Gothic" panose="020B0502020202020204" pitchFamily="34" charset="0"/>
              </a:rPr>
              <a:t>PREGUNTAS</a:t>
            </a:r>
          </a:p>
          <a:p>
            <a:pPr algn="ctr"/>
            <a:endParaRPr lang="es-MX" sz="3600" b="1" dirty="0" smtClean="0">
              <a:latin typeface="Century Gothic" panose="020B0502020202020204" pitchFamily="34" charset="0"/>
            </a:endParaRPr>
          </a:p>
          <a:p>
            <a:pPr marL="342900" indent="-342900">
              <a:buAutoNum type="arabicPeriod"/>
            </a:pPr>
            <a:r>
              <a:rPr lang="es-MX" sz="2800" dirty="0" smtClean="0">
                <a:latin typeface="Century Gothic" panose="020B0502020202020204" pitchFamily="34" charset="0"/>
              </a:rPr>
              <a:t>¿En que parte de, cuerpo se da principalmente el crecimiento físico?</a:t>
            </a:r>
          </a:p>
          <a:p>
            <a:pPr marL="342900" indent="-342900">
              <a:buAutoNum type="arabicPeriod"/>
            </a:pPr>
            <a:endParaRPr lang="es-MX" sz="2800" dirty="0" smtClean="0">
              <a:latin typeface="Century Gothic" panose="020B0502020202020204" pitchFamily="34" charset="0"/>
            </a:endParaRPr>
          </a:p>
          <a:p>
            <a:pPr marL="342900" indent="-342900">
              <a:buAutoNum type="arabicPeriod"/>
            </a:pPr>
            <a:r>
              <a:rPr lang="es-MX" sz="2800" dirty="0" smtClean="0">
                <a:latin typeface="Century Gothic" panose="020B0502020202020204" pitchFamily="34" charset="0"/>
              </a:rPr>
              <a:t>¿de que depende el desarrollo de la sensación  percepción?</a:t>
            </a:r>
          </a:p>
          <a:p>
            <a:pPr marL="342900" indent="-342900">
              <a:buAutoNum type="arabicPeriod"/>
            </a:pPr>
            <a:r>
              <a:rPr lang="es-MX" sz="2800" dirty="0" smtClean="0">
                <a:latin typeface="Century Gothic" panose="020B0502020202020204" pitchFamily="34" charset="0"/>
              </a:rPr>
              <a:t>¿Qué actividades se realizan en el desarrollo motor grueso y fino?</a:t>
            </a:r>
          </a:p>
          <a:p>
            <a:pPr marL="342900" indent="-342900">
              <a:buAutoNum type="arabicPeriod"/>
            </a:pPr>
            <a:r>
              <a:rPr lang="es-MX" sz="2800" dirty="0" smtClean="0">
                <a:latin typeface="Century Gothic" panose="020B0502020202020204" pitchFamily="34" charset="0"/>
              </a:rPr>
              <a:t>¿Cuál es la teoría que implica realizar actividades para el desarrollo de la motricidad fina?</a:t>
            </a:r>
          </a:p>
          <a:p>
            <a:pPr marL="342900" indent="-342900">
              <a:buAutoNum type="arabicPeriod"/>
            </a:pPr>
            <a:r>
              <a:rPr lang="es-MX" sz="2800" dirty="0" smtClean="0">
                <a:latin typeface="Century Gothic" panose="020B0502020202020204" pitchFamily="34" charset="0"/>
              </a:rPr>
              <a:t>¿Qué tipos de materiales ayudan a desarrollar y practicar las habilidades motoras finas?</a:t>
            </a:r>
          </a:p>
        </p:txBody>
      </p:sp>
      <p:pic>
        <p:nvPicPr>
          <p:cNvPr id="8194" name="Picture 2" descr="Resultado de imagen para SIGNO DE INTERROGACIO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20174">
            <a:off x="10268408" y="79381"/>
            <a:ext cx="2130415" cy="21304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SIGNO DE INTERROGACIO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714746">
            <a:off x="9397218" y="-37836"/>
            <a:ext cx="2130415" cy="213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820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5" name="Rectángulo 4"/>
          <p:cNvSpPr/>
          <p:nvPr/>
        </p:nvSpPr>
        <p:spPr>
          <a:xfrm>
            <a:off x="465513" y="365125"/>
            <a:ext cx="11454937" cy="4154984"/>
          </a:xfrm>
          <a:prstGeom prst="rect">
            <a:avLst/>
          </a:prstGeom>
        </p:spPr>
        <p:txBody>
          <a:bodyPr wrap="square">
            <a:spAutoFit/>
          </a:bodyPr>
          <a:lstStyle/>
          <a:p>
            <a:pPr algn="ctr"/>
            <a:r>
              <a:rPr lang="es-MX" sz="2400" b="1" dirty="0" smtClean="0">
                <a:latin typeface="Century Gothic" panose="020B0502020202020204" pitchFamily="34" charset="0"/>
              </a:rPr>
              <a:t>RESPUESTAS:</a:t>
            </a:r>
          </a:p>
          <a:p>
            <a:pPr algn="ctr"/>
            <a:endParaRPr lang="es-MX" sz="2400" b="1" dirty="0" smtClean="0">
              <a:latin typeface="Century Gothic" panose="020B0502020202020204" pitchFamily="34" charset="0"/>
            </a:endParaRPr>
          </a:p>
          <a:p>
            <a:pPr marL="457200" indent="-457200" algn="just">
              <a:buAutoNum type="arabicPeriod"/>
            </a:pPr>
            <a:r>
              <a:rPr lang="es-MX" sz="2400" dirty="0" smtClean="0">
                <a:latin typeface="Century Gothic" panose="020B0502020202020204" pitchFamily="34" charset="0"/>
              </a:rPr>
              <a:t>TRONCO Y PIERNAS</a:t>
            </a:r>
          </a:p>
          <a:p>
            <a:pPr marL="457200" indent="-457200" algn="just">
              <a:buAutoNum type="arabicPeriod"/>
            </a:pPr>
            <a:r>
              <a:rPr lang="es-MX" sz="2400" dirty="0" smtClean="0">
                <a:latin typeface="Century Gothic" panose="020B0502020202020204" pitchFamily="34" charset="0"/>
              </a:rPr>
              <a:t>DE LA EXPERIENCIA, DESARROLLO DEL CEREBRO Y DEL SISTEMA NERVIOSO CENTRAL</a:t>
            </a:r>
          </a:p>
          <a:p>
            <a:pPr marL="457200" indent="-457200" algn="just">
              <a:buAutoNum type="arabicPeriod"/>
            </a:pPr>
            <a:r>
              <a:rPr lang="es-MX" sz="2400" dirty="0" smtClean="0">
                <a:latin typeface="Century Gothic" panose="020B0502020202020204" pitchFamily="34" charset="0"/>
              </a:rPr>
              <a:t>GRUESO: BRINCAR, CORRER Y TREPAR</a:t>
            </a:r>
          </a:p>
          <a:p>
            <a:pPr algn="just"/>
            <a:r>
              <a:rPr lang="es-MX" sz="2400" dirty="0" smtClean="0">
                <a:latin typeface="Century Gothic" panose="020B0502020202020204" pitchFamily="34" charset="0"/>
              </a:rPr>
              <a:t>FINO: DIBUJAR Y PINTAR, TRABAJAR CON PLASTILINA CONTRUIR COSAS CON LEGO</a:t>
            </a:r>
          </a:p>
          <a:p>
            <a:pPr algn="just"/>
            <a:r>
              <a:rPr lang="es-MX" sz="2400" dirty="0" smtClean="0">
                <a:latin typeface="Century Gothic" panose="020B0502020202020204" pitchFamily="34" charset="0"/>
              </a:rPr>
              <a:t>4. CONTROL PRECISO DE LOS MUSCULOS DE LAS MANOS, COORDINACION VISTA- MANOS, ESTABILIDAD Y PACIENCIA</a:t>
            </a:r>
          </a:p>
          <a:p>
            <a:pPr algn="just"/>
            <a:r>
              <a:rPr lang="es-MX" sz="2400" dirty="0" smtClean="0">
                <a:latin typeface="Century Gothic" panose="020B0502020202020204" pitchFamily="34" charset="0"/>
              </a:rPr>
              <a:t>5. CONTAR, CLASIFICAR, ENSARTAT, USAR LAS TIJERAS. ETC.</a:t>
            </a:r>
            <a:endParaRPr lang="es-MX" sz="2400" dirty="0" smtClean="0">
              <a:latin typeface="Century Gothic" panose="020B0502020202020204" pitchFamily="34" charset="0"/>
            </a:endParaRPr>
          </a:p>
        </p:txBody>
      </p:sp>
    </p:spTree>
    <p:extLst>
      <p:ext uri="{BB962C8B-B14F-4D97-AF65-F5344CB8AC3E}">
        <p14:creationId xmlns:p14="http://schemas.microsoft.com/office/powerpoint/2010/main" val="41518264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937</Words>
  <Application>Microsoft Office PowerPoint</Application>
  <PresentationFormat>Panorámica</PresentationFormat>
  <Paragraphs>47</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Affectionately Yours</vt:lpstr>
      <vt:lpstr>Arial</vt:lpstr>
      <vt:lpstr>Calibri</vt:lpstr>
      <vt:lpstr>Calibri Light</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Garcia</dc:creator>
  <cp:lastModifiedBy>Karen Garcia</cp:lastModifiedBy>
  <cp:revision>12</cp:revision>
  <dcterms:created xsi:type="dcterms:W3CDTF">2018-10-08T22:35:51Z</dcterms:created>
  <dcterms:modified xsi:type="dcterms:W3CDTF">2018-10-09T01:14:02Z</dcterms:modified>
</cp:coreProperties>
</file>