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KG She Persisted" panose="02000506000000020003" pitchFamily="2" charset="0"/>
      <p:regular r:id="rId9"/>
    </p:embeddedFont>
    <p:embeddedFont>
      <p:font typeface="KG Second Chances Solid" panose="02000000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KG Lego House" panose="02000503000000020004" pitchFamily="2" charset="0"/>
      <p:regular r:id="rId15"/>
    </p:embeddedFont>
    <p:embeddedFont>
      <p:font typeface="KG Blank Space Solid" panose="02000000000000000000" pitchFamily="2" charset="0"/>
      <p:regular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DA4"/>
    <a:srgbClr val="CCCC00"/>
    <a:srgbClr val="DF9DAC"/>
    <a:srgbClr val="FA9477"/>
    <a:srgbClr val="EB8EA5"/>
    <a:srgbClr val="A1A7AE"/>
    <a:srgbClr val="B20C3E"/>
    <a:srgbClr val="F26748"/>
    <a:srgbClr val="BD194E"/>
    <a:srgbClr val="2C5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97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623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098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555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769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62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02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0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217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925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8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A43D-D5A5-42E5-9147-86A9EAFAAE3C}" type="datetimeFigureOut">
              <a:rPr lang="es-MX" smtClean="0"/>
              <a:t>08/10/2018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94E72-F29D-4761-81CC-E83691DAE2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73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ot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1291" y="-2661290"/>
            <a:ext cx="6869419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181082" y="0"/>
            <a:ext cx="86133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Luna" pitchFamily="2" charset="0"/>
              </a:rPr>
              <a:t>.</a:t>
            </a:r>
            <a:endParaRPr lang="es-MX" sz="6000" b="1" i="0" u="none" strike="noStrike" baseline="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Luna" pitchFamily="2" charset="0"/>
            </a:endParaRPr>
          </a:p>
          <a:p>
            <a:pPr algn="ctr"/>
            <a:r>
              <a:rPr lang="es-MX" sz="8800" dirty="0" smtClean="0">
                <a:ln w="0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halo, brother!" panose="02000500000000000000" pitchFamily="2" charset="0"/>
              </a:rPr>
              <a:t>Motivar la</a:t>
            </a:r>
          </a:p>
          <a:p>
            <a:pPr algn="ctr"/>
            <a:endParaRPr lang="es-MX" sz="6000" b="1" dirty="0">
              <a:ln w="28575"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latin typeface="Luna" pitchFamily="2" charset="0"/>
            </a:endParaRPr>
          </a:p>
          <a:p>
            <a:pPr algn="ctr"/>
            <a:r>
              <a:rPr lang="es-MX" sz="8800" dirty="0" smtClean="0">
                <a:ln w="0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halo, brother!" panose="02000500000000000000" pitchFamily="2" charset="0"/>
              </a:rPr>
              <a:t>de </a:t>
            </a:r>
            <a:r>
              <a:rPr lang="es-MX" sz="8800" dirty="0">
                <a:ln w="0">
                  <a:solidFill>
                    <a:schemeClr val="bg1"/>
                  </a:solidFill>
                </a:ln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halo, brother!" panose="02000500000000000000" pitchFamily="2" charset="0"/>
              </a:rPr>
              <a:t>los niños</a:t>
            </a:r>
            <a:endParaRPr lang="es-MX" sz="8800" dirty="0">
              <a:ln w="0">
                <a:solidFill>
                  <a:schemeClr val="bg1"/>
                </a:solidFill>
              </a:ln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halo, brother!" panose="020005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77588" y="6401752"/>
            <a:ext cx="5814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i="0" u="none" strike="noStrike" baseline="0" dirty="0" smtClean="0">
                <a:ln w="0"/>
                <a:solidFill>
                  <a:srgbClr val="F95DA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Blank Space Solid" panose="02000000000000000000" pitchFamily="2" charset="0"/>
              </a:rPr>
              <a:t>Alumna: Gabriela Yuvianith García Pérez</a:t>
            </a:r>
            <a:endParaRPr lang="es-MX" sz="2000" dirty="0">
              <a:solidFill>
                <a:srgbClr val="F95DA4"/>
              </a:solidFill>
              <a:latin typeface="KG Blank Space Solid" panose="020000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37304" y="5670613"/>
            <a:ext cx="7282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latin typeface="KG Blank Space Solid" panose="02000000000000000000" pitchFamily="2" charset="0"/>
              </a:rPr>
              <a:t>Carol </a:t>
            </a:r>
            <a:r>
              <a:rPr lang="es-MX" sz="3200" dirty="0" err="1">
                <a:latin typeface="KG Blank Space Solid" panose="02000000000000000000" pitchFamily="2" charset="0"/>
              </a:rPr>
              <a:t>Seefeldt</a:t>
            </a:r>
            <a:r>
              <a:rPr lang="es-MX" sz="3200" dirty="0">
                <a:latin typeface="KG Blank Space Solid" panose="02000000000000000000" pitchFamily="2" charset="0"/>
              </a:rPr>
              <a:t> y </a:t>
            </a:r>
            <a:r>
              <a:rPr lang="es-MX" sz="3200" dirty="0" err="1">
                <a:latin typeface="KG Blank Space Solid" panose="02000000000000000000" pitchFamily="2" charset="0"/>
              </a:rPr>
              <a:t>Barbara</a:t>
            </a:r>
            <a:r>
              <a:rPr lang="es-MX" sz="3200" dirty="0">
                <a:latin typeface="KG Blank Space Solid" panose="02000000000000000000" pitchFamily="2" charset="0"/>
              </a:rPr>
              <a:t> </a:t>
            </a:r>
            <a:r>
              <a:rPr lang="es-MX" sz="3200" dirty="0" err="1">
                <a:latin typeface="KG Blank Space Solid" panose="02000000000000000000" pitchFamily="2" charset="0"/>
              </a:rPr>
              <a:t>Wasik</a:t>
            </a:r>
            <a:endParaRPr lang="es-MX" sz="3200" dirty="0">
              <a:latin typeface="KG Blank Space Solid" panose="02000000000000000000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17"/>
            <a:ext cx="4043966" cy="66142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95861" y="1865050"/>
            <a:ext cx="8246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600" b="1" dirty="0">
                <a:ln w="28575">
                  <a:solidFill>
                    <a:schemeClr val="bg1"/>
                  </a:solidFill>
                </a:ln>
                <a:solidFill>
                  <a:srgbClr val="F95DA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Luna" pitchFamily="2" charset="0"/>
              </a:rPr>
              <a:t>expresión artística</a:t>
            </a:r>
            <a:endParaRPr lang="es-MX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13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ott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5"/>
          <a:stretch/>
        </p:blipFill>
        <p:spPr bwMode="auto">
          <a:xfrm rot="5400000">
            <a:off x="-2069549" y="2069552"/>
            <a:ext cx="6869419" cy="27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904025" y="1090188"/>
            <a:ext cx="91955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>
                <a:latin typeface="KG Second Chances Solid" panose="02000000000000000000" pitchFamily="2" charset="0"/>
              </a:rPr>
              <a:t>Los maestros del jardín de niños, quienes desean que sus </a:t>
            </a:r>
            <a:r>
              <a:rPr lang="es-MX" sz="3200" dirty="0">
                <a:solidFill>
                  <a:srgbClr val="F95DA4"/>
                </a:solidFill>
                <a:latin typeface="KG She Persisted" panose="02000506000000020003" pitchFamily="2" charset="0"/>
              </a:rPr>
              <a:t>alumnos</a:t>
            </a:r>
            <a:r>
              <a:rPr lang="es-MX" sz="3200" dirty="0">
                <a:latin typeface="KG Second Chances Solid" panose="02000000000000000000" pitchFamily="2" charset="0"/>
              </a:rPr>
              <a:t> </a:t>
            </a:r>
            <a:r>
              <a:rPr lang="es-MX" sz="2800" dirty="0">
                <a:latin typeface="KG Second Chances Solid" panose="02000000000000000000" pitchFamily="2" charset="0"/>
              </a:rPr>
              <a:t>puedan </a:t>
            </a:r>
            <a:r>
              <a:rPr lang="es-MX" sz="3200" dirty="0">
                <a:solidFill>
                  <a:srgbClr val="F95DA4"/>
                </a:solidFill>
                <a:latin typeface="KG She Persisted" panose="02000506000000020003" pitchFamily="2" charset="0"/>
              </a:rPr>
              <a:t>usar</a:t>
            </a:r>
            <a:r>
              <a:rPr lang="es-MX" sz="3200" dirty="0">
                <a:latin typeface="KG Second Chances Solid" panose="02000000000000000000" pitchFamily="2" charset="0"/>
              </a:rPr>
              <a:t> </a:t>
            </a:r>
            <a:r>
              <a:rPr lang="es-MX" sz="2800" dirty="0">
                <a:latin typeface="KG Second Chances Solid" panose="02000000000000000000" pitchFamily="2" charset="0"/>
              </a:rPr>
              <a:t>en su </a:t>
            </a:r>
            <a:r>
              <a:rPr lang="es-MX" sz="3200" dirty="0" smtClean="0">
                <a:solidFill>
                  <a:srgbClr val="F95DA4"/>
                </a:solidFill>
                <a:latin typeface="KG She Persisted" panose="02000506000000020003" pitchFamily="2" charset="0"/>
              </a:rPr>
              <a:t>arte</a:t>
            </a:r>
            <a:r>
              <a:rPr lang="es-MX" sz="3200" dirty="0" smtClean="0">
                <a:latin typeface="KG Second Chances Solid" panose="02000000000000000000" pitchFamily="2" charset="0"/>
              </a:rPr>
              <a:t> </a:t>
            </a:r>
            <a:r>
              <a:rPr lang="es-MX" sz="2800" dirty="0" smtClean="0">
                <a:latin typeface="KG Second Chances Solid" panose="02000000000000000000" pitchFamily="2" charset="0"/>
              </a:rPr>
              <a:t>una </a:t>
            </a:r>
            <a:r>
              <a:rPr lang="es-MX" sz="2800" dirty="0">
                <a:latin typeface="KG Second Chances Solid" panose="02000000000000000000" pitchFamily="2" charset="0"/>
              </a:rPr>
              <a:t>amplia gama de materiales, símbolos e </a:t>
            </a:r>
            <a:r>
              <a:rPr lang="es-MX" sz="2800" dirty="0" smtClean="0">
                <a:latin typeface="KG Second Chances Solid" panose="02000000000000000000" pitchFamily="2" charset="0"/>
              </a:rPr>
              <a:t>ideas </a:t>
            </a:r>
            <a:r>
              <a:rPr lang="es-MX" sz="2800" dirty="0">
                <a:latin typeface="KG Second Chances Solid" panose="02000000000000000000" pitchFamily="2" charset="0"/>
              </a:rPr>
              <a:t>de </a:t>
            </a:r>
            <a:r>
              <a:rPr lang="es-MX" sz="2800" dirty="0" smtClean="0">
                <a:latin typeface="KG Second Chances Solid" panose="02000000000000000000" pitchFamily="2" charset="0"/>
              </a:rPr>
              <a:t>acuerdo con </a:t>
            </a:r>
            <a:r>
              <a:rPr lang="es-MX" sz="2800" dirty="0">
                <a:latin typeface="KG Second Chances Solid" panose="02000000000000000000" pitchFamily="2" charset="0"/>
              </a:rPr>
              <a:t>las teorías constructivistas del aprendizaje, motivan el arte de los niños </a:t>
            </a:r>
            <a:r>
              <a:rPr lang="es-MX" sz="2800" dirty="0" smtClean="0">
                <a:latin typeface="KG Second Chances Solid" panose="02000000000000000000" pitchFamily="2" charset="0"/>
              </a:rPr>
              <a:t>proporcionándoles: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es-MX" sz="2800" dirty="0">
              <a:latin typeface="KG Second Chances Solid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3200" dirty="0" smtClean="0">
                <a:solidFill>
                  <a:schemeClr val="accent2"/>
                </a:solidFill>
                <a:latin typeface="KG She Persisted" panose="02000506000000020003" pitchFamily="2" charset="0"/>
              </a:rPr>
              <a:t>Experiencias</a:t>
            </a:r>
            <a:r>
              <a:rPr lang="es-MX" sz="3200" dirty="0" smtClean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800" dirty="0">
                <a:latin typeface="KG Second Chances Solid" panose="02000000000000000000" pitchFamily="2" charset="0"/>
              </a:rPr>
              <a:t>continuas y significativas.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3200" dirty="0" smtClean="0">
                <a:solidFill>
                  <a:schemeClr val="accent6"/>
                </a:solidFill>
                <a:latin typeface="KG She Persisted" panose="02000506000000020003" pitchFamily="2" charset="0"/>
              </a:rPr>
              <a:t>Seguridad</a:t>
            </a:r>
            <a:r>
              <a:rPr lang="es-MX" sz="3200" dirty="0" smtClean="0">
                <a:solidFill>
                  <a:schemeClr val="accent6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800" dirty="0">
                <a:latin typeface="KG Second Chances Solid" panose="02000000000000000000" pitchFamily="2" charset="0"/>
              </a:rPr>
              <a:t>psicológica.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32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Estrategias</a:t>
            </a:r>
            <a:r>
              <a:rPr lang="es-MX" sz="3200" dirty="0" smtClean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800" dirty="0">
                <a:latin typeface="KG Second Chances Solid" panose="02000000000000000000" pitchFamily="2" charset="0"/>
              </a:rPr>
              <a:t>de enseñanza seleccionadas</a:t>
            </a:r>
            <a:r>
              <a:rPr lang="es-MX" sz="2800" dirty="0" smtClean="0">
                <a:latin typeface="KG Second Chances Solid" panose="02000000000000000000" pitchFamily="2" charset="0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4" y="2282722"/>
            <a:ext cx="2382911" cy="43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ott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5"/>
          <a:stretch/>
        </p:blipFill>
        <p:spPr bwMode="auto">
          <a:xfrm rot="5400000">
            <a:off x="-2069549" y="2069552"/>
            <a:ext cx="6869419" cy="27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67463" y="336086"/>
            <a:ext cx="897428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2800" b="1" dirty="0" smtClean="0">
                <a:solidFill>
                  <a:schemeClr val="accent2"/>
                </a:solidFill>
                <a:latin typeface="KG Lego House" panose="02000503000000020004" pitchFamily="2" charset="0"/>
              </a:rPr>
              <a:t>Experiencias </a:t>
            </a:r>
            <a:r>
              <a:rPr lang="es-MX" sz="2800" b="1" dirty="0">
                <a:solidFill>
                  <a:schemeClr val="accent2"/>
                </a:solidFill>
                <a:latin typeface="KG Lego House" panose="02000503000000020004" pitchFamily="2" charset="0"/>
              </a:rPr>
              <a:t>continuas y significativas</a:t>
            </a:r>
            <a:r>
              <a:rPr lang="es-MX" sz="2800" b="1" dirty="0" smtClean="0">
                <a:solidFill>
                  <a:schemeClr val="accent2"/>
                </a:solidFill>
                <a:latin typeface="KG Lego House" panose="02000503000000020004" pitchFamily="2" charset="0"/>
              </a:rPr>
              <a:t>.</a:t>
            </a:r>
          </a:p>
          <a:p>
            <a:pPr algn="ctr"/>
            <a:r>
              <a:rPr lang="es-MX" sz="2400" dirty="0" smtClean="0">
                <a:latin typeface="KG Second Chances Solid" panose="02000000000000000000" pitchFamily="2" charset="0"/>
              </a:rPr>
              <a:t>Los niños </a:t>
            </a:r>
            <a:r>
              <a:rPr lang="es-MX" sz="2400" dirty="0">
                <a:latin typeface="KG Second Chances Solid" panose="02000000000000000000" pitchFamily="2" charset="0"/>
              </a:rPr>
              <a:t>no pueden producir arte sin un </a:t>
            </a:r>
            <a:r>
              <a:rPr lang="es-MX" sz="2400" dirty="0">
                <a:solidFill>
                  <a:schemeClr val="accent2"/>
                </a:solidFill>
                <a:latin typeface="KG She Persisted" panose="02000506000000020003" pitchFamily="2" charset="0"/>
              </a:rPr>
              <a:t>almacén de ideas</a:t>
            </a:r>
            <a:r>
              <a:rPr lang="es-MX" sz="2400" dirty="0">
                <a:latin typeface="KG Second Chances Solid" panose="02000000000000000000" pitchFamily="2" charset="0"/>
              </a:rPr>
              <a:t>, sentimientos o imaginaciones</a:t>
            </a:r>
            <a:r>
              <a:rPr lang="es-MX" sz="2400" dirty="0" smtClean="0">
                <a:latin typeface="KG Second Chances Solid" panose="02000000000000000000" pitchFamily="2" charset="0"/>
              </a:rPr>
              <a:t>.</a:t>
            </a:r>
          </a:p>
          <a:p>
            <a:pPr algn="ctr"/>
            <a:r>
              <a:rPr lang="es-MX" sz="2400" dirty="0" smtClean="0">
                <a:latin typeface="KG Second Chances Solid" panose="02000000000000000000" pitchFamily="2" charset="0"/>
              </a:rPr>
              <a:t>Los maestros </a:t>
            </a:r>
            <a:r>
              <a:rPr lang="es-MX" sz="2400" dirty="0">
                <a:latin typeface="KG Second Chances Solid" panose="02000000000000000000" pitchFamily="2" charset="0"/>
              </a:rPr>
              <a:t>del jardín de niños </a:t>
            </a:r>
            <a:r>
              <a:rPr lang="es-MX" sz="2400" dirty="0" smtClean="0">
                <a:latin typeface="KG Second Chances Solid" panose="02000000000000000000" pitchFamily="2" charset="0"/>
              </a:rPr>
              <a:t>deben hacer </a:t>
            </a:r>
            <a:r>
              <a:rPr lang="es-MX" sz="2400" dirty="0">
                <a:solidFill>
                  <a:schemeClr val="accent2"/>
                </a:solidFill>
                <a:latin typeface="KG She Persisted" panose="02000506000000020003" pitchFamily="2" charset="0"/>
              </a:rPr>
              <a:t>arreglos</a:t>
            </a:r>
            <a:r>
              <a:rPr lang="es-MX" sz="24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400" dirty="0">
                <a:latin typeface="KG Second Chances Solid" panose="02000000000000000000" pitchFamily="2" charset="0"/>
              </a:rPr>
              <a:t>para que sus </a:t>
            </a:r>
            <a:r>
              <a:rPr lang="es-MX" sz="2400" dirty="0" smtClean="0">
                <a:latin typeface="KG Second Chances Solid" panose="02000000000000000000" pitchFamily="2" charset="0"/>
              </a:rPr>
              <a:t>alumnos tengan </a:t>
            </a:r>
            <a:r>
              <a:rPr lang="es-MX" sz="2400" dirty="0">
                <a:solidFill>
                  <a:schemeClr val="accent2"/>
                </a:solidFill>
                <a:latin typeface="KG She Persisted" panose="02000506000000020003" pitchFamily="2" charset="0"/>
              </a:rPr>
              <a:t>experiencias</a:t>
            </a:r>
            <a:r>
              <a:rPr lang="es-MX" sz="24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400" dirty="0" smtClean="0">
                <a:solidFill>
                  <a:schemeClr val="accent2"/>
                </a:solidFill>
                <a:latin typeface="KG She Persisted" panose="02000506000000020003" pitchFamily="2" charset="0"/>
              </a:rPr>
              <a:t>directas</a:t>
            </a:r>
            <a:r>
              <a:rPr lang="es-MX" sz="2400" dirty="0" smtClean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400" dirty="0" smtClean="0">
                <a:latin typeface="KG Second Chances Solid" panose="02000000000000000000" pitchFamily="2" charset="0"/>
              </a:rPr>
              <a:t>y </a:t>
            </a:r>
            <a:r>
              <a:rPr lang="es-MX" sz="2400" dirty="0">
                <a:latin typeface="KG Second Chances Solid" panose="02000000000000000000" pitchFamily="2" charset="0"/>
              </a:rPr>
              <a:t>vicarias que buscan su expresión.</a:t>
            </a:r>
          </a:p>
          <a:p>
            <a:pPr algn="ctr"/>
            <a:r>
              <a:rPr lang="es-MX" sz="2400" dirty="0" smtClean="0">
                <a:latin typeface="KG Second Chances Solid" panose="02000000000000000000" pitchFamily="2" charset="0"/>
              </a:rPr>
              <a:t>Debemos asegurarnos que </a:t>
            </a:r>
            <a:r>
              <a:rPr lang="es-MX" sz="2400" dirty="0">
                <a:latin typeface="KG Second Chances Solid" panose="02000000000000000000" pitchFamily="2" charset="0"/>
              </a:rPr>
              <a:t>que los niños piensen, consideren y reflexionen sobre sus </a:t>
            </a:r>
            <a:r>
              <a:rPr lang="es-MX" sz="2400" dirty="0" smtClean="0">
                <a:latin typeface="KG Second Chances Solid" panose="02000000000000000000" pitchFamily="2" charset="0"/>
              </a:rPr>
              <a:t>experiencia, hablar con </a:t>
            </a:r>
            <a:r>
              <a:rPr lang="es-MX" sz="2400" dirty="0">
                <a:latin typeface="KG Second Chances Solid" panose="02000000000000000000" pitchFamily="2" charset="0"/>
              </a:rPr>
              <a:t>los niños, </a:t>
            </a:r>
            <a:r>
              <a:rPr lang="es-MX" sz="2400" dirty="0" smtClean="0">
                <a:latin typeface="KG Second Chances Solid" panose="02000000000000000000" pitchFamily="2" charset="0"/>
              </a:rPr>
              <a:t>entablar </a:t>
            </a:r>
            <a:r>
              <a:rPr lang="es-MX" sz="2400" dirty="0">
                <a:latin typeface="KG Second Chances Solid" panose="02000000000000000000" pitchFamily="2" charset="0"/>
              </a:rPr>
              <a:t>diálogos para promover la </a:t>
            </a:r>
            <a:r>
              <a:rPr lang="es-MX" sz="2400" dirty="0">
                <a:solidFill>
                  <a:schemeClr val="accent2"/>
                </a:solidFill>
                <a:latin typeface="KG She Persisted" panose="02000506000000020003" pitchFamily="2" charset="0"/>
              </a:rPr>
              <a:t>conciencia</a:t>
            </a:r>
            <a:r>
              <a:rPr lang="es-MX" sz="24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400" dirty="0">
                <a:latin typeface="KG Second Chances Solid" panose="02000000000000000000" pitchFamily="2" charset="0"/>
              </a:rPr>
              <a:t>de un </a:t>
            </a:r>
            <a:r>
              <a:rPr lang="es-MX" sz="2400" dirty="0" smtClean="0">
                <a:latin typeface="KG Second Chances Solid" panose="02000000000000000000" pitchFamily="2" charset="0"/>
              </a:rPr>
              <a:t>evento y enseñar </a:t>
            </a:r>
            <a:r>
              <a:rPr lang="es-MX" sz="2400" dirty="0">
                <a:latin typeface="KG Second Chances Solid" panose="02000000000000000000" pitchFamily="2" charset="0"/>
              </a:rPr>
              <a:t>a los niños a estar conscientes de su </a:t>
            </a:r>
            <a:r>
              <a:rPr lang="es-MX" sz="2400" dirty="0" smtClean="0">
                <a:latin typeface="KG Second Chances Solid" panose="02000000000000000000" pitchFamily="2" charset="0"/>
              </a:rPr>
              <a:t>ambiente y </a:t>
            </a:r>
            <a:r>
              <a:rPr lang="es-MX" sz="2400" dirty="0">
                <a:latin typeface="KG Second Chances Solid" panose="02000000000000000000" pitchFamily="2" charset="0"/>
              </a:rPr>
              <a:t>a concentrarse en él. </a:t>
            </a:r>
            <a:r>
              <a:rPr lang="es-MX" sz="2400" dirty="0">
                <a:latin typeface="KG Second Chances Solid" panose="02000000000000000000" pitchFamily="2" charset="0"/>
              </a:rPr>
              <a:t>Cuando los niños de cinco años </a:t>
            </a:r>
            <a:r>
              <a:rPr lang="es-MX" sz="2400" dirty="0">
                <a:solidFill>
                  <a:schemeClr val="accent2"/>
                </a:solidFill>
                <a:latin typeface="KG She Persisted" panose="02000506000000020003" pitchFamily="2" charset="0"/>
              </a:rPr>
              <a:t>fotografían</a:t>
            </a:r>
            <a:r>
              <a:rPr lang="es-MX" sz="24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400" dirty="0">
                <a:latin typeface="KG Second Chances Solid" panose="02000000000000000000" pitchFamily="2" charset="0"/>
              </a:rPr>
              <a:t>sus experiencias aprenden a concentrarse en el mundo que los rodea y a mirarlo de otra forma, al mismo tiempo que aprenden las habilidades del fotógrafo</a:t>
            </a:r>
            <a:r>
              <a:rPr lang="es-MX" sz="2400" dirty="0" smtClean="0">
                <a:latin typeface="KG Second Chances Solid" panose="02000000000000000000" pitchFamily="2" charset="0"/>
              </a:rPr>
              <a:t>.</a:t>
            </a:r>
            <a:endParaRPr lang="es-MX" sz="2400" dirty="0">
              <a:latin typeface="KG Second Chances Solid" panose="02000000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488"/>
            <a:ext cx="3067463" cy="41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6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ott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5"/>
          <a:stretch/>
        </p:blipFill>
        <p:spPr bwMode="auto">
          <a:xfrm rot="5400000">
            <a:off x="-2069549" y="2069552"/>
            <a:ext cx="6869419" cy="27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0" y="2331076"/>
            <a:ext cx="2806938" cy="44367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292697" y="458428"/>
            <a:ext cx="810510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KG Second Chances Solid" panose="02000000000000000000" pitchFamily="2" charset="0"/>
              </a:rPr>
              <a:t>No </a:t>
            </a:r>
            <a:r>
              <a:rPr lang="es-MX" sz="2000" dirty="0">
                <a:latin typeface="KG Second Chances Solid" panose="02000000000000000000" pitchFamily="2" charset="0"/>
              </a:rPr>
              <a:t>todas las experiencias necesitan ser directas. La </a:t>
            </a:r>
            <a:r>
              <a:rPr lang="es-MX" sz="2400" dirty="0">
                <a:solidFill>
                  <a:schemeClr val="accent2"/>
                </a:solidFill>
                <a:latin typeface="KG She Persisted" panose="02000506000000020003" pitchFamily="2" charset="0"/>
              </a:rPr>
              <a:t>imaginación</a:t>
            </a:r>
            <a:r>
              <a:rPr lang="es-MX" sz="24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da poder a los </a:t>
            </a:r>
            <a:r>
              <a:rPr lang="es-MX" sz="2000" dirty="0" smtClean="0">
                <a:latin typeface="KG Second Chances Solid" panose="02000000000000000000" pitchFamily="2" charset="0"/>
              </a:rPr>
              <a:t>humanos para </a:t>
            </a:r>
            <a:r>
              <a:rPr lang="es-MX" sz="2000" dirty="0">
                <a:latin typeface="KG Second Chances Solid" panose="02000000000000000000" pitchFamily="2" charset="0"/>
              </a:rPr>
              <a:t>crear y comprometerse en obras de arte (</a:t>
            </a:r>
            <a:r>
              <a:rPr lang="es-MX" sz="2000" dirty="0" err="1">
                <a:latin typeface="KG Second Chances Solid" panose="02000000000000000000" pitchFamily="2" charset="0"/>
              </a:rPr>
              <a:t>Greene</a:t>
            </a:r>
            <a:r>
              <a:rPr lang="es-MX" sz="2000" dirty="0">
                <a:latin typeface="KG Second Chances Solid" panose="02000000000000000000" pitchFamily="2" charset="0"/>
              </a:rPr>
              <a:t>, 1997) y puede ponerse en práctica.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err="1">
                <a:latin typeface="KG Second Chances Solid" panose="02000000000000000000" pitchFamily="2" charset="0"/>
              </a:rPr>
              <a:t>Eagan</a:t>
            </a:r>
            <a:r>
              <a:rPr lang="es-MX" sz="2000" dirty="0">
                <a:latin typeface="KG Second Chances Solid" panose="02000000000000000000" pitchFamily="2" charset="0"/>
              </a:rPr>
              <a:t> (1997) afirmaba que la imaginación y las </a:t>
            </a:r>
            <a:r>
              <a:rPr lang="es-MX" sz="2400" dirty="0">
                <a:solidFill>
                  <a:schemeClr val="accent2"/>
                </a:solidFill>
                <a:latin typeface="KG She Persisted" panose="02000506000000020003" pitchFamily="2" charset="0"/>
              </a:rPr>
              <a:t>historias fantásticas</a:t>
            </a:r>
            <a:r>
              <a:rPr lang="es-MX" sz="2000" dirty="0">
                <a:latin typeface="KG Second Chances Solid" panose="02000000000000000000" pitchFamily="2" charset="0"/>
              </a:rPr>
              <a:t>, las cuales “atrapan </a:t>
            </a:r>
            <a:r>
              <a:rPr lang="es-MX" sz="2000" dirty="0" smtClean="0">
                <a:latin typeface="KG Second Chances Solid" panose="02000000000000000000" pitchFamily="2" charset="0"/>
              </a:rPr>
              <a:t>más poderosamente </a:t>
            </a:r>
            <a:r>
              <a:rPr lang="es-MX" sz="2000" dirty="0">
                <a:latin typeface="KG Second Chances Solid" panose="02000000000000000000" pitchFamily="2" charset="0"/>
              </a:rPr>
              <a:t>a los niños”, son otras fuentes de motivación para el arte. Sugirió que </a:t>
            </a:r>
            <a:r>
              <a:rPr lang="es-MX" sz="2000" dirty="0" smtClean="0">
                <a:latin typeface="KG Second Chances Solid" panose="02000000000000000000" pitchFamily="2" charset="0"/>
              </a:rPr>
              <a:t>los maestros </a:t>
            </a:r>
            <a:r>
              <a:rPr lang="es-MX" sz="2000" dirty="0">
                <a:latin typeface="KG Second Chances Solid" panose="02000000000000000000" pitchFamily="2" charset="0"/>
              </a:rPr>
              <a:t>leyeran historias fantásticas a los niños y les proporcionaran los materiales de </a:t>
            </a:r>
            <a:r>
              <a:rPr lang="es-MX" sz="2000" dirty="0" smtClean="0">
                <a:latin typeface="KG Second Chances Solid" panose="02000000000000000000" pitchFamily="2" charset="0"/>
              </a:rPr>
              <a:t>arte que </a:t>
            </a:r>
            <a:r>
              <a:rPr lang="es-MX" sz="2000" dirty="0">
                <a:latin typeface="KG Second Chances Solid" panose="02000000000000000000" pitchFamily="2" charset="0"/>
              </a:rPr>
              <a:t>les permitieran representar esas fantasías o las propias.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KG Second Chances Solid" panose="02000000000000000000" pitchFamily="2" charset="0"/>
              </a:rPr>
              <a:t>La </a:t>
            </a:r>
            <a:r>
              <a:rPr lang="es-MX" sz="2400" dirty="0">
                <a:solidFill>
                  <a:schemeClr val="accent2"/>
                </a:solidFill>
                <a:latin typeface="KG She Persisted" panose="02000506000000020003" pitchFamily="2" charset="0"/>
              </a:rPr>
              <a:t>conciencia</a:t>
            </a:r>
            <a:r>
              <a:rPr lang="es-MX" sz="24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del arte de los demás ofrece otra forma para motivar el </a:t>
            </a:r>
            <a:r>
              <a:rPr lang="es-MX" sz="2000" dirty="0" smtClean="0">
                <a:latin typeface="KG Second Chances Solid" panose="02000000000000000000" pitchFamily="2" charset="0"/>
              </a:rPr>
              <a:t>trabajo artístico </a:t>
            </a:r>
            <a:r>
              <a:rPr lang="es-MX" sz="2000" dirty="0">
                <a:latin typeface="KG Second Chances Solid" panose="02000000000000000000" pitchFamily="2" charset="0"/>
              </a:rPr>
              <a:t>de </a:t>
            </a:r>
            <a:r>
              <a:rPr lang="es-MX" sz="2000" dirty="0" smtClean="0">
                <a:latin typeface="KG Second Chances Solid" panose="02000000000000000000" pitchFamily="2" charset="0"/>
              </a:rPr>
              <a:t>los niños</a:t>
            </a:r>
            <a:r>
              <a:rPr lang="es-MX" sz="2000" dirty="0">
                <a:latin typeface="KG Second Chances Solid" panose="02000000000000000000" pitchFamily="2" charset="0"/>
              </a:rPr>
              <a:t>. También satisface una meta importante de las normas de arte: la de ser capaz de </a:t>
            </a:r>
            <a:r>
              <a:rPr lang="es-MX" sz="2400" dirty="0" smtClean="0">
                <a:solidFill>
                  <a:schemeClr val="accent2"/>
                </a:solidFill>
                <a:latin typeface="KG She Persisted" panose="02000506000000020003" pitchFamily="2" charset="0"/>
              </a:rPr>
              <a:t>pensar y</a:t>
            </a:r>
            <a:r>
              <a:rPr lang="es-MX" sz="2400" dirty="0" smtClean="0">
                <a:latin typeface="KG She Persisted" panose="02000506000000020003" pitchFamily="2" charset="0"/>
              </a:rPr>
              <a:t> </a:t>
            </a:r>
            <a:r>
              <a:rPr lang="es-MX" sz="2400" dirty="0">
                <a:solidFill>
                  <a:schemeClr val="accent2"/>
                </a:solidFill>
                <a:latin typeface="KG She Persisted" panose="02000506000000020003" pitchFamily="2" charset="0"/>
              </a:rPr>
              <a:t>reflexionar</a:t>
            </a:r>
            <a:r>
              <a:rPr lang="es-MX" sz="2000" dirty="0">
                <a:latin typeface="KG Second Chances Solid" panose="02000000000000000000" pitchFamily="2" charset="0"/>
              </a:rPr>
              <a:t>, relacionando las obras de los demás con su propio trabajo.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KG Second Chances Solid" panose="02000000000000000000" pitchFamily="2" charset="0"/>
              </a:rPr>
              <a:t>El arte que se encuentra en la </a:t>
            </a:r>
            <a:r>
              <a:rPr lang="es-MX" sz="2400" dirty="0">
                <a:solidFill>
                  <a:schemeClr val="accent2"/>
                </a:solidFill>
                <a:latin typeface="KG She Persisted" panose="02000506000000020003" pitchFamily="2" charset="0"/>
              </a:rPr>
              <a:t>literatura</a:t>
            </a:r>
            <a:r>
              <a:rPr lang="es-MX" sz="24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400" dirty="0">
                <a:solidFill>
                  <a:schemeClr val="accent2"/>
                </a:solidFill>
                <a:latin typeface="KG She Persisted" panose="02000506000000020003" pitchFamily="2" charset="0"/>
              </a:rPr>
              <a:t>infantil</a:t>
            </a:r>
            <a:r>
              <a:rPr lang="es-MX" sz="2400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es un punto de partida familiar para </a:t>
            </a:r>
            <a:r>
              <a:rPr lang="es-MX" sz="2000" dirty="0" smtClean="0">
                <a:latin typeface="KG Second Chances Solid" panose="02000000000000000000" pitchFamily="2" charset="0"/>
              </a:rPr>
              <a:t>introducir a </a:t>
            </a:r>
            <a:r>
              <a:rPr lang="es-MX" sz="2000" dirty="0">
                <a:latin typeface="KG Second Chances Solid" panose="02000000000000000000" pitchFamily="2" charset="0"/>
              </a:rPr>
              <a:t>los niños en el arte de los demás.</a:t>
            </a:r>
            <a:endParaRPr lang="es-MX" sz="20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2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ott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5"/>
          <a:stretch/>
        </p:blipFill>
        <p:spPr bwMode="auto">
          <a:xfrm rot="5400000">
            <a:off x="-2069549" y="2069552"/>
            <a:ext cx="6869419" cy="27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52295"/>
            <a:ext cx="2713385" cy="508574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28304" y="610136"/>
            <a:ext cx="753843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2400" b="1" dirty="0">
                <a:solidFill>
                  <a:schemeClr val="accent6"/>
                </a:solidFill>
                <a:latin typeface="KG Lego House" panose="02000503000000020004" pitchFamily="2" charset="0"/>
              </a:rPr>
              <a:t>Seguridad psicológica. </a:t>
            </a:r>
            <a:endParaRPr lang="es-MX" sz="2400" b="1" dirty="0" smtClean="0">
              <a:solidFill>
                <a:schemeClr val="accent6"/>
              </a:solidFill>
              <a:latin typeface="KG Lego House" panose="02000503000000020004" pitchFamily="2" charset="0"/>
            </a:endParaRPr>
          </a:p>
          <a:p>
            <a:pPr algn="ctr"/>
            <a:r>
              <a:rPr lang="es-MX" sz="2000" dirty="0" smtClean="0">
                <a:latin typeface="KG Second Chances Solid" panose="02000000000000000000" pitchFamily="2" charset="0"/>
              </a:rPr>
              <a:t>Para </a:t>
            </a:r>
            <a:r>
              <a:rPr lang="es-MX" sz="2400" dirty="0">
                <a:solidFill>
                  <a:schemeClr val="accent6"/>
                </a:solidFill>
                <a:latin typeface="KG She Persisted" panose="02000506000000020003" pitchFamily="2" charset="0"/>
              </a:rPr>
              <a:t>dar rienda suelta a sus ideas</a:t>
            </a:r>
            <a:r>
              <a:rPr lang="es-MX" sz="2000" dirty="0">
                <a:latin typeface="KG Second Chances Solid" panose="02000000000000000000" pitchFamily="2" charset="0"/>
              </a:rPr>
              <a:t> o sentimientos, los niños </a:t>
            </a:r>
            <a:r>
              <a:rPr lang="es-MX" sz="2000" dirty="0" smtClean="0">
                <a:latin typeface="KG Second Chances Solid" panose="02000000000000000000" pitchFamily="2" charset="0"/>
              </a:rPr>
              <a:t>deben sentir </a:t>
            </a:r>
            <a:r>
              <a:rPr lang="es-MX" sz="2000" dirty="0">
                <a:latin typeface="KG Second Chances Solid" panose="02000000000000000000" pitchFamily="2" charset="0"/>
              </a:rPr>
              <a:t>seguridad psicológica. No es posible expresarse cuando uno se siente inseguro, </a:t>
            </a:r>
            <a:r>
              <a:rPr lang="es-MX" sz="2000" dirty="0" smtClean="0">
                <a:latin typeface="KG Second Chances Solid" panose="02000000000000000000" pitchFamily="2" charset="0"/>
              </a:rPr>
              <a:t>asustado o </a:t>
            </a:r>
            <a:r>
              <a:rPr lang="es-MX" sz="2000" dirty="0">
                <a:latin typeface="KG Second Chances Solid" panose="02000000000000000000" pitchFamily="2" charset="0"/>
              </a:rPr>
              <a:t>fuera de lugar</a:t>
            </a:r>
            <a:r>
              <a:rPr lang="es-MX" sz="2000" dirty="0" smtClean="0">
                <a:latin typeface="KG Second Chances Solid" panose="02000000000000000000" pitchFamily="2" charset="0"/>
              </a:rPr>
              <a:t>.</a:t>
            </a:r>
          </a:p>
          <a:p>
            <a:pPr algn="ctr"/>
            <a:r>
              <a:rPr lang="es-MX" sz="2000" dirty="0">
                <a:latin typeface="KG Second Chances Solid" panose="02000000000000000000" pitchFamily="2" charset="0"/>
              </a:rPr>
              <a:t>La manera en que los maestros </a:t>
            </a:r>
            <a:r>
              <a:rPr lang="es-MX" sz="2400" dirty="0">
                <a:solidFill>
                  <a:schemeClr val="accent6"/>
                </a:solidFill>
                <a:latin typeface="KG She Persisted" panose="02000506000000020003" pitchFamily="2" charset="0"/>
              </a:rPr>
              <a:t>elogian</a:t>
            </a:r>
            <a:r>
              <a:rPr lang="es-MX" sz="2400" dirty="0"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y </a:t>
            </a:r>
            <a:r>
              <a:rPr lang="es-MX" sz="2400" dirty="0">
                <a:solidFill>
                  <a:schemeClr val="accent6"/>
                </a:solidFill>
                <a:latin typeface="KG She Persisted" panose="02000506000000020003" pitchFamily="2" charset="0"/>
              </a:rPr>
              <a:t>reconocen</a:t>
            </a:r>
            <a:r>
              <a:rPr lang="es-MX" sz="2400" dirty="0"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el trabajo de los niños puede </a:t>
            </a:r>
            <a:r>
              <a:rPr lang="es-MX" sz="2000" dirty="0" smtClean="0">
                <a:latin typeface="KG Second Chances Solid" panose="02000000000000000000" pitchFamily="2" charset="0"/>
              </a:rPr>
              <a:t>proporcionarles seguridad </a:t>
            </a:r>
            <a:r>
              <a:rPr lang="es-MX" sz="2000" dirty="0">
                <a:latin typeface="KG Second Chances Solid" panose="02000000000000000000" pitchFamily="2" charset="0"/>
              </a:rPr>
              <a:t>psicológica</a:t>
            </a:r>
            <a:r>
              <a:rPr lang="es-MX" sz="2000" dirty="0" smtClean="0">
                <a:latin typeface="KG Second Chances Solid" panose="02000000000000000000" pitchFamily="2" charset="0"/>
              </a:rPr>
              <a:t>. </a:t>
            </a:r>
            <a:r>
              <a:rPr lang="es-MX" sz="2400" dirty="0">
                <a:solidFill>
                  <a:schemeClr val="accent6"/>
                </a:solidFill>
                <a:latin typeface="KG She Persisted" panose="02000506000000020003" pitchFamily="2" charset="0"/>
              </a:rPr>
              <a:t>Hablar</a:t>
            </a:r>
            <a:r>
              <a:rPr lang="es-MX" sz="2400" dirty="0">
                <a:solidFill>
                  <a:schemeClr val="accent6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a los niños es un reconocimiento de su trabajo y </a:t>
            </a:r>
            <a:r>
              <a:rPr lang="es-MX" sz="2400" dirty="0">
                <a:solidFill>
                  <a:schemeClr val="accent6"/>
                </a:solidFill>
                <a:latin typeface="KG She Persisted" panose="02000506000000020003" pitchFamily="2" charset="0"/>
              </a:rPr>
              <a:t>enriquece</a:t>
            </a:r>
            <a:r>
              <a:rPr lang="es-MX" sz="2400" dirty="0">
                <a:solidFill>
                  <a:schemeClr val="accent6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su </a:t>
            </a:r>
            <a:r>
              <a:rPr lang="es-MX" sz="2400" dirty="0">
                <a:solidFill>
                  <a:schemeClr val="accent6"/>
                </a:solidFill>
                <a:latin typeface="KG She Persisted" panose="02000506000000020003" pitchFamily="2" charset="0"/>
              </a:rPr>
              <a:t>experiencia</a:t>
            </a:r>
            <a:r>
              <a:rPr lang="es-MX" sz="2400" dirty="0">
                <a:solidFill>
                  <a:schemeClr val="accent6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 smtClean="0">
                <a:latin typeface="KG Second Chances Solid" panose="02000000000000000000" pitchFamily="2" charset="0"/>
              </a:rPr>
              <a:t>inmediata, ampliando </a:t>
            </a:r>
            <a:r>
              <a:rPr lang="es-MX" sz="2000" dirty="0">
                <a:latin typeface="KG Second Chances Solid" panose="02000000000000000000" pitchFamily="2" charset="0"/>
              </a:rPr>
              <a:t>su </a:t>
            </a:r>
            <a:r>
              <a:rPr lang="es-MX" sz="2400" dirty="0">
                <a:solidFill>
                  <a:schemeClr val="accent6"/>
                </a:solidFill>
                <a:latin typeface="KG She Persisted" panose="02000506000000020003" pitchFamily="2" charset="0"/>
              </a:rPr>
              <a:t>comprensión</a:t>
            </a:r>
            <a:r>
              <a:rPr lang="es-MX" sz="2400" dirty="0">
                <a:solidFill>
                  <a:schemeClr val="accent6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de la naturaleza de las formas visuales y de su propia </a:t>
            </a:r>
            <a:r>
              <a:rPr lang="es-MX" sz="2000" dirty="0" smtClean="0">
                <a:latin typeface="KG Second Chances Solid" panose="02000000000000000000" pitchFamily="2" charset="0"/>
              </a:rPr>
              <a:t>actividad como </a:t>
            </a:r>
            <a:r>
              <a:rPr lang="es-MX" sz="2000" dirty="0">
                <a:latin typeface="KG Second Chances Solid" panose="02000000000000000000" pitchFamily="2" charset="0"/>
              </a:rPr>
              <a:t>artista (Thompson, 1995). Cuando los maestros entablan una </a:t>
            </a:r>
            <a:r>
              <a:rPr lang="es-MX" sz="2400" dirty="0">
                <a:solidFill>
                  <a:schemeClr val="accent6"/>
                </a:solidFill>
                <a:latin typeface="KG She Persisted" panose="02000506000000020003" pitchFamily="2" charset="0"/>
              </a:rPr>
              <a:t>conversación</a:t>
            </a:r>
            <a:r>
              <a:rPr lang="es-MX" sz="2400" dirty="0">
                <a:solidFill>
                  <a:schemeClr val="accent6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de </a:t>
            </a:r>
            <a:r>
              <a:rPr lang="es-MX" sz="2000" dirty="0" smtClean="0">
                <a:latin typeface="KG Second Chances Solid" panose="02000000000000000000" pitchFamily="2" charset="0"/>
              </a:rPr>
              <a:t>manera </a:t>
            </a:r>
            <a:r>
              <a:rPr lang="es-MX" sz="2400" dirty="0" smtClean="0">
                <a:solidFill>
                  <a:schemeClr val="accent6"/>
                </a:solidFill>
                <a:latin typeface="KG She Persisted" panose="02000506000000020003" pitchFamily="2" charset="0"/>
              </a:rPr>
              <a:t>sensible</a:t>
            </a:r>
            <a:r>
              <a:rPr lang="es-MX" sz="2400" dirty="0" smtClean="0">
                <a:solidFill>
                  <a:schemeClr val="accent6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con los niños acerca de su arte, los llevan a nombrar y luego a considerar, iniciar </a:t>
            </a:r>
            <a:r>
              <a:rPr lang="es-MX" sz="2000" dirty="0" smtClean="0">
                <a:latin typeface="KG Second Chances Solid" panose="02000000000000000000" pitchFamily="2" charset="0"/>
              </a:rPr>
              <a:t>y perseguir </a:t>
            </a:r>
            <a:r>
              <a:rPr lang="es-MX" sz="2000" dirty="0">
                <a:latin typeface="KG Second Chances Solid" panose="02000000000000000000" pitchFamily="2" charset="0"/>
              </a:rPr>
              <a:t>el proceso de </a:t>
            </a:r>
            <a:r>
              <a:rPr lang="es-MX" sz="2400" dirty="0">
                <a:solidFill>
                  <a:schemeClr val="accent6"/>
                </a:solidFill>
                <a:latin typeface="KG She Persisted" panose="02000506000000020003" pitchFamily="2" charset="0"/>
              </a:rPr>
              <a:t>creación</a:t>
            </a:r>
            <a:r>
              <a:rPr lang="es-MX" sz="2400" dirty="0">
                <a:solidFill>
                  <a:schemeClr val="accent6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de formas visuales.</a:t>
            </a:r>
            <a:endParaRPr lang="es-MX" sz="20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0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ott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5"/>
          <a:stretch/>
        </p:blipFill>
        <p:spPr bwMode="auto">
          <a:xfrm rot="5400000">
            <a:off x="-2069549" y="2069552"/>
            <a:ext cx="6869419" cy="27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2" y="1777285"/>
            <a:ext cx="2462295" cy="508071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232596" y="302359"/>
            <a:ext cx="857733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2800" b="1" dirty="0">
                <a:solidFill>
                  <a:schemeClr val="accent1"/>
                </a:solidFill>
                <a:latin typeface="KG Lego House" panose="02000503000000020004" pitchFamily="2" charset="0"/>
              </a:rPr>
              <a:t>Estrategias seleccionadas de enseñanza</a:t>
            </a:r>
            <a:r>
              <a:rPr lang="es-MX" sz="2800" b="1" dirty="0" smtClean="0">
                <a:solidFill>
                  <a:schemeClr val="accent1"/>
                </a:solidFill>
                <a:latin typeface="KG Lego House" panose="02000503000000020004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KG Second Chances Solid" panose="02000000000000000000" pitchFamily="2" charset="0"/>
              </a:rPr>
              <a:t>Los </a:t>
            </a:r>
            <a:r>
              <a:rPr lang="es-MX" sz="2000" dirty="0">
                <a:latin typeface="KG Second Chances Solid" panose="02000000000000000000" pitchFamily="2" charset="0"/>
              </a:rPr>
              <a:t>niños necesitan “</a:t>
            </a:r>
            <a:r>
              <a:rPr lang="es-MX" sz="2400" dirty="0">
                <a:solidFill>
                  <a:schemeClr val="accent1"/>
                </a:solidFill>
                <a:latin typeface="KG She Persisted" panose="02000506000000020003" pitchFamily="2" charset="0"/>
              </a:rPr>
              <a:t>adultos</a:t>
            </a:r>
            <a:r>
              <a:rPr lang="es-MX" sz="2400" dirty="0">
                <a:latin typeface="KG She Persisted" panose="02000506000000020003" pitchFamily="2" charset="0"/>
              </a:rPr>
              <a:t>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interesados</a:t>
            </a:r>
            <a:r>
              <a:rPr lang="es-MX" sz="2400" dirty="0" smtClean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 smtClean="0">
                <a:latin typeface="KG Second Chances Solid" panose="02000000000000000000" pitchFamily="2" charset="0"/>
              </a:rPr>
              <a:t>y </a:t>
            </a:r>
            <a:r>
              <a:rPr lang="es-MX" sz="2000" dirty="0">
                <a:latin typeface="KG Second Chances Solid" panose="02000000000000000000" pitchFamily="2" charset="0"/>
              </a:rPr>
              <a:t>otros niños que escuchen sus planes, respondan a sus ideas, y ofrezcan ayuda y </a:t>
            </a:r>
            <a:r>
              <a:rPr lang="es-MX" sz="2000" dirty="0" smtClean="0">
                <a:latin typeface="KG Second Chances Solid" panose="02000000000000000000" pitchFamily="2" charset="0"/>
              </a:rPr>
              <a:t>apoyo para </a:t>
            </a:r>
            <a:r>
              <a:rPr lang="es-MX" sz="2000" dirty="0">
                <a:latin typeface="KG Second Chances Solid" panose="02000000000000000000" pitchFamily="2" charset="0"/>
              </a:rPr>
              <a:t>sus </a:t>
            </a:r>
            <a:r>
              <a:rPr lang="es-MX" sz="2400" dirty="0">
                <a:solidFill>
                  <a:schemeClr val="accent1"/>
                </a:solidFill>
                <a:latin typeface="KG She Persisted" panose="02000506000000020003" pitchFamily="2" charset="0"/>
              </a:rPr>
              <a:t>exploraciones</a:t>
            </a:r>
            <a:r>
              <a:rPr lang="es-MX" sz="2400" dirty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de las formas visuales y sus significados</a:t>
            </a:r>
            <a:r>
              <a:rPr lang="es-MX" sz="2000" dirty="0" smtClean="0">
                <a:latin typeface="KG Second Chances Solid" panose="02000000000000000000" pitchFamily="2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KG Second Chances Solid" panose="02000000000000000000" pitchFamily="2" charset="0"/>
              </a:rPr>
              <a:t>Los </a:t>
            </a:r>
            <a:r>
              <a:rPr lang="es-MX" sz="2000" dirty="0">
                <a:latin typeface="KG Second Chances Solid" panose="02000000000000000000" pitchFamily="2" charset="0"/>
              </a:rPr>
              <a:t>maestros enseñan a los niños las </a:t>
            </a:r>
            <a:r>
              <a:rPr lang="es-MX" sz="2400" dirty="0">
                <a:solidFill>
                  <a:schemeClr val="accent1"/>
                </a:solidFill>
                <a:latin typeface="KG She Persisted" panose="02000506000000020003" pitchFamily="2" charset="0"/>
              </a:rPr>
              <a:t>habilidades</a:t>
            </a:r>
            <a:r>
              <a:rPr lang="es-MX" sz="2400" dirty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>
                <a:latin typeface="KG Second Chances Solid" panose="02000000000000000000" pitchFamily="2" charset="0"/>
              </a:rPr>
              <a:t>que necesitan para producir arte</a:t>
            </a:r>
            <a:r>
              <a:rPr lang="es-MX" sz="2000" dirty="0" smtClean="0">
                <a:latin typeface="KG Second Chances Solid" panose="02000000000000000000" pitchFamily="2" charset="0"/>
              </a:rPr>
              <a:t>.</a:t>
            </a:r>
            <a:endParaRPr lang="es-MX" sz="2000" dirty="0" smtClean="0">
              <a:solidFill>
                <a:schemeClr val="accent2"/>
              </a:solidFill>
              <a:latin typeface="KG Second Chances Soli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KG Second Chances Solid" panose="02000000000000000000" pitchFamily="2" charset="0"/>
              </a:rPr>
              <a:t>Dar a los niños tiempo para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desarrollar</a:t>
            </a:r>
            <a:r>
              <a:rPr lang="es-MX" sz="2400" dirty="0" smtClean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 smtClean="0">
                <a:latin typeface="KG Second Chances Solid" panose="02000000000000000000" pitchFamily="2" charset="0"/>
              </a:rPr>
              <a:t>las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técnicas</a:t>
            </a:r>
            <a:r>
              <a:rPr lang="es-MX" sz="2400" dirty="0" smtClean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 smtClean="0">
                <a:latin typeface="KG Second Chances Solid" panose="02000000000000000000" pitchFamily="2" charset="0"/>
              </a:rPr>
              <a:t>y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dominar</a:t>
            </a:r>
            <a:r>
              <a:rPr lang="es-MX" sz="2400" dirty="0" smtClean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 smtClean="0">
                <a:latin typeface="KG Second Chances Solid" panose="02000000000000000000" pitchFamily="2" charset="0"/>
              </a:rPr>
              <a:t>los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medios</a:t>
            </a:r>
            <a:r>
              <a:rPr lang="es-MX" sz="2400" dirty="0" smtClean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 smtClean="0">
                <a:latin typeface="KG Second Chances Solid" panose="02000000000000000000" pitchFamily="2" charset="0"/>
              </a:rPr>
              <a:t>es otra estrategia efectiva de enseñanza.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KG Second Chances Solid" panose="02000000000000000000" pitchFamily="2" charset="0"/>
              </a:rPr>
              <a:t>Los niños no se aburrirán usando una y otra vez los mismos materiales si tienen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nuevas</a:t>
            </a:r>
            <a:r>
              <a:rPr lang="es-MX" sz="2000" dirty="0" smtClean="0">
                <a:latin typeface="KG Second Chances Solid" panose="02000000000000000000" pitchFamily="2" charset="0"/>
              </a:rPr>
              <a:t>,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interesantes</a:t>
            </a:r>
            <a:r>
              <a:rPr lang="es-MX" sz="2400" dirty="0" smtClean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 smtClean="0">
                <a:latin typeface="KG Second Chances Solid" panose="02000000000000000000" pitchFamily="2" charset="0"/>
              </a:rPr>
              <a:t>y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emocionantes</a:t>
            </a:r>
            <a:r>
              <a:rPr lang="es-MX" sz="2400" dirty="0" smtClean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sz="2000" dirty="0" smtClean="0">
                <a:latin typeface="KG Second Chances Solid" panose="02000000000000000000" pitchFamily="2" charset="0"/>
              </a:rPr>
              <a:t>ideas, nuevos pensamientos y sentimientos que expresar.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KG Second Chances Solid" panose="02000000000000000000" pitchFamily="2" charset="0"/>
              </a:rPr>
              <a:t>Cuando existe un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nuevo pensamiento </a:t>
            </a:r>
            <a:r>
              <a:rPr lang="es-MX" sz="2000" dirty="0" smtClean="0">
                <a:latin typeface="KG Second Chances Solid" panose="02000000000000000000" pitchFamily="2" charset="0"/>
              </a:rPr>
              <a:t>o sentimiento que presiona para ser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expresado</a:t>
            </a:r>
            <a:r>
              <a:rPr lang="es-MX" sz="2000" dirty="0" smtClean="0">
                <a:latin typeface="KG Second Chances Solid" panose="02000000000000000000" pitchFamily="2" charset="0"/>
              </a:rPr>
              <a:t>, los niños se verán continuamente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desafiados </a:t>
            </a:r>
            <a:r>
              <a:rPr lang="es-MX" sz="2000" dirty="0" smtClean="0">
                <a:latin typeface="KG Second Chances Solid" panose="02000000000000000000" pitchFamily="2" charset="0"/>
              </a:rPr>
              <a:t>para encontrar formas nuevas y diferentes de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usar </a:t>
            </a:r>
            <a:r>
              <a:rPr lang="es-MX" sz="2000" dirty="0" smtClean="0">
                <a:latin typeface="KG Second Chances Solid" panose="02000000000000000000" pitchFamily="2" charset="0"/>
              </a:rPr>
              <a:t>las mismas pinturas, arcilla, papel, hilo y marcadores para dar </a:t>
            </a:r>
            <a:r>
              <a:rPr lang="es-MX" sz="2400" dirty="0" smtClean="0">
                <a:solidFill>
                  <a:schemeClr val="accent1"/>
                </a:solidFill>
                <a:latin typeface="KG She Persisted" panose="02000506000000020003" pitchFamily="2" charset="0"/>
              </a:rPr>
              <a:t>forma a sus ideas</a:t>
            </a:r>
            <a:r>
              <a:rPr lang="es-MX" sz="2000" dirty="0" smtClean="0">
                <a:latin typeface="KG Second Chances Solid" panose="02000000000000000000" pitchFamily="2" charset="0"/>
              </a:rPr>
              <a:t>.</a:t>
            </a:r>
            <a:endParaRPr lang="es-MX" sz="20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otti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5"/>
          <a:stretch/>
        </p:blipFill>
        <p:spPr bwMode="auto">
          <a:xfrm rot="5400000">
            <a:off x="-2069549" y="2069552"/>
            <a:ext cx="6869419" cy="27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2" y="1777285"/>
            <a:ext cx="2462295" cy="508071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42444" y="324307"/>
            <a:ext cx="8577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latin typeface="KG Second Chances Solid" panose="02000000000000000000" pitchFamily="2" charset="0"/>
              </a:rPr>
              <a:t>¿Qué estrategias motivan el arte de los niños?</a:t>
            </a:r>
          </a:p>
          <a:p>
            <a:pPr algn="ctr">
              <a:spcAft>
                <a:spcPts val="1200"/>
              </a:spcAft>
            </a:pPr>
            <a:endParaRPr lang="es-MX" sz="2000" dirty="0">
              <a:latin typeface="KG Second Chances Solid" panose="020000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847785" y="2695688"/>
            <a:ext cx="306946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KG Second Chances Solid" panose="02000000000000000000" pitchFamily="2" charset="0"/>
              </a:rPr>
              <a:t>Es </a:t>
            </a:r>
            <a:r>
              <a:rPr lang="es-MX" sz="2000" dirty="0" smtClean="0">
                <a:solidFill>
                  <a:schemeClr val="accent6"/>
                </a:solidFill>
                <a:latin typeface="KG She Persisted" panose="02000506000000020003" pitchFamily="2" charset="0"/>
              </a:rPr>
              <a:t>dar </a:t>
            </a:r>
            <a:r>
              <a:rPr lang="es-MX" sz="2000" dirty="0">
                <a:solidFill>
                  <a:schemeClr val="accent6"/>
                </a:solidFill>
                <a:latin typeface="KG She Persisted" panose="02000506000000020003" pitchFamily="2" charset="0"/>
              </a:rPr>
              <a:t>rienda suelta a </a:t>
            </a:r>
            <a:r>
              <a:rPr lang="es-MX" sz="2000" dirty="0" smtClean="0">
                <a:solidFill>
                  <a:schemeClr val="accent6"/>
                </a:solidFill>
                <a:latin typeface="KG She Persisted" panose="02000506000000020003" pitchFamily="2" charset="0"/>
              </a:rPr>
              <a:t>las ideas</a:t>
            </a:r>
            <a:r>
              <a:rPr lang="es-MX" dirty="0" smtClean="0">
                <a:latin typeface="KG Second Chances Solid" panose="02000000000000000000" pitchFamily="2" charset="0"/>
              </a:rPr>
              <a:t> </a:t>
            </a:r>
            <a:r>
              <a:rPr lang="es-MX" dirty="0">
                <a:latin typeface="KG Second Chances Solid" panose="02000000000000000000" pitchFamily="2" charset="0"/>
              </a:rPr>
              <a:t>o </a:t>
            </a:r>
            <a:r>
              <a:rPr lang="es-MX" dirty="0" smtClean="0">
                <a:latin typeface="KG Second Chances Solid" panose="02000000000000000000" pitchFamily="2" charset="0"/>
              </a:rPr>
              <a:t>sentimientos de nuestros alumnos y no hacerlos sentirse inseguros,</a:t>
            </a:r>
            <a:r>
              <a:rPr lang="es-MX" dirty="0">
                <a:latin typeface="KG Second Chances Solid" panose="02000000000000000000" pitchFamily="2" charset="0"/>
              </a:rPr>
              <a:t> </a:t>
            </a:r>
            <a:r>
              <a:rPr lang="es-MX" dirty="0" smtClean="0">
                <a:latin typeface="KG Second Chances Solid" panose="02000000000000000000" pitchFamily="2" charset="0"/>
              </a:rPr>
              <a:t>asustados </a:t>
            </a:r>
            <a:r>
              <a:rPr lang="es-MX" dirty="0">
                <a:latin typeface="KG Second Chances Solid" panose="02000000000000000000" pitchFamily="2" charset="0"/>
              </a:rPr>
              <a:t>o fuera de lugar</a:t>
            </a:r>
            <a:r>
              <a:rPr lang="es-MX" dirty="0" smtClean="0">
                <a:latin typeface="KG Second Chances Solid" panose="02000000000000000000" pitchFamily="2" charset="0"/>
              </a:rPr>
              <a:t> </a:t>
            </a:r>
            <a:r>
              <a:rPr lang="es-MX" dirty="0">
                <a:latin typeface="KG Second Chances Solid" panose="02000000000000000000" pitchFamily="2" charset="0"/>
              </a:rPr>
              <a:t>los </a:t>
            </a:r>
            <a:r>
              <a:rPr lang="es-MX" dirty="0" smtClean="0">
                <a:latin typeface="KG Second Chances Solid" panose="02000000000000000000" pitchFamily="2" charset="0"/>
              </a:rPr>
              <a:t>niños: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86777" y="3722349"/>
            <a:ext cx="46337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KG Second Chances Solid" panose="02000000000000000000" pitchFamily="2" charset="0"/>
              </a:rPr>
              <a:t>El Dar </a:t>
            </a:r>
            <a:r>
              <a:rPr lang="es-MX" dirty="0">
                <a:latin typeface="KG Second Chances Solid" panose="02000000000000000000" pitchFamily="2" charset="0"/>
              </a:rPr>
              <a:t>a los niños tiempo para </a:t>
            </a:r>
            <a:r>
              <a:rPr lang="es-MX" sz="2000" dirty="0">
                <a:solidFill>
                  <a:schemeClr val="accent1"/>
                </a:solidFill>
                <a:latin typeface="KG She Persisted" panose="02000506000000020003" pitchFamily="2" charset="0"/>
              </a:rPr>
              <a:t>desarrollar</a:t>
            </a:r>
            <a:r>
              <a:rPr lang="es-MX" sz="2000" dirty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dirty="0">
                <a:latin typeface="KG Second Chances Solid" panose="02000000000000000000" pitchFamily="2" charset="0"/>
              </a:rPr>
              <a:t>las </a:t>
            </a:r>
            <a:r>
              <a:rPr lang="es-MX" sz="2000" dirty="0">
                <a:solidFill>
                  <a:schemeClr val="accent1"/>
                </a:solidFill>
                <a:latin typeface="KG She Persisted" panose="02000506000000020003" pitchFamily="2" charset="0"/>
              </a:rPr>
              <a:t>técnicas</a:t>
            </a:r>
            <a:r>
              <a:rPr lang="es-MX" sz="2000" dirty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dirty="0">
                <a:latin typeface="KG Second Chances Solid" panose="02000000000000000000" pitchFamily="2" charset="0"/>
              </a:rPr>
              <a:t>y </a:t>
            </a:r>
            <a:r>
              <a:rPr lang="es-MX" sz="2000" dirty="0">
                <a:solidFill>
                  <a:schemeClr val="accent1"/>
                </a:solidFill>
                <a:latin typeface="KG She Persisted" panose="02000506000000020003" pitchFamily="2" charset="0"/>
              </a:rPr>
              <a:t>dominar</a:t>
            </a:r>
            <a:r>
              <a:rPr lang="es-MX" sz="2000" dirty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dirty="0">
                <a:latin typeface="KG Second Chances Solid" panose="02000000000000000000" pitchFamily="2" charset="0"/>
              </a:rPr>
              <a:t>los </a:t>
            </a:r>
            <a:r>
              <a:rPr lang="es-MX" sz="2000" dirty="0">
                <a:solidFill>
                  <a:schemeClr val="accent1"/>
                </a:solidFill>
                <a:latin typeface="KG She Persisted" panose="02000506000000020003" pitchFamily="2" charset="0"/>
              </a:rPr>
              <a:t>medios</a:t>
            </a:r>
            <a:r>
              <a:rPr lang="es-MX" sz="2000" dirty="0">
                <a:solidFill>
                  <a:schemeClr val="accent1"/>
                </a:solidFill>
                <a:latin typeface="KG Second Chances Solid" panose="02000000000000000000" pitchFamily="2" charset="0"/>
              </a:rPr>
              <a:t> </a:t>
            </a:r>
            <a:r>
              <a:rPr lang="es-MX" dirty="0" smtClean="0">
                <a:latin typeface="KG Second Chances Solid" panose="02000000000000000000" pitchFamily="2" charset="0"/>
              </a:rPr>
              <a:t>conforma una de las:</a:t>
            </a:r>
          </a:p>
          <a:p>
            <a:pPr algn="ctr"/>
            <a:endParaRPr lang="es-MX" dirty="0">
              <a:latin typeface="KG Second Chances Solid" panose="020000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86777" y="1778697"/>
            <a:ext cx="54811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latin typeface="KG Second Chances Solid" panose="02000000000000000000" pitchFamily="2" charset="0"/>
              </a:rPr>
              <a:t>Los maestros del jardín de niños deben </a:t>
            </a:r>
            <a:r>
              <a:rPr lang="es-MX" dirty="0" smtClean="0">
                <a:latin typeface="KG Second Chances Solid" panose="02000000000000000000" pitchFamily="2" charset="0"/>
              </a:rPr>
              <a:t>hacer este tipo de arreglos para </a:t>
            </a:r>
            <a:r>
              <a:rPr lang="es-MX" dirty="0">
                <a:latin typeface="KG Second Chances Solid" panose="02000000000000000000" pitchFamily="2" charset="0"/>
              </a:rPr>
              <a:t>que sus alumnos tengan </a:t>
            </a:r>
            <a:r>
              <a:rPr lang="es-MX" dirty="0">
                <a:solidFill>
                  <a:schemeClr val="accent2"/>
                </a:solidFill>
                <a:latin typeface="KG She Persisted" panose="02000506000000020003" pitchFamily="2" charset="0"/>
              </a:rPr>
              <a:t>experiencias</a:t>
            </a:r>
            <a:r>
              <a:rPr lang="es-MX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dirty="0">
                <a:solidFill>
                  <a:schemeClr val="accent2"/>
                </a:solidFill>
                <a:latin typeface="KG She Persisted" panose="02000506000000020003" pitchFamily="2" charset="0"/>
              </a:rPr>
              <a:t>directas</a:t>
            </a:r>
            <a:r>
              <a:rPr lang="es-MX" dirty="0">
                <a:solidFill>
                  <a:schemeClr val="accent2"/>
                </a:solidFill>
                <a:latin typeface="KG Second Chances Solid" panose="02000000000000000000" pitchFamily="2" charset="0"/>
              </a:rPr>
              <a:t> </a:t>
            </a:r>
            <a:r>
              <a:rPr lang="es-MX" dirty="0">
                <a:latin typeface="KG Second Chances Solid" panose="02000000000000000000" pitchFamily="2" charset="0"/>
              </a:rPr>
              <a:t>y vicarias que </a:t>
            </a:r>
            <a:r>
              <a:rPr lang="es-MX" dirty="0" smtClean="0">
                <a:latin typeface="KG Second Chances Solid" panose="02000000000000000000" pitchFamily="2" charset="0"/>
              </a:rPr>
              <a:t>favorezcan su expresión…</a:t>
            </a:r>
          </a:p>
          <a:p>
            <a:pPr algn="ctr"/>
            <a:endParaRPr lang="es-MX" dirty="0">
              <a:latin typeface="KG Second Chances Solid" panose="0200000000000000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96496" y="7010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F95DA4"/>
                </a:solidFill>
                <a:latin typeface="KG Lego House" panose="02000503000000020004" pitchFamily="2" charset="0"/>
              </a:rPr>
              <a:t>Experiencias continuas y significativas, seguridad psicológica </a:t>
            </a:r>
            <a:r>
              <a:rPr lang="es-MX" b="1" dirty="0">
                <a:latin typeface="KG Lego House" panose="02000503000000020004" pitchFamily="2" charset="0"/>
              </a:rPr>
              <a:t>y </a:t>
            </a:r>
            <a:r>
              <a:rPr lang="es-MX" b="1" dirty="0">
                <a:solidFill>
                  <a:srgbClr val="F95DA4"/>
                </a:solidFill>
                <a:latin typeface="KG Lego House" panose="02000503000000020004" pitchFamily="2" charset="0"/>
              </a:rPr>
              <a:t>Estrategias seleccionadas de enseñanza</a:t>
            </a:r>
            <a:r>
              <a:rPr lang="es-MX" b="1" dirty="0">
                <a:solidFill>
                  <a:schemeClr val="accent1"/>
                </a:solidFill>
                <a:latin typeface="KG Lego House" panose="02000503000000020004" pitchFamily="2" charset="0"/>
              </a:rPr>
              <a:t>.</a:t>
            </a:r>
            <a:endParaRPr lang="es-MX" b="1" dirty="0">
              <a:solidFill>
                <a:schemeClr val="accent1"/>
              </a:solidFill>
              <a:latin typeface="KG Lego House" panose="02000503000000020004" pitchFamily="2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047163" y="2886693"/>
            <a:ext cx="5152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accent2"/>
                </a:solidFill>
                <a:latin typeface="KG Lego House" panose="02000503000000020004" pitchFamily="2" charset="0"/>
              </a:rPr>
              <a:t>Experiencias continuas y significativas.</a:t>
            </a:r>
            <a:endParaRPr lang="es-MX" b="1" dirty="0">
              <a:solidFill>
                <a:schemeClr val="accent2"/>
              </a:solidFill>
              <a:latin typeface="KG Lego House" panose="02000503000000020004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944237" y="4743030"/>
            <a:ext cx="287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chemeClr val="accent6"/>
                </a:solidFill>
                <a:latin typeface="KG Lego House" panose="02000503000000020004" pitchFamily="2" charset="0"/>
              </a:rPr>
              <a:t>Seguridad psicológica</a:t>
            </a:r>
            <a:endParaRPr lang="es-MX" b="1" dirty="0">
              <a:solidFill>
                <a:schemeClr val="accent6"/>
              </a:solidFill>
              <a:latin typeface="KG Lego House" panose="02000503000000020004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18512" y="4603903"/>
            <a:ext cx="5372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accent1"/>
                </a:solidFill>
                <a:latin typeface="KG Lego House" panose="02000503000000020004" pitchFamily="2" charset="0"/>
              </a:rPr>
              <a:t>Estrategias seleccionadas de enseñanza.</a:t>
            </a:r>
            <a:endParaRPr lang="es-MX" b="1" dirty="0">
              <a:solidFill>
                <a:schemeClr val="accent1"/>
              </a:solidFill>
              <a:latin typeface="KG Lego House" panose="02000503000000020004" pitchFamily="2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026236" y="5277248"/>
            <a:ext cx="7526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latin typeface="KG Second Chances Solid" panose="02000000000000000000" pitchFamily="2" charset="0"/>
              </a:rPr>
              <a:t>Ese elemento ofrece </a:t>
            </a:r>
            <a:r>
              <a:rPr lang="es-MX" dirty="0">
                <a:latin typeface="KG Second Chances Solid" panose="02000000000000000000" pitchFamily="2" charset="0"/>
              </a:rPr>
              <a:t>otra forma para motivar el trabajo artístico de los </a:t>
            </a:r>
            <a:r>
              <a:rPr lang="es-MX" dirty="0" smtClean="0">
                <a:latin typeface="KG Second Chances Solid" panose="02000000000000000000" pitchFamily="2" charset="0"/>
              </a:rPr>
              <a:t>niños</a:t>
            </a:r>
            <a:r>
              <a:rPr lang="es-MX" dirty="0">
                <a:latin typeface="KG Second Chances Solid" panose="02000000000000000000" pitchFamily="2" charset="0"/>
              </a:rPr>
              <a:t> </a:t>
            </a:r>
            <a:r>
              <a:rPr lang="es-MX" dirty="0" smtClean="0">
                <a:latin typeface="KG Second Chances Solid" panose="02000000000000000000" pitchFamily="2" charset="0"/>
              </a:rPr>
              <a:t>y </a:t>
            </a:r>
            <a:r>
              <a:rPr lang="es-MX" dirty="0">
                <a:latin typeface="KG Second Chances Solid" panose="02000000000000000000" pitchFamily="2" charset="0"/>
              </a:rPr>
              <a:t>satisface una meta importante de las normas de arte: la de ser capaz de </a:t>
            </a:r>
            <a:r>
              <a:rPr lang="es-MX" sz="2000" dirty="0">
                <a:solidFill>
                  <a:schemeClr val="accent2"/>
                </a:solidFill>
                <a:latin typeface="KG She Persisted" panose="02000506000000020003" pitchFamily="2" charset="0"/>
              </a:rPr>
              <a:t>pensar y</a:t>
            </a:r>
            <a:r>
              <a:rPr lang="es-MX" sz="2000" dirty="0">
                <a:latin typeface="KG She Persisted" panose="02000506000000020003" pitchFamily="2" charset="0"/>
              </a:rPr>
              <a:t> </a:t>
            </a:r>
            <a:r>
              <a:rPr lang="es-MX" sz="2000" dirty="0" smtClean="0">
                <a:solidFill>
                  <a:schemeClr val="accent2"/>
                </a:solidFill>
                <a:latin typeface="KG She Persisted" panose="02000506000000020003" pitchFamily="2" charset="0"/>
              </a:rPr>
              <a:t>reflexionar:</a:t>
            </a:r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5549362" y="6172740"/>
            <a:ext cx="2599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accent2"/>
                </a:solidFill>
                <a:latin typeface="KG Lego House" panose="02000503000000020004" pitchFamily="2" charset="0"/>
              </a:rPr>
              <a:t>conciencia del arte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40" y="2898083"/>
            <a:ext cx="644999" cy="106707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09" y="3811639"/>
            <a:ext cx="499936" cy="70724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777" y="5295011"/>
            <a:ext cx="797003" cy="91858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32" y="156947"/>
            <a:ext cx="512038" cy="98358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21" y="1557560"/>
            <a:ext cx="613045" cy="7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790</Words>
  <Application>Microsoft Office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KG She Persisted</vt:lpstr>
      <vt:lpstr>KG Second Chances Solid</vt:lpstr>
      <vt:lpstr>Calibri</vt:lpstr>
      <vt:lpstr>Luna</vt:lpstr>
      <vt:lpstr>KG Lego House</vt:lpstr>
      <vt:lpstr>Wingdings</vt:lpstr>
      <vt:lpstr>Mahalo, brother!</vt:lpstr>
      <vt:lpstr>KG Blank Space Solid</vt:lpstr>
      <vt:lpstr>Arial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</cp:lastModifiedBy>
  <cp:revision>22</cp:revision>
  <dcterms:created xsi:type="dcterms:W3CDTF">2018-09-27T23:21:14Z</dcterms:created>
  <dcterms:modified xsi:type="dcterms:W3CDTF">2018-10-08T22:25:12Z</dcterms:modified>
</cp:coreProperties>
</file>