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10/8/2018</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‹Nº›</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10/8/2018</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10/8/2018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10/8/2018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10/8/2018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10/8/2018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10/8/2018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10/8/2018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10/8/2018</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15128" y="2140440"/>
            <a:ext cx="8361229" cy="2098226"/>
          </a:xfrm>
        </p:spPr>
        <p:txBody>
          <a:bodyPr/>
          <a:lstStyle/>
          <a:p>
            <a:r>
              <a:rPr lang="es-MX" sz="8000" b="1" dirty="0" smtClean="0">
                <a:latin typeface="Century Gothic" panose="020B0502020202020204" pitchFamily="34" charset="0"/>
              </a:rPr>
              <a:t>El niño y la ciencia</a:t>
            </a:r>
            <a:endParaRPr lang="es-MX" sz="8000" b="1" dirty="0">
              <a:latin typeface="Century Gothic" panose="020B0502020202020204" pitchFamily="34" charset="0"/>
            </a:endParaRPr>
          </a:p>
        </p:txBody>
      </p:sp>
      <p:sp>
        <p:nvSpPr>
          <p:cNvPr id="3" name="Subtítulo 2"/>
          <p:cNvSpPr>
            <a:spLocks noGrp="1"/>
          </p:cNvSpPr>
          <p:nvPr>
            <p:ph type="subTitle" idx="1"/>
          </p:nvPr>
        </p:nvSpPr>
        <p:spPr>
          <a:xfrm>
            <a:off x="2679906" y="4238666"/>
            <a:ext cx="6831673" cy="1086237"/>
          </a:xfrm>
        </p:spPr>
        <p:txBody>
          <a:bodyPr>
            <a:normAutofit/>
          </a:bodyPr>
          <a:lstStyle/>
          <a:p>
            <a:r>
              <a:rPr lang="es-MX" sz="2800" dirty="0" smtClean="0">
                <a:latin typeface="Century Gothic" panose="020B0502020202020204" pitchFamily="34" charset="0"/>
              </a:rPr>
              <a:t>Francesco </a:t>
            </a:r>
            <a:r>
              <a:rPr lang="es-MX" sz="2800" dirty="0" err="1" smtClean="0">
                <a:latin typeface="Century Gothic" panose="020B0502020202020204" pitchFamily="34" charset="0"/>
              </a:rPr>
              <a:t>Tonucci</a:t>
            </a:r>
            <a:endParaRPr lang="es-MX" sz="2800" dirty="0">
              <a:latin typeface="Century Gothic" panose="020B0502020202020204" pitchFamily="34" charset="0"/>
            </a:endParaRPr>
          </a:p>
        </p:txBody>
      </p:sp>
    </p:spTree>
    <p:extLst>
      <p:ext uri="{BB962C8B-B14F-4D97-AF65-F5344CB8AC3E}">
        <p14:creationId xmlns:p14="http://schemas.microsoft.com/office/powerpoint/2010/main" val="2733801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358152" y="1344705"/>
            <a:ext cx="9870141" cy="3581400"/>
          </a:xfrm>
        </p:spPr>
        <p:txBody>
          <a:bodyPr>
            <a:noAutofit/>
          </a:bodyPr>
          <a:lstStyle/>
          <a:p>
            <a:pPr algn="just"/>
            <a:r>
              <a:rPr lang="es-MX" sz="2800" dirty="0">
                <a:latin typeface="Century Gothic" panose="020B0502020202020204" pitchFamily="34" charset="0"/>
              </a:rPr>
              <a:t>Entendemos que hacer ciencia no es conocer la verdad sino intentar conocerla. </a:t>
            </a:r>
            <a:endParaRPr lang="es-MX" sz="2800" dirty="0" smtClean="0">
              <a:latin typeface="Century Gothic" panose="020B0502020202020204" pitchFamily="34" charset="0"/>
            </a:endParaRPr>
          </a:p>
          <a:p>
            <a:pPr algn="just"/>
            <a:r>
              <a:rPr lang="es-MX" sz="2800" dirty="0" smtClean="0">
                <a:latin typeface="Century Gothic" panose="020B0502020202020204" pitchFamily="34" charset="0"/>
              </a:rPr>
              <a:t>Debemos </a:t>
            </a:r>
            <a:r>
              <a:rPr lang="es-MX" sz="2800" dirty="0">
                <a:latin typeface="Century Gothic" panose="020B0502020202020204" pitchFamily="34" charset="0"/>
              </a:rPr>
              <a:t>propiciar en los niños una actitud de investigación que se funde sobre los criterios de relatividad y no sobre criterios dogmáticos. Esto significa que hay que ayudar a los niños a darse cuenta de que ellos saben, de que ellos también son constructores de teorías y de que es esta teoría la que deben poner en juego para saber si les sirve o si es necesario modificarla para poder dar una explicación a la realidad que los </a:t>
            </a:r>
            <a:r>
              <a:rPr lang="es-MX" sz="2800" dirty="0" smtClean="0">
                <a:latin typeface="Century Gothic" panose="020B0502020202020204" pitchFamily="34" charset="0"/>
              </a:rPr>
              <a:t>circunda.</a:t>
            </a:r>
            <a:endParaRPr lang="es-MX" sz="2800" dirty="0">
              <a:latin typeface="Century Gothic" panose="020B0502020202020204" pitchFamily="34" charset="0"/>
            </a:endParaRPr>
          </a:p>
        </p:txBody>
      </p:sp>
    </p:spTree>
    <p:extLst>
      <p:ext uri="{BB962C8B-B14F-4D97-AF65-F5344CB8AC3E}">
        <p14:creationId xmlns:p14="http://schemas.microsoft.com/office/powerpoint/2010/main" val="2218277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MX" b="1" dirty="0">
                <a:latin typeface="Century Gothic" panose="020B0502020202020204" pitchFamily="34" charset="0"/>
              </a:rPr>
              <a:t>Presentando a la ciencia a través de conceptos demasiado simples</a:t>
            </a:r>
            <a:br>
              <a:rPr lang="es-MX" b="1" dirty="0">
                <a:latin typeface="Century Gothic" panose="020B0502020202020204" pitchFamily="34" charset="0"/>
              </a:rPr>
            </a:br>
            <a:endParaRPr lang="es-MX" b="1" dirty="0">
              <a:latin typeface="Century Gothic" panose="020B0502020202020204" pitchFamily="34" charset="0"/>
            </a:endParaRPr>
          </a:p>
        </p:txBody>
      </p:sp>
      <p:sp>
        <p:nvSpPr>
          <p:cNvPr id="3" name="Marcador de contenido 2"/>
          <p:cNvSpPr>
            <a:spLocks noGrp="1"/>
          </p:cNvSpPr>
          <p:nvPr>
            <p:ph idx="1"/>
          </p:nvPr>
        </p:nvSpPr>
        <p:spPr>
          <a:xfrm>
            <a:off x="1371600" y="2171700"/>
            <a:ext cx="9601200" cy="3581400"/>
          </a:xfrm>
        </p:spPr>
        <p:txBody>
          <a:bodyPr>
            <a:noAutofit/>
          </a:bodyPr>
          <a:lstStyle/>
          <a:p>
            <a:pPr algn="just"/>
            <a:r>
              <a:rPr lang="es-MX" sz="2400" dirty="0" smtClean="0">
                <a:latin typeface="Century Gothic" panose="020B0502020202020204" pitchFamily="34" charset="0"/>
              </a:rPr>
              <a:t>Esta </a:t>
            </a:r>
            <a:r>
              <a:rPr lang="es-MX" sz="2400" dirty="0">
                <a:latin typeface="Century Gothic" panose="020B0502020202020204" pitchFamily="34" charset="0"/>
              </a:rPr>
              <a:t>forma de acercar la ciencia en la escuela se basa en la idea de que un niño </a:t>
            </a:r>
            <a:r>
              <a:rPr lang="es-MX" sz="2400" b="1" dirty="0">
                <a:latin typeface="Century Gothic" panose="020B0502020202020204" pitchFamily="34" charset="0"/>
              </a:rPr>
              <a:t>no puede entender </a:t>
            </a:r>
            <a:r>
              <a:rPr lang="es-MX" sz="2400" dirty="0">
                <a:latin typeface="Century Gothic" panose="020B0502020202020204" pitchFamily="34" charset="0"/>
              </a:rPr>
              <a:t>las realidades complejas. De este modo, los temas seleccionados son, por ejemplo, las estaciones del año, las hojitas del árbol, la leche de la vaca, etcétera. Esto provoca un </a:t>
            </a:r>
            <a:r>
              <a:rPr lang="es-MX" sz="2400" b="1" dirty="0">
                <a:latin typeface="Century Gothic" panose="020B0502020202020204" pitchFamily="34" charset="0"/>
              </a:rPr>
              <a:t>desinterés</a:t>
            </a:r>
            <a:r>
              <a:rPr lang="es-MX" sz="2400" dirty="0">
                <a:latin typeface="Century Gothic" panose="020B0502020202020204" pitchFamily="34" charset="0"/>
              </a:rPr>
              <a:t> en los niños, quienes normalmente prefieren continuar con sus investigaciones fuera del contexto de la escuela, y de este modo van construyendo un conocimiento para la escuela y otro que responde a sus </a:t>
            </a:r>
            <a:r>
              <a:rPr lang="es-MX" sz="2400" b="1" dirty="0">
                <a:latin typeface="Century Gothic" panose="020B0502020202020204" pitchFamily="34" charset="0"/>
              </a:rPr>
              <a:t>curiosidades</a:t>
            </a:r>
            <a:r>
              <a:rPr lang="es-MX" sz="2400" dirty="0">
                <a:latin typeface="Century Gothic" panose="020B0502020202020204" pitchFamily="34" charset="0"/>
              </a:rPr>
              <a:t> y que se mantiene fuera de ella.</a:t>
            </a:r>
          </a:p>
          <a:p>
            <a:pPr algn="just"/>
            <a:endParaRPr lang="es-MX" sz="2400" dirty="0">
              <a:latin typeface="Century Gothic" panose="020B0502020202020204" pitchFamily="34" charset="0"/>
            </a:endParaRPr>
          </a:p>
        </p:txBody>
      </p:sp>
    </p:spTree>
    <p:extLst>
      <p:ext uri="{BB962C8B-B14F-4D97-AF65-F5344CB8AC3E}">
        <p14:creationId xmlns:p14="http://schemas.microsoft.com/office/powerpoint/2010/main" val="1040090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MX" b="1" dirty="0">
                <a:latin typeface="Century Gothic" panose="020B0502020202020204" pitchFamily="34" charset="0"/>
              </a:rPr>
              <a:t>Presentando la ciencia a través de conceptos muy complejos, pero de un modo simple</a:t>
            </a:r>
          </a:p>
        </p:txBody>
      </p:sp>
      <p:sp>
        <p:nvSpPr>
          <p:cNvPr id="3" name="Marcador de contenido 2"/>
          <p:cNvSpPr>
            <a:spLocks noGrp="1"/>
          </p:cNvSpPr>
          <p:nvPr>
            <p:ph idx="1"/>
          </p:nvPr>
        </p:nvSpPr>
        <p:spPr>
          <a:xfrm>
            <a:off x="1573306" y="2729753"/>
            <a:ext cx="9601200" cy="3581400"/>
          </a:xfrm>
        </p:spPr>
        <p:txBody>
          <a:bodyPr>
            <a:noAutofit/>
          </a:bodyPr>
          <a:lstStyle/>
          <a:p>
            <a:pPr algn="just"/>
            <a:r>
              <a:rPr lang="es-MX" sz="2400" dirty="0">
                <a:latin typeface="Century Gothic" panose="020B0502020202020204" pitchFamily="34" charset="0"/>
              </a:rPr>
              <a:t>Esta modalidad se fundamenta también en el presupuesto de que de otro modo los niños no lo entenderían, pero da como resultado una distorsión en los conceptos. Y una traición fatal de la propuesta educativa</a:t>
            </a:r>
          </a:p>
          <a:p>
            <a:pPr algn="just"/>
            <a:r>
              <a:rPr lang="es-MX" sz="2400" dirty="0" smtClean="0">
                <a:latin typeface="Century Gothic" panose="020B0502020202020204" pitchFamily="34" charset="0"/>
              </a:rPr>
              <a:t>Al </a:t>
            </a:r>
            <a:r>
              <a:rPr lang="es-MX" sz="2400" dirty="0">
                <a:latin typeface="Century Gothic" panose="020B0502020202020204" pitchFamily="34" charset="0"/>
              </a:rPr>
              <a:t>proponer cosas que el niño no comprende, la escuela obliga a desarrollar un conocimiento típicamente escolar, que le sirve sólo dentro de la misma, que conforma al docente pero que lo aleja de intentar comprender algunas de las explicaciones que la ciencia construye día a día acerca de los fenómenos del mundo.</a:t>
            </a:r>
          </a:p>
          <a:p>
            <a:pPr algn="just"/>
            <a:endParaRPr lang="es-MX" sz="2400" dirty="0">
              <a:latin typeface="Century Gothic" panose="020B0502020202020204" pitchFamily="34" charset="0"/>
            </a:endParaRPr>
          </a:p>
        </p:txBody>
      </p:sp>
    </p:spTree>
    <p:extLst>
      <p:ext uri="{BB962C8B-B14F-4D97-AF65-F5344CB8AC3E}">
        <p14:creationId xmlns:p14="http://schemas.microsoft.com/office/powerpoint/2010/main" val="3620958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83341" y="685800"/>
            <a:ext cx="10192871" cy="1485900"/>
          </a:xfrm>
        </p:spPr>
        <p:txBody>
          <a:bodyPr>
            <a:noAutofit/>
          </a:bodyPr>
          <a:lstStyle/>
          <a:p>
            <a:pPr algn="ctr"/>
            <a:r>
              <a:rPr lang="es-MX" sz="4000" b="1" dirty="0">
                <a:latin typeface="Century Gothic" panose="020B0502020202020204" pitchFamily="34" charset="0"/>
              </a:rPr>
              <a:t>Estimular a los niños a que busquen sus propias teorías científicas y partir de los conocimientos previos de los mismos</a:t>
            </a:r>
            <a:br>
              <a:rPr lang="es-MX" sz="4000" b="1" dirty="0">
                <a:latin typeface="Century Gothic" panose="020B0502020202020204" pitchFamily="34" charset="0"/>
              </a:rPr>
            </a:br>
            <a:endParaRPr lang="es-MX" sz="4000" b="1" dirty="0">
              <a:latin typeface="Century Gothic" panose="020B0502020202020204" pitchFamily="34" charset="0"/>
            </a:endParaRPr>
          </a:p>
        </p:txBody>
      </p:sp>
      <p:sp>
        <p:nvSpPr>
          <p:cNvPr id="3" name="Marcador de contenido 2"/>
          <p:cNvSpPr>
            <a:spLocks noGrp="1"/>
          </p:cNvSpPr>
          <p:nvPr>
            <p:ph idx="1"/>
          </p:nvPr>
        </p:nvSpPr>
        <p:spPr>
          <a:xfrm>
            <a:off x="1371599" y="2796988"/>
            <a:ext cx="10192871" cy="3581400"/>
          </a:xfrm>
        </p:spPr>
        <p:txBody>
          <a:bodyPr>
            <a:noAutofit/>
          </a:bodyPr>
          <a:lstStyle/>
          <a:p>
            <a:pPr algn="just"/>
            <a:r>
              <a:rPr lang="es-MX" sz="2400" dirty="0" smtClean="0">
                <a:latin typeface="Century Gothic" panose="020B0502020202020204" pitchFamily="34" charset="0"/>
              </a:rPr>
              <a:t>Esta </a:t>
            </a:r>
            <a:r>
              <a:rPr lang="es-MX" sz="2400" dirty="0">
                <a:latin typeface="Century Gothic" panose="020B0502020202020204" pitchFamily="34" charset="0"/>
              </a:rPr>
              <a:t>propuesta, a la cual adherimos, es muy interesante siempre que cumpla verdaderamente con los objetivos propuestos</a:t>
            </a:r>
            <a:r>
              <a:rPr lang="es-MX" sz="2400" dirty="0" smtClean="0">
                <a:latin typeface="Century Gothic" panose="020B0502020202020204" pitchFamily="34" charset="0"/>
              </a:rPr>
              <a:t>.</a:t>
            </a:r>
          </a:p>
          <a:p>
            <a:pPr algn="just"/>
            <a:r>
              <a:rPr lang="es-MX" sz="2400" dirty="0">
                <a:latin typeface="Century Gothic" panose="020B0502020202020204" pitchFamily="34" charset="0"/>
              </a:rPr>
              <a:t>El enseñar cosas que no se saben correctamente es uno de los problemas más serios, especialmente en el campo de las ciencias</a:t>
            </a:r>
            <a:r>
              <a:rPr lang="es-MX" sz="2400" dirty="0" smtClean="0">
                <a:latin typeface="Century Gothic" panose="020B0502020202020204" pitchFamily="34" charset="0"/>
              </a:rPr>
              <a:t>.</a:t>
            </a:r>
          </a:p>
        </p:txBody>
      </p:sp>
    </p:spTree>
    <p:extLst>
      <p:ext uri="{BB962C8B-B14F-4D97-AF65-F5344CB8AC3E}">
        <p14:creationId xmlns:p14="http://schemas.microsoft.com/office/powerpoint/2010/main" val="3314997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83341" y="685800"/>
            <a:ext cx="10192871" cy="1485900"/>
          </a:xfrm>
        </p:spPr>
        <p:txBody>
          <a:bodyPr>
            <a:noAutofit/>
          </a:bodyPr>
          <a:lstStyle/>
          <a:p>
            <a:pPr algn="ctr"/>
            <a:r>
              <a:rPr lang="es-MX" sz="4000" b="1" dirty="0">
                <a:latin typeface="Century Gothic" panose="020B0502020202020204" pitchFamily="34" charset="0"/>
              </a:rPr>
              <a:t>Estimular a los niños a que busquen sus propias teorías científicas y partir de los conocimientos previos de los mismos</a:t>
            </a:r>
            <a:br>
              <a:rPr lang="es-MX" sz="4000" b="1" dirty="0">
                <a:latin typeface="Century Gothic" panose="020B0502020202020204" pitchFamily="34" charset="0"/>
              </a:rPr>
            </a:br>
            <a:endParaRPr lang="es-MX" sz="4000" b="1" dirty="0">
              <a:latin typeface="Century Gothic" panose="020B0502020202020204" pitchFamily="34" charset="0"/>
            </a:endParaRPr>
          </a:p>
        </p:txBody>
      </p:sp>
      <p:sp>
        <p:nvSpPr>
          <p:cNvPr id="3" name="Marcador de contenido 2"/>
          <p:cNvSpPr>
            <a:spLocks noGrp="1"/>
          </p:cNvSpPr>
          <p:nvPr>
            <p:ph idx="1"/>
          </p:nvPr>
        </p:nvSpPr>
        <p:spPr>
          <a:xfrm>
            <a:off x="1398493" y="2958353"/>
            <a:ext cx="10192871" cy="3581400"/>
          </a:xfrm>
        </p:spPr>
        <p:txBody>
          <a:bodyPr>
            <a:noAutofit/>
          </a:bodyPr>
          <a:lstStyle/>
          <a:p>
            <a:pPr algn="just"/>
            <a:r>
              <a:rPr lang="es-MX" sz="2400" dirty="0" smtClean="0">
                <a:latin typeface="Century Gothic" panose="020B0502020202020204" pitchFamily="34" charset="0"/>
              </a:rPr>
              <a:t>Cuando </a:t>
            </a:r>
            <a:r>
              <a:rPr lang="es-MX" sz="2400" dirty="0">
                <a:latin typeface="Century Gothic" panose="020B0502020202020204" pitchFamily="34" charset="0"/>
              </a:rPr>
              <a:t>los niños en una clase elaboran una pregunta, nosotros podemos elegir claramente dos caminos posibles; cerrar esa puerta abierta con una respuesta que ellos deben creer y supuestamente aprender, o bien abrir otras puertas de manera tal que puedan encontrar solos la solución a su primer problema, o bien acercarse a la misma.</a:t>
            </a:r>
          </a:p>
          <a:p>
            <a:pPr algn="just"/>
            <a:endParaRPr lang="es-MX" sz="2400" dirty="0">
              <a:latin typeface="Century Gothic" panose="020B0502020202020204" pitchFamily="34" charset="0"/>
            </a:endParaRPr>
          </a:p>
        </p:txBody>
      </p:sp>
    </p:spTree>
    <p:extLst>
      <p:ext uri="{BB962C8B-B14F-4D97-AF65-F5344CB8AC3E}">
        <p14:creationId xmlns:p14="http://schemas.microsoft.com/office/powerpoint/2010/main" val="2160011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86049" y="2336784"/>
            <a:ext cx="9612971" cy="2852737"/>
          </a:xfrm>
        </p:spPr>
        <p:txBody>
          <a:bodyPr>
            <a:normAutofit/>
          </a:bodyPr>
          <a:lstStyle/>
          <a:p>
            <a:r>
              <a:rPr lang="es-MX" sz="8000" dirty="0" smtClean="0">
                <a:latin typeface="Century Gothic" panose="020B0502020202020204" pitchFamily="34" charset="0"/>
              </a:rPr>
              <a:t>Preguntas</a:t>
            </a:r>
            <a:endParaRPr lang="es-MX" sz="8000" dirty="0">
              <a:latin typeface="Century Gothic" panose="020B0502020202020204" pitchFamily="34" charset="0"/>
            </a:endParaRPr>
          </a:p>
        </p:txBody>
      </p:sp>
    </p:spTree>
    <p:extLst>
      <p:ext uri="{BB962C8B-B14F-4D97-AF65-F5344CB8AC3E}">
        <p14:creationId xmlns:p14="http://schemas.microsoft.com/office/powerpoint/2010/main" val="2988139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half" idx="2"/>
          </p:nvPr>
        </p:nvSpPr>
        <p:spPr>
          <a:xfrm>
            <a:off x="387722" y="1107851"/>
            <a:ext cx="4628029" cy="3011432"/>
          </a:xfrm>
        </p:spPr>
        <p:txBody>
          <a:bodyPr>
            <a:noAutofit/>
          </a:bodyPr>
          <a:lstStyle/>
          <a:p>
            <a:pPr marL="342900" indent="-342900">
              <a:buAutoNum type="arabicPeriod"/>
            </a:pPr>
            <a:r>
              <a:rPr lang="es-MX" sz="2000" dirty="0" smtClean="0">
                <a:latin typeface="Century Gothic" panose="020B0502020202020204" pitchFamily="34" charset="0"/>
              </a:rPr>
              <a:t>¿Qué se busca hacer con la ciencia? </a:t>
            </a:r>
          </a:p>
          <a:p>
            <a:pPr marL="342900" indent="-342900">
              <a:buAutoNum type="arabicPeriod"/>
            </a:pPr>
            <a:r>
              <a:rPr lang="es-MX" sz="2000" dirty="0" smtClean="0">
                <a:latin typeface="Century Gothic" panose="020B0502020202020204" pitchFamily="34" charset="0"/>
              </a:rPr>
              <a:t>¿Los alumnos pueden crear teorías? ¿Porqué?</a:t>
            </a:r>
          </a:p>
          <a:p>
            <a:pPr marL="342900" indent="-342900">
              <a:buAutoNum type="arabicPeriod"/>
            </a:pPr>
            <a:r>
              <a:rPr lang="es-MX" sz="2000" dirty="0" smtClean="0">
                <a:latin typeface="Century Gothic" panose="020B0502020202020204" pitchFamily="34" charset="0"/>
              </a:rPr>
              <a:t>¿Qué genera el desinterés de los alumnos? </a:t>
            </a:r>
          </a:p>
          <a:p>
            <a:pPr marL="342900" indent="-342900">
              <a:buAutoNum type="arabicPeriod"/>
            </a:pPr>
            <a:r>
              <a:rPr lang="es-MX" sz="2000" dirty="0" smtClean="0">
                <a:latin typeface="Century Gothic" panose="020B0502020202020204" pitchFamily="34" charset="0"/>
              </a:rPr>
              <a:t> ¿Cuál podría ser un error de los maestros? </a:t>
            </a:r>
          </a:p>
          <a:p>
            <a:pPr marL="342900" indent="-342900">
              <a:buAutoNum type="arabicPeriod"/>
            </a:pPr>
            <a:r>
              <a:rPr lang="es-MX" sz="2000" dirty="0" smtClean="0">
                <a:latin typeface="Century Gothic" panose="020B0502020202020204" pitchFamily="34" charset="0"/>
              </a:rPr>
              <a:t>¿Qué debemos hacer cuando los alumnos muestran curiosidad sobre alguna temática?</a:t>
            </a:r>
          </a:p>
          <a:p>
            <a:pPr marL="342900" indent="-342900">
              <a:buAutoNum type="arabicPeriod"/>
            </a:pPr>
            <a:endParaRPr lang="es-MX" sz="2000" dirty="0">
              <a:latin typeface="Century Gothic" panose="020B0502020202020204" pitchFamily="34" charset="0"/>
            </a:endParaRPr>
          </a:p>
        </p:txBody>
      </p:sp>
      <p:pic>
        <p:nvPicPr>
          <p:cNvPr id="5" name="Imagen 4"/>
          <p:cNvPicPr>
            <a:picLocks noChangeAspect="1"/>
          </p:cNvPicPr>
          <p:nvPr/>
        </p:nvPicPr>
        <p:blipFill rotWithShape="1">
          <a:blip r:embed="rId2">
            <a:extLst>
              <a:ext uri="{28A0092B-C50C-407E-A947-70E740481C1C}">
                <a14:useLocalDpi xmlns:a14="http://schemas.microsoft.com/office/drawing/2010/main" val="0"/>
              </a:ext>
            </a:extLst>
          </a:blip>
          <a:srcRect l="6181" r="6980"/>
          <a:stretch/>
        </p:blipFill>
        <p:spPr>
          <a:xfrm>
            <a:off x="5499848" y="0"/>
            <a:ext cx="6692152" cy="6858000"/>
          </a:xfrm>
          <a:prstGeom prst="rect">
            <a:avLst/>
          </a:prstGeom>
        </p:spPr>
      </p:pic>
    </p:spTree>
    <p:extLst>
      <p:ext uri="{BB962C8B-B14F-4D97-AF65-F5344CB8AC3E}">
        <p14:creationId xmlns:p14="http://schemas.microsoft.com/office/powerpoint/2010/main" val="1686952983"/>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4A2318"/>
      </a:dk2>
      <a:lt2>
        <a:srgbClr val="EDECEB"/>
      </a:lt2>
      <a:accent1>
        <a:srgbClr val="F3C82E"/>
      </a:accent1>
      <a:accent2>
        <a:srgbClr val="A26176"/>
      </a:accent2>
      <a:accent3>
        <a:srgbClr val="74A94E"/>
      </a:accent3>
      <a:accent4>
        <a:srgbClr val="188E8D"/>
      </a:accent4>
      <a:accent5>
        <a:srgbClr val="EE913A"/>
      </a:accent5>
      <a:accent6>
        <a:srgbClr val="DF5D4A"/>
      </a:accent6>
      <a:hlink>
        <a:srgbClr val="188E8D"/>
      </a:hlink>
      <a:folHlink>
        <a:srgbClr val="A26176"/>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D7AA1D6E-F3E9-4763-A3BC-84DF2E02F60F}"/>
    </a:ext>
  </a:extLst>
</a:theme>
</file>

<file path=docProps/app.xml><?xml version="1.0" encoding="utf-8"?>
<Properties xmlns="http://schemas.openxmlformats.org/officeDocument/2006/extended-properties" xmlns:vt="http://schemas.openxmlformats.org/officeDocument/2006/docPropsVTypes">
  <Template>TM10001105[[fn=Recorte]]</Template>
  <TotalTime>40</TotalTime>
  <Words>520</Words>
  <Application>Microsoft Office PowerPoint</Application>
  <PresentationFormat>Panorámica</PresentationFormat>
  <Paragraphs>20</Paragraphs>
  <Slides>8</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8</vt:i4>
      </vt:variant>
    </vt:vector>
  </HeadingPairs>
  <TitlesOfParts>
    <vt:vector size="11" baseType="lpstr">
      <vt:lpstr>Century Gothic</vt:lpstr>
      <vt:lpstr>Franklin Gothic Book</vt:lpstr>
      <vt:lpstr>Crop</vt:lpstr>
      <vt:lpstr>El niño y la ciencia</vt:lpstr>
      <vt:lpstr>Presentación de PowerPoint</vt:lpstr>
      <vt:lpstr>Presentando a la ciencia a través de conceptos demasiado simples </vt:lpstr>
      <vt:lpstr>Presentando la ciencia a través de conceptos muy complejos, pero de un modo simple</vt:lpstr>
      <vt:lpstr>Estimular a los niños a que busquen sus propias teorías científicas y partir de los conocimientos previos de los mismos </vt:lpstr>
      <vt:lpstr>Estimular a los niños a que busquen sus propias teorías científicas y partir de los conocimientos previos de los mismos </vt:lpstr>
      <vt:lpstr>Preguntas</vt:lpstr>
      <vt:lpstr>Presentación de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niño y la ciencia</dc:title>
  <dc:creator>Michelle Borjon</dc:creator>
  <cp:lastModifiedBy>Michelle Borjon</cp:lastModifiedBy>
  <cp:revision>8</cp:revision>
  <dcterms:created xsi:type="dcterms:W3CDTF">2018-10-08T21:00:48Z</dcterms:created>
  <dcterms:modified xsi:type="dcterms:W3CDTF">2018-10-08T21:41:00Z</dcterms:modified>
</cp:coreProperties>
</file>