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200150" y="2386744"/>
            <a:ext cx="67437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973956"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673352" y="937260"/>
            <a:ext cx="4648867" cy="498348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200150" y="2386744"/>
            <a:ext cx="67437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7" name="Date Placeholder 6"/>
          <p:cNvSpPr>
            <a:spLocks noGrp="1"/>
          </p:cNvSpPr>
          <p:nvPr>
            <p:ph type="dt" sz="half" idx="10"/>
          </p:nvPr>
        </p:nvSpPr>
        <p:spPr/>
        <p:txBody>
          <a:bodyPr/>
          <a:lstStyle/>
          <a:p>
            <a:fld id="{1160EA64-D806-43AC-9DF2-F8C432F32B4C}" type="datetimeFigureOut">
              <a:rPr lang="en-US" dirty="0"/>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86434" y="2638044"/>
            <a:ext cx="3203828" cy="310198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753737" y="2638044"/>
            <a:ext cx="3202685" cy="310198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10/8/2018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87577" y="2313434"/>
            <a:ext cx="320268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187577" y="3143250"/>
            <a:ext cx="3202686" cy="2596776"/>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4753737" y="3143250"/>
            <a:ext cx="3190113" cy="2596776"/>
          </a:xfrm>
        </p:spPr>
        <p:txBody>
          <a:bodyPr/>
          <a:lstStyle>
            <a:lvl5pPr>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4753737" y="2313434"/>
            <a:ext cx="320268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7" name="Date Placeholder 6"/>
          <p:cNvSpPr>
            <a:spLocks noGrp="1"/>
          </p:cNvSpPr>
          <p:nvPr>
            <p:ph type="dt" sz="half" idx="10"/>
          </p:nvPr>
        </p:nvSpPr>
        <p:spPr/>
        <p:txBody>
          <a:bodyPr/>
          <a:lstStyle/>
          <a:p>
            <a:fld id="{4F7D4976-E339-4826-83B7-FBD03F55ECF8}" type="datetimeFigureOut">
              <a:rPr lang="en-US" dirty="0"/>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03504" y="2243829"/>
            <a:ext cx="3364992"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6676"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9" name="Date Placeholder 8"/>
          <p:cNvSpPr>
            <a:spLocks noGrp="1"/>
          </p:cNvSpPr>
          <p:nvPr>
            <p:ph type="dt" sz="half" idx="10"/>
          </p:nvPr>
        </p:nvSpPr>
        <p:spPr/>
        <p:txBody>
          <a:bodyPr/>
          <a:lstStyle/>
          <a:p>
            <a:fld id="{D1BE4249-C0D0-4B06-8692-E8BB871AF643}" type="datetimeFigureOut">
              <a:rPr lang="en-US" dirty="0"/>
              <a:t>10/8/2018</a:t>
            </a:fld>
            <a:endParaRPr lang="en-US" dirty="0"/>
          </a:p>
        </p:txBody>
      </p:sp>
      <p:sp>
        <p:nvSpPr>
          <p:cNvPr id="10" name="Footer Placeholder 9"/>
          <p:cNvSpPr>
            <a:spLocks noGrp="1"/>
          </p:cNvSpPr>
          <p:nvPr>
            <p:ph type="ftr" sz="quarter" idx="11"/>
          </p:nvPr>
        </p:nvSpPr>
        <p:spPr>
          <a:xfrm>
            <a:off x="603504" y="6236208"/>
            <a:ext cx="3843598"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06392" y="2243828"/>
            <a:ext cx="3371249"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572000" y="0"/>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6676"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10/8/2018</a:t>
            </a:fld>
            <a:endParaRPr lang="en-US" dirty="0"/>
          </a:p>
        </p:txBody>
      </p:sp>
      <p:sp>
        <p:nvSpPr>
          <p:cNvPr id="9" name="Footer Placeholder 8"/>
          <p:cNvSpPr>
            <a:spLocks noGrp="1"/>
          </p:cNvSpPr>
          <p:nvPr>
            <p:ph type="ftr" sz="quarter" idx="11"/>
          </p:nvPr>
        </p:nvSpPr>
        <p:spPr>
          <a:xfrm>
            <a:off x="603504" y="6236208"/>
            <a:ext cx="3843598"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73352" y="964692"/>
            <a:ext cx="5797296"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673352" y="2638045"/>
            <a:ext cx="5797296"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866072" y="6238816"/>
            <a:ext cx="2065310"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10/8/2018</a:t>
            </a:fld>
            <a:endParaRPr lang="en-US" dirty="0"/>
          </a:p>
        </p:txBody>
      </p:sp>
      <p:sp>
        <p:nvSpPr>
          <p:cNvPr id="5" name="Footer Placeholder 4"/>
          <p:cNvSpPr>
            <a:spLocks noGrp="1"/>
          </p:cNvSpPr>
          <p:nvPr>
            <p:ph type="ftr" sz="quarter" idx="3"/>
          </p:nvPr>
        </p:nvSpPr>
        <p:spPr>
          <a:xfrm>
            <a:off x="1200150" y="6236208"/>
            <a:ext cx="4425892"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069192" y="6217920"/>
            <a:ext cx="27432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EEC46D-7985-4F9F-8E42-BB74B3E22EAD}"/>
              </a:ext>
            </a:extLst>
          </p:cNvPr>
          <p:cNvSpPr>
            <a:spLocks noGrp="1"/>
          </p:cNvSpPr>
          <p:nvPr>
            <p:ph type="ctrTitle"/>
          </p:nvPr>
        </p:nvSpPr>
        <p:spPr/>
        <p:txBody>
          <a:bodyPr>
            <a:normAutofit/>
          </a:bodyPr>
          <a:lstStyle/>
          <a:p>
            <a:r>
              <a:rPr lang="es-MX" sz="5400" dirty="0"/>
              <a:t>Espacio y forma</a:t>
            </a:r>
          </a:p>
        </p:txBody>
      </p:sp>
      <p:sp>
        <p:nvSpPr>
          <p:cNvPr id="3" name="Subtítulo 2">
            <a:extLst>
              <a:ext uri="{FF2B5EF4-FFF2-40B4-BE49-F238E27FC236}">
                <a16:creationId xmlns:a16="http://schemas.microsoft.com/office/drawing/2014/main" id="{B1474B72-2FC4-484F-8405-9333648B7C8A}"/>
              </a:ext>
            </a:extLst>
          </p:cNvPr>
          <p:cNvSpPr>
            <a:spLocks noGrp="1"/>
          </p:cNvSpPr>
          <p:nvPr>
            <p:ph type="subTitle" idx="1"/>
          </p:nvPr>
        </p:nvSpPr>
        <p:spPr/>
        <p:txBody>
          <a:bodyPr>
            <a:normAutofit/>
          </a:bodyPr>
          <a:lstStyle/>
          <a:p>
            <a:r>
              <a:rPr lang="es-MX" sz="3200" b="1" dirty="0"/>
              <a:t>Susan Sperry Smith</a:t>
            </a:r>
          </a:p>
          <a:p>
            <a:r>
              <a:rPr lang="es-MX" sz="3200" b="1" dirty="0"/>
              <a:t>Graciela Santillana #11</a:t>
            </a:r>
          </a:p>
        </p:txBody>
      </p:sp>
    </p:spTree>
    <p:extLst>
      <p:ext uri="{BB962C8B-B14F-4D97-AF65-F5344CB8AC3E}">
        <p14:creationId xmlns:p14="http://schemas.microsoft.com/office/powerpoint/2010/main" val="3381857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16C9DFA-37A9-4DF5-9BFB-411512E27E9F}"/>
              </a:ext>
            </a:extLst>
          </p:cNvPr>
          <p:cNvSpPr>
            <a:spLocks noGrp="1"/>
          </p:cNvSpPr>
          <p:nvPr>
            <p:ph idx="1"/>
          </p:nvPr>
        </p:nvSpPr>
        <p:spPr>
          <a:xfrm>
            <a:off x="247550" y="890291"/>
            <a:ext cx="8648899" cy="5077418"/>
          </a:xfrm>
        </p:spPr>
        <p:txBody>
          <a:bodyPr>
            <a:normAutofit/>
          </a:bodyPr>
          <a:lstStyle/>
          <a:p>
            <a:r>
              <a:rPr lang="es-MX" dirty="0"/>
              <a:t>El desarrollo del sentido del espacio, es una herramienta esencial para el pensamiento matemático. </a:t>
            </a:r>
          </a:p>
          <a:p>
            <a:r>
              <a:rPr lang="es-MX" dirty="0"/>
              <a:t>La comprensión inicial de la geometría en un niño ocurre como un conocimiento físico del espacio. </a:t>
            </a:r>
          </a:p>
          <a:p>
            <a:r>
              <a:rPr lang="es-MX" dirty="0"/>
              <a:t>Los niños pequeños comienzan sus estudios de geometría con el tema de la topología, un tipo especial de geometría que investiga estas relaciones. En la topología, los materiales pueden estar comprimidos o expandidos</a:t>
            </a:r>
          </a:p>
          <a:p>
            <a:r>
              <a:rPr lang="es-MX" dirty="0"/>
              <a:t>La topología es el estudio de las relaciones entre los objetos, lugares o eventos, más que la habilidad de dibujar figuras comunes como un círculo o un cuadrado. </a:t>
            </a:r>
          </a:p>
          <a:p>
            <a:r>
              <a:rPr lang="es-MX" dirty="0"/>
              <a:t>En general, los niños necesitan experiencias topológicas con muchos tamaños de espacios para desarrollar habilidades espaciales.</a:t>
            </a:r>
          </a:p>
          <a:p>
            <a:endParaRPr lang="es-MX" dirty="0"/>
          </a:p>
        </p:txBody>
      </p:sp>
    </p:spTree>
    <p:extLst>
      <p:ext uri="{BB962C8B-B14F-4D97-AF65-F5344CB8AC3E}">
        <p14:creationId xmlns:p14="http://schemas.microsoft.com/office/powerpoint/2010/main" val="16490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72D8684-1944-4C52-B84E-87176B7ECC9F}"/>
              </a:ext>
            </a:extLst>
          </p:cNvPr>
          <p:cNvSpPr>
            <a:spLocks noGrp="1"/>
          </p:cNvSpPr>
          <p:nvPr>
            <p:ph idx="1"/>
          </p:nvPr>
        </p:nvSpPr>
        <p:spPr>
          <a:xfrm>
            <a:off x="238539" y="1042690"/>
            <a:ext cx="8600661" cy="4772619"/>
          </a:xfrm>
        </p:spPr>
        <p:txBody>
          <a:bodyPr>
            <a:normAutofit/>
          </a:bodyPr>
          <a:lstStyle/>
          <a:p>
            <a:r>
              <a:rPr lang="es-MX" sz="2400" dirty="0">
                <a:highlight>
                  <a:srgbClr val="FFFF00"/>
                </a:highlight>
              </a:rPr>
              <a:t>Espacio grande</a:t>
            </a:r>
            <a:r>
              <a:rPr lang="es-MX" sz="2400" dirty="0"/>
              <a:t>. Estos espacios incluyen parques y campos de juegos</a:t>
            </a:r>
          </a:p>
          <a:p>
            <a:r>
              <a:rPr lang="es-MX" sz="2400" dirty="0">
                <a:highlight>
                  <a:srgbClr val="FFFF00"/>
                </a:highlight>
              </a:rPr>
              <a:t>Espacio mediano</a:t>
            </a:r>
            <a:r>
              <a:rPr lang="es-MX" sz="2400" dirty="0"/>
              <a:t>. Estos espacios involucran espacio o espacios en el piso que permitan actividades como construcción con bloques </a:t>
            </a:r>
          </a:p>
          <a:p>
            <a:r>
              <a:rPr lang="es-MX" sz="2400" dirty="0">
                <a:highlight>
                  <a:srgbClr val="FFFF00"/>
                </a:highlight>
              </a:rPr>
              <a:t>Espacio pequeño</a:t>
            </a:r>
            <a:r>
              <a:rPr lang="es-MX" sz="2400" dirty="0"/>
              <a:t>. Son espacios que permiten hacer construcciones, como una mesa, con materiales como bloques de Lego, Duplos y juegos de construcción/armado, y con muchos objetos manipulables</a:t>
            </a:r>
          </a:p>
        </p:txBody>
      </p:sp>
    </p:spTree>
    <p:extLst>
      <p:ext uri="{BB962C8B-B14F-4D97-AF65-F5344CB8AC3E}">
        <p14:creationId xmlns:p14="http://schemas.microsoft.com/office/powerpoint/2010/main" val="1377797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250D8B-4AE6-43A3-B988-638A3AAD3609}"/>
              </a:ext>
            </a:extLst>
          </p:cNvPr>
          <p:cNvSpPr>
            <a:spLocks noGrp="1"/>
          </p:cNvSpPr>
          <p:nvPr>
            <p:ph idx="1"/>
          </p:nvPr>
        </p:nvSpPr>
        <p:spPr>
          <a:xfrm>
            <a:off x="225287" y="728870"/>
            <a:ext cx="8560904" cy="5685181"/>
          </a:xfrm>
        </p:spPr>
        <p:txBody>
          <a:bodyPr>
            <a:normAutofit/>
          </a:bodyPr>
          <a:lstStyle/>
          <a:p>
            <a:r>
              <a:rPr lang="es-MX" dirty="0"/>
              <a:t>Cuatro conceptos topológicos –proximidad, separación, ordenamiento y encerramiento– forman la base de las experiencias en geometría para el nivel preescolar. </a:t>
            </a:r>
          </a:p>
          <a:p>
            <a:r>
              <a:rPr lang="es-MX" dirty="0"/>
              <a:t>La </a:t>
            </a:r>
            <a:r>
              <a:rPr lang="es-MX" dirty="0">
                <a:highlight>
                  <a:srgbClr val="FFFF00"/>
                </a:highlight>
              </a:rPr>
              <a:t>proximidad </a:t>
            </a:r>
            <a:r>
              <a:rPr lang="es-MX" dirty="0"/>
              <a:t>se refiere a preguntas sobre posición, dirección y distancia, tales como: (adentro-afuera, arriba-abajo, enfrente-atrás), (</a:t>
            </a:r>
            <a:r>
              <a:rPr lang="es-MX" dirty="0" err="1"/>
              <a:t>haciadistanciarse</a:t>
            </a:r>
            <a:r>
              <a:rPr lang="es-MX" dirty="0"/>
              <a:t>, alrededor-atravesar, hacia adelante-hacia atrás), (cerca-lejos, cerca </a:t>
            </a:r>
            <a:r>
              <a:rPr lang="es-MX" dirty="0" err="1"/>
              <a:t>de-lejos</a:t>
            </a:r>
            <a:r>
              <a:rPr lang="es-MX" dirty="0"/>
              <a:t> de). </a:t>
            </a:r>
          </a:p>
          <a:p>
            <a:r>
              <a:rPr lang="es-MX" dirty="0"/>
              <a:t>La </a:t>
            </a:r>
            <a:r>
              <a:rPr lang="es-MX" dirty="0">
                <a:highlight>
                  <a:srgbClr val="FFFF00"/>
                </a:highlight>
              </a:rPr>
              <a:t>separación</a:t>
            </a:r>
            <a:r>
              <a:rPr lang="es-MX" dirty="0"/>
              <a:t> se refiere a la habilidad de ver un objeto completo como un compuesto de partes o piezas individuales. </a:t>
            </a:r>
          </a:p>
          <a:p>
            <a:r>
              <a:rPr lang="es-MX" dirty="0"/>
              <a:t>El </a:t>
            </a:r>
            <a:r>
              <a:rPr lang="es-MX" dirty="0">
                <a:highlight>
                  <a:srgbClr val="FFFF00"/>
                </a:highlight>
              </a:rPr>
              <a:t>ordenamiento</a:t>
            </a:r>
            <a:r>
              <a:rPr lang="es-MX" dirty="0"/>
              <a:t> se refiere a la secuencia de objetos o eventos. Las dos maneras comunes de describir la sucesión son de “primero al último” o al revés, “del último al primero”. </a:t>
            </a:r>
          </a:p>
          <a:p>
            <a:r>
              <a:rPr lang="es-MX" dirty="0"/>
              <a:t>El </a:t>
            </a:r>
            <a:r>
              <a:rPr lang="es-MX" dirty="0">
                <a:highlight>
                  <a:srgbClr val="FFFF00"/>
                </a:highlight>
              </a:rPr>
              <a:t>encerramiento </a:t>
            </a:r>
            <a:r>
              <a:rPr lang="es-MX" dirty="0"/>
              <a:t>se refiere a estar rodeado o encajonado por objetos alrededor. Un punto en una línea puede estar cercado por puntos en ambos lados. </a:t>
            </a:r>
          </a:p>
        </p:txBody>
      </p:sp>
    </p:spTree>
    <p:extLst>
      <p:ext uri="{BB962C8B-B14F-4D97-AF65-F5344CB8AC3E}">
        <p14:creationId xmlns:p14="http://schemas.microsoft.com/office/powerpoint/2010/main" val="375083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F69822-1ABD-40DF-828A-C3AD67AE261E}"/>
              </a:ext>
            </a:extLst>
          </p:cNvPr>
          <p:cNvSpPr>
            <a:spLocks noGrp="1"/>
          </p:cNvSpPr>
          <p:nvPr>
            <p:ph type="title"/>
          </p:nvPr>
        </p:nvSpPr>
        <p:spPr/>
        <p:txBody>
          <a:bodyPr>
            <a:normAutofit fontScale="90000"/>
          </a:bodyPr>
          <a:lstStyle/>
          <a:p>
            <a:r>
              <a:rPr lang="es-MX" dirty="0"/>
              <a:t>Espacio: aprendizaje informal en el hogar y en la escuela </a:t>
            </a:r>
          </a:p>
        </p:txBody>
      </p:sp>
      <p:sp>
        <p:nvSpPr>
          <p:cNvPr id="3" name="Marcador de contenido 2">
            <a:extLst>
              <a:ext uri="{FF2B5EF4-FFF2-40B4-BE49-F238E27FC236}">
                <a16:creationId xmlns:a16="http://schemas.microsoft.com/office/drawing/2014/main" id="{2F105420-25FA-4884-9AB0-19EA29ED7730}"/>
              </a:ext>
            </a:extLst>
          </p:cNvPr>
          <p:cNvSpPr>
            <a:spLocks noGrp="1"/>
          </p:cNvSpPr>
          <p:nvPr>
            <p:ph idx="1"/>
          </p:nvPr>
        </p:nvSpPr>
        <p:spPr>
          <a:xfrm>
            <a:off x="331304" y="2638045"/>
            <a:ext cx="7139344" cy="3101983"/>
          </a:xfrm>
        </p:spPr>
        <p:txBody>
          <a:bodyPr>
            <a:normAutofit/>
          </a:bodyPr>
          <a:lstStyle/>
          <a:p>
            <a:r>
              <a:rPr lang="es-MX" sz="2400" dirty="0"/>
              <a:t>Desarrollar conceptos acerca del espacio es una parte natural del crecimiento. Las oportunidades de jugar en espacios abiertos, con equipo de juego seguro y de crear objetos en espacios medianos son cruciales. Los niños no deben estar confinados a las sillas de infantes, corrales o a un cuarto pequeño amontonado.</a:t>
            </a:r>
          </a:p>
        </p:txBody>
      </p:sp>
      <mc:AlternateContent xmlns:mc="http://schemas.openxmlformats.org/markup-compatibility/2006">
        <mc:Choice xmlns:pslz="http://schemas.microsoft.com/office/powerpoint/2016/slidezoom" Requires="pslz">
          <p:graphicFrame>
            <p:nvGraphicFramePr>
              <p:cNvPr id="5" name="Vista general de diapositiva 4">
                <a:extLst>
                  <a:ext uri="{FF2B5EF4-FFF2-40B4-BE49-F238E27FC236}">
                    <a16:creationId xmlns:a16="http://schemas.microsoft.com/office/drawing/2014/main" id="{E5791834-8563-4169-8C3B-F469F45BE3C7}"/>
                  </a:ext>
                </a:extLst>
              </p:cNvPr>
              <p:cNvGraphicFramePr>
                <a:graphicFrameLocks noChangeAspect="1"/>
              </p:cNvGraphicFramePr>
              <p:nvPr>
                <p:extLst>
                  <p:ext uri="{D42A27DB-BD31-4B8C-83A1-F6EECF244321}">
                    <p14:modId xmlns:p14="http://schemas.microsoft.com/office/powerpoint/2010/main" val="3400841720"/>
                  </p:ext>
                </p:extLst>
              </p:nvPr>
            </p:nvGraphicFramePr>
            <p:xfrm>
              <a:off x="16830" y="4093626"/>
              <a:ext cx="2286000" cy="1714500"/>
            </p:xfrm>
            <a:graphic>
              <a:graphicData uri="http://schemas.microsoft.com/office/powerpoint/2016/slidezoom">
                <pslz:sldZm>
                  <pslz:sldZmObj sldId="261" cId="3133971720">
                    <pslz:zmPr id="{E72B19BD-ED16-4250-BE41-6F2B55FC4036}"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p:pic>
            <p:nvPicPr>
              <p:cNvPr id="5" name="Vista general de diapositiva 4">
                <a:hlinkClick r:id="rId3" action="ppaction://hlinksldjump"/>
                <a:extLst>
                  <a:ext uri="{FF2B5EF4-FFF2-40B4-BE49-F238E27FC236}">
                    <a16:creationId xmlns:a16="http://schemas.microsoft.com/office/drawing/2014/main" id="{E5791834-8563-4169-8C3B-F469F45BE3C7}"/>
                  </a:ext>
                </a:extLst>
              </p:cNvPr>
              <p:cNvPicPr>
                <a:picLocks noGrp="1" noRot="1" noChangeAspect="1" noMove="1" noResize="1" noEditPoints="1" noAdjustHandles="1" noChangeArrowheads="1" noChangeShapeType="1"/>
              </p:cNvPicPr>
              <p:nvPr/>
            </p:nvPicPr>
            <p:blipFill>
              <a:blip r:embed="rId2"/>
              <a:stretch>
                <a:fillRect/>
              </a:stretch>
            </p:blipFill>
            <p:spPr>
              <a:xfrm>
                <a:off x="16830" y="4093626"/>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596102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8DE3F6-1C59-43B8-8753-FB0E2B5A1C9C}"/>
              </a:ext>
            </a:extLst>
          </p:cNvPr>
          <p:cNvSpPr>
            <a:spLocks noGrp="1"/>
          </p:cNvSpPr>
          <p:nvPr>
            <p:ph type="title"/>
          </p:nvPr>
        </p:nvSpPr>
        <p:spPr/>
        <p:txBody>
          <a:bodyPr/>
          <a:lstStyle/>
          <a:p>
            <a:r>
              <a:rPr lang="es-MX" dirty="0"/>
              <a:t>Evaluación de relaciones espaciales </a:t>
            </a:r>
          </a:p>
        </p:txBody>
      </p:sp>
      <p:sp>
        <p:nvSpPr>
          <p:cNvPr id="3" name="Marcador de contenido 2">
            <a:extLst>
              <a:ext uri="{FF2B5EF4-FFF2-40B4-BE49-F238E27FC236}">
                <a16:creationId xmlns:a16="http://schemas.microsoft.com/office/drawing/2014/main" id="{316A990A-FEEC-40A8-B873-782D4E32FB99}"/>
              </a:ext>
            </a:extLst>
          </p:cNvPr>
          <p:cNvSpPr>
            <a:spLocks noGrp="1"/>
          </p:cNvSpPr>
          <p:nvPr>
            <p:ph idx="1"/>
          </p:nvPr>
        </p:nvSpPr>
        <p:spPr/>
        <p:txBody>
          <a:bodyPr/>
          <a:lstStyle/>
          <a:p>
            <a:r>
              <a:rPr lang="es-MX" dirty="0">
                <a:highlight>
                  <a:srgbClr val="FFFF00"/>
                </a:highlight>
              </a:rPr>
              <a:t>Observe</a:t>
            </a:r>
            <a:r>
              <a:rPr lang="es-MX" dirty="0"/>
              <a:t>: El niño, ¿sigue las instrucciones que utilizan palabras de posición, ordenamiento y distancia?</a:t>
            </a:r>
          </a:p>
          <a:p>
            <a:r>
              <a:rPr lang="es-MX" dirty="0">
                <a:highlight>
                  <a:srgbClr val="FFFF00"/>
                </a:highlight>
              </a:rPr>
              <a:t>Entrevista: </a:t>
            </a:r>
            <a:r>
              <a:rPr lang="es-MX" dirty="0"/>
              <a:t>Pida al niño que le cuente una historia acerca de las actividades en el aula, como la pista de obstáculos o la construcción de modelos. Con la excepción de las palabras de sucesión o de orden, los conceptos y vocabularios resaltados en este capítulo ya deben dominarse.</a:t>
            </a:r>
          </a:p>
          <a:p>
            <a:r>
              <a:rPr lang="es-MX" dirty="0"/>
              <a:t>Forma: La forma es el estudio de figuras rígidas, sus propiedades y su relación entre una y otra. </a:t>
            </a:r>
          </a:p>
        </p:txBody>
      </p:sp>
    </p:spTree>
    <p:extLst>
      <p:ext uri="{BB962C8B-B14F-4D97-AF65-F5344CB8AC3E}">
        <p14:creationId xmlns:p14="http://schemas.microsoft.com/office/powerpoint/2010/main" val="3133971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ADDBFD-0DEE-4042-A36C-2A3D81CE4843}"/>
              </a:ext>
            </a:extLst>
          </p:cNvPr>
          <p:cNvSpPr>
            <a:spLocks noGrp="1"/>
          </p:cNvSpPr>
          <p:nvPr>
            <p:ph type="title"/>
          </p:nvPr>
        </p:nvSpPr>
        <p:spPr/>
        <p:txBody>
          <a:bodyPr>
            <a:normAutofit fontScale="90000"/>
          </a:bodyPr>
          <a:lstStyle/>
          <a:p>
            <a:r>
              <a:rPr lang="es-MX" dirty="0"/>
              <a:t>Forma: aprendizaje informal en el hogar y en la escuela</a:t>
            </a:r>
          </a:p>
        </p:txBody>
      </p:sp>
      <p:sp>
        <p:nvSpPr>
          <p:cNvPr id="3" name="Marcador de contenido 2">
            <a:extLst>
              <a:ext uri="{FF2B5EF4-FFF2-40B4-BE49-F238E27FC236}">
                <a16:creationId xmlns:a16="http://schemas.microsoft.com/office/drawing/2014/main" id="{4A0E99BA-B964-4622-A917-677654B78D38}"/>
              </a:ext>
            </a:extLst>
          </p:cNvPr>
          <p:cNvSpPr>
            <a:spLocks noGrp="1"/>
          </p:cNvSpPr>
          <p:nvPr>
            <p:ph idx="1"/>
          </p:nvPr>
        </p:nvSpPr>
        <p:spPr>
          <a:xfrm>
            <a:off x="265043" y="2638045"/>
            <a:ext cx="8587409" cy="3101983"/>
          </a:xfrm>
        </p:spPr>
        <p:txBody>
          <a:bodyPr>
            <a:normAutofit/>
          </a:bodyPr>
          <a:lstStyle/>
          <a:p>
            <a:r>
              <a:rPr lang="es-MX" sz="2400" dirty="0"/>
              <a:t>Los niños pequeños aprenden a diferenciar una forma de otra al manipular objetos: algunos son fáciles de tomar y llevar a la boca. </a:t>
            </a:r>
          </a:p>
          <a:p>
            <a:r>
              <a:rPr lang="es-MX" sz="2400" dirty="0"/>
              <a:t>Los niños pequeños aprenden a diferenciar una forma de otra al manipular objetos: algunos son fáciles de tomar y llevar a la boca</a:t>
            </a:r>
          </a:p>
          <a:p>
            <a:r>
              <a:rPr lang="es-MX" sz="2400"/>
              <a:t>Las actividades de aula en el nivel preescolar deben apoyar las actividades de concordancia y clasificación. </a:t>
            </a:r>
            <a:endParaRPr lang="es-MX" sz="2400" dirty="0"/>
          </a:p>
        </p:txBody>
      </p:sp>
    </p:spTree>
    <p:extLst>
      <p:ext uri="{BB962C8B-B14F-4D97-AF65-F5344CB8AC3E}">
        <p14:creationId xmlns:p14="http://schemas.microsoft.com/office/powerpoint/2010/main" val="2171109587"/>
      </p:ext>
    </p:extLst>
  </p:cSld>
  <p:clrMapOvr>
    <a:masterClrMapping/>
  </p:clrMapOvr>
</p:sld>
</file>

<file path=ppt/theme/theme1.xml><?xml version="1.0" encoding="utf-8"?>
<a:theme xmlns:a="http://schemas.openxmlformats.org/drawingml/2006/main" name="Paque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Paquete</Template>
  <TotalTime>23</TotalTime>
  <Words>581</Words>
  <Application>Microsoft Office PowerPoint</Application>
  <PresentationFormat>Presentación en pantalla (4:3)</PresentationFormat>
  <Paragraphs>26</Paragraphs>
  <Slides>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Gill Sans MT</vt:lpstr>
      <vt:lpstr>Paquete</vt:lpstr>
      <vt:lpstr>Espacio y forma</vt:lpstr>
      <vt:lpstr>Presentación de PowerPoint</vt:lpstr>
      <vt:lpstr>Presentación de PowerPoint</vt:lpstr>
      <vt:lpstr>Presentación de PowerPoint</vt:lpstr>
      <vt:lpstr>Espacio: aprendizaje informal en el hogar y en la escuela </vt:lpstr>
      <vt:lpstr>Evaluación de relaciones espaciales </vt:lpstr>
      <vt:lpstr>Forma: aprendizaje informal en el hogar y en la escuela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Espacio y forma</dc:title>
  <dc:creator>Graciela Santillana</dc:creator>
  <cp:lastModifiedBy>Graciela Santillana</cp:lastModifiedBy>
  <cp:revision>4</cp:revision>
  <dcterms:created xsi:type="dcterms:W3CDTF">2018-10-09T02:41:26Z</dcterms:created>
  <dcterms:modified xsi:type="dcterms:W3CDTF">2018-10-09T03:04:52Z</dcterms:modified>
</cp:coreProperties>
</file>