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59" r:id="rId5"/>
    <p:sldId id="263" r:id="rId6"/>
    <p:sldId id="260" r:id="rId7"/>
    <p:sldId id="261" r:id="rId8"/>
    <p:sldId id="265" r:id="rId9"/>
    <p:sldId id="266"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1896"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2639276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3224979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136111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3636963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429018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2315189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289956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355580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218452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3541368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04D8D3-60CA-42F2-ADA4-EEF2E2E17C1A}" type="datetimeFigureOut">
              <a:rPr lang="es-ES" smtClean="0"/>
              <a:t>08/10/2018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C2AD8FD-1A30-4117-80F6-53B3DE169A43}" type="slidenum">
              <a:rPr lang="es-ES" smtClean="0"/>
              <a:t>‹Nº›</a:t>
            </a:fld>
            <a:endParaRPr lang="es-ES"/>
          </a:p>
        </p:txBody>
      </p:sp>
    </p:spTree>
    <p:extLst>
      <p:ext uri="{BB962C8B-B14F-4D97-AF65-F5344CB8AC3E}">
        <p14:creationId xmlns:p14="http://schemas.microsoft.com/office/powerpoint/2010/main" val="1040326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4D8D3-60CA-42F2-ADA4-EEF2E2E17C1A}" type="datetimeFigureOut">
              <a:rPr lang="es-ES" smtClean="0"/>
              <a:t>08/10/2018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AD8FD-1A30-4117-80F6-53B3DE169A43}" type="slidenum">
              <a:rPr lang="es-ES" smtClean="0"/>
              <a:t>‹Nº›</a:t>
            </a:fld>
            <a:endParaRPr lang="es-ES"/>
          </a:p>
        </p:txBody>
      </p:sp>
    </p:spTree>
    <p:extLst>
      <p:ext uri="{BB962C8B-B14F-4D97-AF65-F5344CB8AC3E}">
        <p14:creationId xmlns:p14="http://schemas.microsoft.com/office/powerpoint/2010/main" val="45092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eel and stick wallpaper with colorful leaves design from CanvasOnDemand.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3000" y="-114300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1547664" y="2744924"/>
            <a:ext cx="6659016" cy="1368152"/>
          </a:xfrm>
          <a:solidFill>
            <a:schemeClr val="bg1"/>
          </a:solidFill>
          <a:ln>
            <a:noFill/>
          </a:ln>
        </p:spPr>
        <p:txBody>
          <a:bodyPr>
            <a:normAutofit fontScale="90000"/>
          </a:bodyPr>
          <a:lstStyle/>
          <a:p>
            <a:r>
              <a:rPr lang="es-MX" sz="2800" dirty="0">
                <a:latin typeface="Comic Sans MS" panose="030F0702030302020204" pitchFamily="66" charset="0"/>
              </a:rPr>
              <a:t>A muchas preguntas, algunas respuestas</a:t>
            </a:r>
            <a:r>
              <a:rPr lang="es-MX" sz="2800" dirty="0" smtClean="0">
                <a:latin typeface="Comic Sans MS" panose="030F0702030302020204" pitchFamily="66" charset="0"/>
              </a:rPr>
              <a:t>.</a:t>
            </a:r>
            <a:br>
              <a:rPr lang="es-MX" sz="2800" dirty="0" smtClean="0">
                <a:latin typeface="Comic Sans MS" panose="030F0702030302020204" pitchFamily="66" charset="0"/>
              </a:rPr>
            </a:br>
            <a:r>
              <a:rPr lang="es-MX" sz="2800" dirty="0" smtClean="0">
                <a:latin typeface="Comic Sans MS" panose="030F0702030302020204" pitchFamily="66" charset="0"/>
              </a:rPr>
              <a:t> </a:t>
            </a:r>
            <a:r>
              <a:rPr lang="es-MX" sz="2800" dirty="0">
                <a:latin typeface="Comic Sans MS" panose="030F0702030302020204" pitchFamily="66" charset="0"/>
              </a:rPr>
              <a:t>La expresión corporal en el nivel </a:t>
            </a:r>
            <a:r>
              <a:rPr lang="es-MX" sz="2800" dirty="0" smtClean="0">
                <a:latin typeface="Comic Sans MS" panose="030F0702030302020204" pitchFamily="66" charset="0"/>
              </a:rPr>
              <a:t>inicial. Perla </a:t>
            </a:r>
            <a:r>
              <a:rPr lang="es-MX" sz="2800" dirty="0" err="1">
                <a:latin typeface="Comic Sans MS" panose="030F0702030302020204" pitchFamily="66" charset="0"/>
              </a:rPr>
              <a:t>Jaritonsky</a:t>
            </a:r>
            <a:r>
              <a:rPr lang="es-MX" sz="2800" dirty="0">
                <a:latin typeface="Comic Sans MS" panose="030F0702030302020204" pitchFamily="66" charset="0"/>
              </a:rPr>
              <a:t>  </a:t>
            </a:r>
            <a:endParaRPr lang="es-ES" sz="2800" dirty="0">
              <a:latin typeface="Comic Sans MS" panose="030F0702030302020204" pitchFamily="66" charset="0"/>
            </a:endParaRPr>
          </a:p>
        </p:txBody>
      </p:sp>
    </p:spTree>
    <p:extLst>
      <p:ext uri="{BB962C8B-B14F-4D97-AF65-F5344CB8AC3E}">
        <p14:creationId xmlns:p14="http://schemas.microsoft.com/office/powerpoint/2010/main" val="268820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l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3001" y="-1143002"/>
            <a:ext cx="6857999" cy="91440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1398476" y="385939"/>
            <a:ext cx="6347048" cy="778098"/>
          </a:xfrm>
          <a:solidFill>
            <a:schemeClr val="bg1"/>
          </a:solidFill>
          <a:ln>
            <a:noFill/>
          </a:ln>
        </p:spPr>
        <p:txBody>
          <a:bodyPr>
            <a:normAutofit/>
          </a:bodyPr>
          <a:lstStyle/>
          <a:p>
            <a:r>
              <a:rPr lang="es-ES" sz="3200" dirty="0" smtClean="0">
                <a:latin typeface="Comic Sans MS" panose="030F0702030302020204" pitchFamily="66" charset="0"/>
              </a:rPr>
              <a:t>¿Qué es la expresión corporal?</a:t>
            </a:r>
            <a:endParaRPr lang="es-ES" sz="3200" dirty="0">
              <a:latin typeface="Comic Sans MS" panose="030F0702030302020204" pitchFamily="66" charset="0"/>
            </a:endParaRPr>
          </a:p>
        </p:txBody>
      </p:sp>
      <p:sp>
        <p:nvSpPr>
          <p:cNvPr id="3" name="2 Marcador de contenido"/>
          <p:cNvSpPr>
            <a:spLocks noGrp="1"/>
          </p:cNvSpPr>
          <p:nvPr>
            <p:ph idx="1"/>
          </p:nvPr>
        </p:nvSpPr>
        <p:spPr>
          <a:xfrm>
            <a:off x="457200" y="1600201"/>
            <a:ext cx="4042792" cy="4637111"/>
          </a:xfrm>
          <a:solidFill>
            <a:schemeClr val="bg1"/>
          </a:solidFill>
          <a:ln>
            <a:noFill/>
          </a:ln>
        </p:spPr>
        <p:txBody>
          <a:bodyPr>
            <a:noAutofit/>
          </a:bodyPr>
          <a:lstStyle/>
          <a:p>
            <a:r>
              <a:rPr lang="es-MX" dirty="0" smtClean="0">
                <a:latin typeface="Comic Sans MS" panose="030F0702030302020204" pitchFamily="66" charset="0"/>
              </a:rPr>
              <a:t> </a:t>
            </a:r>
            <a:r>
              <a:rPr lang="es-ES" sz="2800" dirty="0" smtClean="0">
                <a:latin typeface="Comic Sans MS" panose="030F0702030302020204" pitchFamily="66" charset="0"/>
              </a:rPr>
              <a:t>la expresión corporal: lenguaje artístico que establece una manera de comunicar, a través del movimiento, estados de ánimo, sensaciones, ideas y </a:t>
            </a:r>
            <a:r>
              <a:rPr lang="es-ES" sz="2800" dirty="0" smtClean="0">
                <a:latin typeface="Comic Sans MS" panose="030F0702030302020204" pitchFamily="66" charset="0"/>
              </a:rPr>
              <a:t>emociones.</a:t>
            </a:r>
            <a:endParaRPr lang="es-ES" sz="2800" dirty="0">
              <a:latin typeface="Comic Sans MS" panose="030F0702030302020204" pitchFamily="66" charset="0"/>
            </a:endParaRPr>
          </a:p>
        </p:txBody>
      </p:sp>
      <p:pic>
        <p:nvPicPr>
          <p:cNvPr id="1026" name="Picture 2" descr="Resultado de imagen para expresiÃ³n corpo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996952"/>
            <a:ext cx="342900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947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llisonâs Library"/>
          <p:cNvPicPr>
            <a:picLocks noChangeAspect="1" noChangeArrowheads="1"/>
          </p:cNvPicPr>
          <p:nvPr/>
        </p:nvPicPr>
        <p:blipFill rotWithShape="1">
          <a:blip r:embed="rId2">
            <a:extLst>
              <a:ext uri="{28A0092B-C50C-407E-A947-70E740481C1C}">
                <a14:useLocalDpi xmlns:a14="http://schemas.microsoft.com/office/drawing/2010/main" val="0"/>
              </a:ext>
            </a:extLst>
          </a:blip>
          <a:srcRect b="18494"/>
          <a:stretch/>
        </p:blipFill>
        <p:spPr bwMode="auto">
          <a:xfrm rot="16200000">
            <a:off x="1130984" y="-1168721"/>
            <a:ext cx="6843134" cy="9180577"/>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757234" y="1386259"/>
            <a:ext cx="7590633" cy="4070615"/>
          </a:xfrm>
          <a:solidFill>
            <a:schemeClr val="bg1"/>
          </a:solidFill>
          <a:ln>
            <a:noFill/>
          </a:ln>
        </p:spPr>
        <p:txBody>
          <a:bodyPr>
            <a:noAutofit/>
          </a:bodyPr>
          <a:lstStyle/>
          <a:p>
            <a:r>
              <a:rPr lang="es-MX" sz="2000" dirty="0" smtClean="0">
                <a:latin typeface="Comic Sans MS" panose="030F0702030302020204" pitchFamily="66" charset="0"/>
              </a:rPr>
              <a:t> </a:t>
            </a:r>
            <a:r>
              <a:rPr lang="es-ES" sz="2000" dirty="0" smtClean="0">
                <a:latin typeface="Comic Sans MS" panose="030F0702030302020204" pitchFamily="66" charset="0"/>
              </a:rPr>
              <a:t>En la expresión corporal se plasman </a:t>
            </a:r>
            <a:r>
              <a:rPr lang="es-ES" sz="2000" dirty="0" smtClean="0">
                <a:latin typeface="Comic Sans MS" panose="030F0702030302020204" pitchFamily="66" charset="0"/>
              </a:rPr>
              <a:t>el </a:t>
            </a:r>
            <a:r>
              <a:rPr lang="es-ES" sz="2000" dirty="0" smtClean="0">
                <a:latin typeface="Comic Sans MS" panose="030F0702030302020204" pitchFamily="66" charset="0"/>
              </a:rPr>
              <a:t>mensaje </a:t>
            </a:r>
            <a:r>
              <a:rPr lang="es-ES" sz="2000" dirty="0" smtClean="0">
                <a:latin typeface="Comic Sans MS" panose="030F0702030302020204" pitchFamily="66" charset="0"/>
              </a:rPr>
              <a:t>que </a:t>
            </a:r>
            <a:r>
              <a:rPr lang="es-ES" sz="2000" dirty="0" smtClean="0">
                <a:latin typeface="Comic Sans MS" panose="030F0702030302020204" pitchFamily="66" charset="0"/>
              </a:rPr>
              <a:t>cada uno quiere expresar. </a:t>
            </a:r>
            <a:endParaRPr lang="es-ES" sz="2000" dirty="0" smtClean="0">
              <a:latin typeface="Comic Sans MS" panose="030F0702030302020204" pitchFamily="66" charset="0"/>
            </a:endParaRPr>
          </a:p>
          <a:p>
            <a:pPr marL="0" indent="0">
              <a:buNone/>
            </a:pPr>
            <a:r>
              <a:rPr lang="es-ES" sz="2000" dirty="0">
                <a:latin typeface="Comic Sans MS" panose="030F0702030302020204" pitchFamily="66" charset="0"/>
              </a:rPr>
              <a:t>-</a:t>
            </a:r>
            <a:r>
              <a:rPr lang="es-ES" sz="2000" dirty="0" smtClean="0">
                <a:latin typeface="Comic Sans MS" panose="030F0702030302020204" pitchFamily="66" charset="0"/>
              </a:rPr>
              <a:t>El </a:t>
            </a:r>
            <a:r>
              <a:rPr lang="es-ES" sz="2000" dirty="0" smtClean="0">
                <a:latin typeface="Comic Sans MS" panose="030F0702030302020204" pitchFamily="66" charset="0"/>
              </a:rPr>
              <a:t>hacedor </a:t>
            </a:r>
            <a:r>
              <a:rPr lang="es-ES" sz="2000" dirty="0" smtClean="0">
                <a:latin typeface="Comic Sans MS" panose="030F0702030302020204" pitchFamily="66" charset="0"/>
              </a:rPr>
              <a:t>emite su </a:t>
            </a:r>
            <a:r>
              <a:rPr lang="es-ES" sz="2000" dirty="0" smtClean="0">
                <a:latin typeface="Comic Sans MS" panose="030F0702030302020204" pitchFamily="66" charset="0"/>
              </a:rPr>
              <a:t>mensaje según sus propias experiencias. </a:t>
            </a:r>
            <a:endParaRPr lang="es-ES" sz="2000" dirty="0" smtClean="0">
              <a:latin typeface="Comic Sans MS" panose="030F0702030302020204" pitchFamily="66" charset="0"/>
            </a:endParaRPr>
          </a:p>
          <a:p>
            <a:pPr marL="0" indent="0">
              <a:buNone/>
            </a:pPr>
            <a:r>
              <a:rPr lang="es-ES" sz="2000" dirty="0">
                <a:latin typeface="Comic Sans MS" panose="030F0702030302020204" pitchFamily="66" charset="0"/>
              </a:rPr>
              <a:t>-</a:t>
            </a:r>
            <a:r>
              <a:rPr lang="es-ES" sz="2000" dirty="0" smtClean="0">
                <a:latin typeface="Comic Sans MS" panose="030F0702030302020204" pitchFamily="66" charset="0"/>
              </a:rPr>
              <a:t>El </a:t>
            </a:r>
            <a:r>
              <a:rPr lang="es-ES" sz="2000" dirty="0" smtClean="0">
                <a:latin typeface="Comic Sans MS" panose="030F0702030302020204" pitchFamily="66" charset="0"/>
              </a:rPr>
              <a:t>ejecutante pone en juego sus preferencias en relación con ciertas formas en el movimiento, los recorridos en el espacio a utilizar, las decisiones sobre el ritmo, la velocidad, las calidades de movimiento, el carácter, etcétera. </a:t>
            </a:r>
            <a:endParaRPr lang="es-ES" sz="2000" dirty="0" smtClean="0">
              <a:latin typeface="Comic Sans MS" panose="030F0702030302020204" pitchFamily="66" charset="0"/>
            </a:endParaRPr>
          </a:p>
          <a:p>
            <a:pPr marL="0" indent="0">
              <a:buNone/>
            </a:pPr>
            <a:r>
              <a:rPr lang="es-ES" sz="2000" dirty="0" smtClean="0">
                <a:latin typeface="Comic Sans MS" panose="030F0702030302020204" pitchFamily="66" charset="0"/>
              </a:rPr>
              <a:t>Estas </a:t>
            </a:r>
            <a:r>
              <a:rPr lang="es-ES" sz="2000" dirty="0" smtClean="0">
                <a:latin typeface="Comic Sans MS" panose="030F0702030302020204" pitchFamily="66" charset="0"/>
              </a:rPr>
              <a:t>opciones están determinadas por sus vivencias del cuerpo en movimiento, por el conocimiento que tiene del mundo y de las cosas, y por su manera personal de interpretar y producir a través de este lenguaje. </a:t>
            </a:r>
            <a:endParaRPr lang="es-ES" sz="2000" dirty="0">
              <a:latin typeface="Comic Sans MS" panose="030F0702030302020204" pitchFamily="66" charset="0"/>
            </a:endParaRPr>
          </a:p>
        </p:txBody>
      </p:sp>
    </p:spTree>
    <p:extLst>
      <p:ext uri="{BB962C8B-B14F-4D97-AF65-F5344CB8AC3E}">
        <p14:creationId xmlns:p14="http://schemas.microsoft.com/office/powerpoint/2010/main" val="3293871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ckground for picture may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28133" y="-1128132"/>
            <a:ext cx="6887737" cy="91440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1650504" y="457200"/>
            <a:ext cx="5842992" cy="1143000"/>
          </a:xfrm>
          <a:solidFill>
            <a:schemeClr val="bg1"/>
          </a:solidFill>
          <a:ln>
            <a:noFill/>
          </a:ln>
        </p:spPr>
        <p:txBody>
          <a:bodyPr>
            <a:noAutofit/>
          </a:bodyPr>
          <a:lstStyle/>
          <a:p>
            <a:r>
              <a:rPr lang="es-ES" sz="3200" dirty="0" smtClean="0">
                <a:latin typeface="Comic Sans MS" panose="030F0702030302020204" pitchFamily="66" charset="0"/>
              </a:rPr>
              <a:t>¿Por qué la expresión corporal en el jardín?</a:t>
            </a:r>
            <a:endParaRPr lang="es-ES" sz="3200" dirty="0">
              <a:latin typeface="Comic Sans MS" panose="030F0702030302020204" pitchFamily="66" charset="0"/>
            </a:endParaRPr>
          </a:p>
        </p:txBody>
      </p:sp>
      <p:sp>
        <p:nvSpPr>
          <p:cNvPr id="3" name="2 Marcador de contenido"/>
          <p:cNvSpPr>
            <a:spLocks noGrp="1"/>
          </p:cNvSpPr>
          <p:nvPr>
            <p:ph idx="1"/>
          </p:nvPr>
        </p:nvSpPr>
        <p:spPr>
          <a:xfrm>
            <a:off x="395536" y="2276872"/>
            <a:ext cx="5040560" cy="3052936"/>
          </a:xfrm>
          <a:solidFill>
            <a:schemeClr val="bg1"/>
          </a:solidFill>
          <a:ln>
            <a:noFill/>
          </a:ln>
        </p:spPr>
        <p:txBody>
          <a:bodyPr>
            <a:normAutofit fontScale="92500"/>
          </a:bodyPr>
          <a:lstStyle/>
          <a:p>
            <a:r>
              <a:rPr lang="es-ES" sz="2400" dirty="0" smtClean="0">
                <a:latin typeface="Comic Sans MS" panose="030F0702030302020204" pitchFamily="66" charset="0"/>
              </a:rPr>
              <a:t>La expresión corporal en la escuela </a:t>
            </a:r>
            <a:r>
              <a:rPr lang="es-ES" sz="2400" dirty="0" smtClean="0">
                <a:latin typeface="Comic Sans MS" panose="030F0702030302020204" pitchFamily="66" charset="0"/>
              </a:rPr>
              <a:t>se </a:t>
            </a:r>
            <a:r>
              <a:rPr lang="es-ES" sz="2400" dirty="0" smtClean="0">
                <a:latin typeface="Comic Sans MS" panose="030F0702030302020204" pitchFamily="66" charset="0"/>
              </a:rPr>
              <a:t>ocupa de formar </a:t>
            </a:r>
            <a:r>
              <a:rPr lang="es-ES" sz="2400" dirty="0" smtClean="0">
                <a:latin typeface="Comic Sans MS" panose="030F0702030302020204" pitchFamily="66" charset="0"/>
              </a:rPr>
              <a:t>personas que se interesen por </a:t>
            </a:r>
            <a:r>
              <a:rPr lang="es-ES" sz="2400" dirty="0" smtClean="0">
                <a:latin typeface="Comic Sans MS" panose="030F0702030302020204" pitchFamily="66" charset="0"/>
              </a:rPr>
              <a:t>actividades </a:t>
            </a:r>
            <a:r>
              <a:rPr lang="es-ES" sz="2400" dirty="0" smtClean="0">
                <a:latin typeface="Comic Sans MS" panose="030F0702030302020204" pitchFamily="66" charset="0"/>
              </a:rPr>
              <a:t>que le permitan </a:t>
            </a:r>
            <a:r>
              <a:rPr lang="es-ES" sz="2400" dirty="0" smtClean="0">
                <a:latin typeface="Comic Sans MS" panose="030F0702030302020204" pitchFamily="66" charset="0"/>
              </a:rPr>
              <a:t>descubrir los movimientos </a:t>
            </a:r>
            <a:r>
              <a:rPr lang="es-ES" sz="2400" dirty="0" smtClean="0">
                <a:latin typeface="Comic Sans MS" panose="030F0702030302020204" pitchFamily="66" charset="0"/>
              </a:rPr>
              <a:t>de su cuerpo exteriorizar sensaciones, imágenes o situaciones a través de la narración corporal</a:t>
            </a:r>
            <a:r>
              <a:rPr lang="es-ES" sz="2400" dirty="0" smtClean="0">
                <a:latin typeface="Comic Sans MS" panose="030F0702030302020204" pitchFamily="66" charset="0"/>
              </a:rPr>
              <a:t>.</a:t>
            </a:r>
            <a:endParaRPr lang="es-ES" sz="2400" dirty="0">
              <a:latin typeface="Comic Sans MS" panose="030F0702030302020204" pitchFamily="66" charset="0"/>
            </a:endParaRPr>
          </a:p>
        </p:txBody>
      </p:sp>
      <p:pic>
        <p:nvPicPr>
          <p:cNvPr id="3076" name="Picture 4" descr="Imagen relacionad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425" t="1595" r="11196"/>
          <a:stretch/>
        </p:blipFill>
        <p:spPr bwMode="auto">
          <a:xfrm>
            <a:off x="6514289" y="2892724"/>
            <a:ext cx="1958413" cy="2458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591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3004" y="-1143000"/>
            <a:ext cx="6857998" cy="9144001"/>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251520" y="2780928"/>
            <a:ext cx="7643189" cy="3703142"/>
          </a:xfrm>
          <a:solidFill>
            <a:schemeClr val="bg1"/>
          </a:solidFill>
          <a:ln>
            <a:noFill/>
          </a:ln>
        </p:spPr>
        <p:txBody>
          <a:bodyPr>
            <a:noAutofit/>
          </a:bodyPr>
          <a:lstStyle/>
          <a:p>
            <a:r>
              <a:rPr lang="es-MX" sz="2400" dirty="0" smtClean="0">
                <a:latin typeface="Comic Sans MS" panose="030F0702030302020204" pitchFamily="66" charset="0"/>
              </a:rPr>
              <a:t> </a:t>
            </a:r>
            <a:r>
              <a:rPr lang="es-ES" sz="2400" dirty="0" smtClean="0">
                <a:latin typeface="Comic Sans MS" panose="030F0702030302020204" pitchFamily="66" charset="0"/>
              </a:rPr>
              <a:t>La expresión corporal, </a:t>
            </a:r>
            <a:r>
              <a:rPr lang="es-ES" sz="2400" dirty="0" smtClean="0">
                <a:latin typeface="Comic Sans MS" panose="030F0702030302020204" pitchFamily="66" charset="0"/>
              </a:rPr>
              <a:t>integra a todos, se </a:t>
            </a:r>
            <a:r>
              <a:rPr lang="es-ES" sz="2400" dirty="0" smtClean="0">
                <a:latin typeface="Comic Sans MS" panose="030F0702030302020204" pitchFamily="66" charset="0"/>
              </a:rPr>
              <a:t>aprende a mover el cuerpo, a descubrir formas propias y novedosas de hacerlo, a indagar y desarrollar otros canales de comunicación, a disfrutar del placer del hacer corporal, adquiriendo seguridad en relación con las posibilidades corporales, enriqueciendo la propia imagen corporal y construyendo una identidad más rica.</a:t>
            </a:r>
            <a:endParaRPr lang="es-ES" sz="2400" dirty="0">
              <a:latin typeface="Comic Sans MS" panose="030F0702030302020204" pitchFamily="66" charset="0"/>
            </a:endParaRPr>
          </a:p>
        </p:txBody>
      </p:sp>
      <p:pic>
        <p:nvPicPr>
          <p:cNvPr id="5126" name="Picture 6" descr="Resultado de imagen para expresiÃ³n corporal"/>
          <p:cNvPicPr>
            <a:picLocks noChangeAspect="1" noChangeArrowheads="1"/>
          </p:cNvPicPr>
          <p:nvPr/>
        </p:nvPicPr>
        <p:blipFill rotWithShape="1">
          <a:blip r:embed="rId3">
            <a:extLst>
              <a:ext uri="{28A0092B-C50C-407E-A947-70E740481C1C}">
                <a14:useLocalDpi xmlns:a14="http://schemas.microsoft.com/office/drawing/2010/main" val="0"/>
              </a:ext>
            </a:extLst>
          </a:blip>
          <a:srcRect l="7012" t="9477" r="5355" b="7951"/>
          <a:stretch/>
        </p:blipFill>
        <p:spPr bwMode="auto">
          <a:xfrm>
            <a:off x="5292080" y="405695"/>
            <a:ext cx="3168352" cy="1901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418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pic>
        <p:nvPicPr>
          <p:cNvPr id="6146" name="Picture 2" descr="Brush Stroke Stripe by Crystal Walen. Painted brushstroke stripes in pastels. Beautiful abstract pastel design on fabric, wallpaper, and gift wr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6544" y="-113500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962567" y="1988840"/>
            <a:ext cx="7225952" cy="3672408"/>
          </a:xfrm>
          <a:solidFill>
            <a:schemeClr val="bg1"/>
          </a:solidFill>
          <a:ln>
            <a:noFill/>
          </a:ln>
        </p:spPr>
        <p:txBody>
          <a:bodyPr>
            <a:noAutofit/>
          </a:bodyPr>
          <a:lstStyle/>
          <a:p>
            <a:r>
              <a:rPr lang="es-MX" sz="2000" dirty="0" smtClean="0">
                <a:latin typeface="Comic Sans MS" panose="030F0702030302020204" pitchFamily="66" charset="0"/>
              </a:rPr>
              <a:t> </a:t>
            </a:r>
            <a:r>
              <a:rPr lang="es-ES" sz="2000" dirty="0" smtClean="0">
                <a:latin typeface="Comic Sans MS" panose="030F0702030302020204" pitchFamily="66" charset="0"/>
              </a:rPr>
              <a:t>La danza no es patrimonio de un género. </a:t>
            </a:r>
          </a:p>
          <a:p>
            <a:r>
              <a:rPr lang="es-ES" sz="2000" dirty="0" smtClean="0">
                <a:latin typeface="Comic Sans MS" panose="030F0702030302020204" pitchFamily="66" charset="0"/>
              </a:rPr>
              <a:t>Para </a:t>
            </a:r>
            <a:r>
              <a:rPr lang="es-ES" sz="2000" dirty="0" smtClean="0">
                <a:latin typeface="Comic Sans MS" panose="030F0702030302020204" pitchFamily="66" charset="0"/>
              </a:rPr>
              <a:t>poder poner la tarea al alcance de todos es necesario meditar sobres las similitudes y diferencias entre el cuerpo de una nena y un varón, y en los intereses de cada uno de los sexos. Desde la propia estructura psicofísica podemos establecer algunas </a:t>
            </a:r>
            <a:r>
              <a:rPr lang="es-ES" sz="2000" dirty="0" smtClean="0">
                <a:latin typeface="Comic Sans MS" panose="030F0702030302020204" pitchFamily="66" charset="0"/>
              </a:rPr>
              <a:t>diferencias.</a:t>
            </a:r>
          </a:p>
          <a:p>
            <a:r>
              <a:rPr lang="es-MX" sz="2000" dirty="0">
                <a:latin typeface="Comic Sans MS" panose="030F0702030302020204" pitchFamily="66" charset="0"/>
              </a:rPr>
              <a:t> </a:t>
            </a:r>
            <a:r>
              <a:rPr lang="es-ES" sz="2000" dirty="0">
                <a:latin typeface="Comic Sans MS" panose="030F0702030302020204" pitchFamily="66" charset="0"/>
              </a:rPr>
              <a:t>Los docentes tenemos la obligación de pensar anticipadamente cuáles van a ser los temas convocantes de ambos sexos.  (uso de recursos)</a:t>
            </a:r>
          </a:p>
          <a:p>
            <a:endParaRPr lang="es-ES" sz="2400" dirty="0">
              <a:latin typeface="Comic Sans MS" panose="030F0702030302020204" pitchFamily="66" charset="0"/>
            </a:endParaRPr>
          </a:p>
        </p:txBody>
      </p:sp>
      <p:sp>
        <p:nvSpPr>
          <p:cNvPr id="2" name="1 Título"/>
          <p:cNvSpPr>
            <a:spLocks noGrp="1"/>
          </p:cNvSpPr>
          <p:nvPr>
            <p:ph type="title"/>
          </p:nvPr>
        </p:nvSpPr>
        <p:spPr>
          <a:xfrm>
            <a:off x="1187624" y="232600"/>
            <a:ext cx="7283152" cy="1143000"/>
          </a:xfrm>
          <a:solidFill>
            <a:schemeClr val="bg1">
              <a:alpha val="88000"/>
            </a:schemeClr>
          </a:solidFill>
          <a:ln>
            <a:noFill/>
          </a:ln>
        </p:spPr>
        <p:txBody>
          <a:bodyPr>
            <a:noAutofit/>
          </a:bodyPr>
          <a:lstStyle/>
          <a:p>
            <a:r>
              <a:rPr lang="es-ES" sz="2800" dirty="0" smtClean="0">
                <a:latin typeface="Comic Sans MS" panose="030F0702030302020204" pitchFamily="66" charset="0"/>
              </a:rPr>
              <a:t>¿Qué pasa con los varones en las clases de Expresión Corporal?</a:t>
            </a:r>
            <a:endParaRPr lang="es-ES" sz="2800" dirty="0">
              <a:latin typeface="Comic Sans MS" panose="030F0702030302020204" pitchFamily="66" charset="0"/>
            </a:endParaRPr>
          </a:p>
        </p:txBody>
      </p:sp>
    </p:spTree>
    <p:extLst>
      <p:ext uri="{BB962C8B-B14F-4D97-AF65-F5344CB8AC3E}">
        <p14:creationId xmlns:p14="http://schemas.microsoft.com/office/powerpoint/2010/main" val="4278428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l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3001" y="-1143002"/>
            <a:ext cx="6857999" cy="91440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solidFill>
            <a:schemeClr val="bg1"/>
          </a:solidFill>
          <a:ln>
            <a:noFill/>
          </a:ln>
        </p:spPr>
        <p:txBody>
          <a:bodyPr>
            <a:normAutofit fontScale="90000"/>
          </a:bodyPr>
          <a:lstStyle/>
          <a:p>
            <a:r>
              <a:rPr lang="es-ES" dirty="0" smtClean="0"/>
              <a:t>¿Qué es improvisar? ¿Cómo se improvisa?</a:t>
            </a:r>
            <a:endParaRPr lang="es-ES" dirty="0"/>
          </a:p>
        </p:txBody>
      </p:sp>
      <p:sp>
        <p:nvSpPr>
          <p:cNvPr id="3" name="2 Marcador de contenido"/>
          <p:cNvSpPr>
            <a:spLocks noGrp="1"/>
          </p:cNvSpPr>
          <p:nvPr>
            <p:ph idx="1"/>
          </p:nvPr>
        </p:nvSpPr>
        <p:spPr>
          <a:xfrm>
            <a:off x="1218456" y="1695669"/>
            <a:ext cx="6707088" cy="4525963"/>
          </a:xfrm>
          <a:solidFill>
            <a:schemeClr val="bg1"/>
          </a:solidFill>
          <a:ln>
            <a:noFill/>
          </a:ln>
        </p:spPr>
        <p:txBody>
          <a:bodyPr>
            <a:normAutofit/>
          </a:bodyPr>
          <a:lstStyle/>
          <a:p>
            <a:r>
              <a:rPr lang="es-MX" sz="2400" dirty="0" smtClean="0"/>
              <a:t> </a:t>
            </a:r>
            <a:r>
              <a:rPr lang="es-ES" sz="2400" dirty="0" smtClean="0"/>
              <a:t>“</a:t>
            </a:r>
            <a:r>
              <a:rPr lang="es-ES" sz="2400" dirty="0" smtClean="0"/>
              <a:t>Hacer algo de pronto, sin estudio ni preparación. Componer de este modo obras artísticas” (Diccionario de las Américas, 1992)</a:t>
            </a:r>
          </a:p>
          <a:p>
            <a:r>
              <a:rPr lang="es-MX" sz="2400" dirty="0"/>
              <a:t> </a:t>
            </a:r>
            <a:r>
              <a:rPr lang="es-ES" sz="2400" dirty="0" smtClean="0"/>
              <a:t>En el contexto de la improvisación, el hacedor va tomando decisiones con libertad, ya que la característica primordial es que la construcción se vaya haciendo en el mismo proceso de la ejecución. Esta forma de danzar, creativa, única, irrepetible, es cada vez una nueva adquisición.</a:t>
            </a:r>
            <a:endParaRPr lang="es-ES" sz="2400" dirty="0"/>
          </a:p>
        </p:txBody>
      </p:sp>
    </p:spTree>
    <p:extLst>
      <p:ext uri="{BB962C8B-B14F-4D97-AF65-F5344CB8AC3E}">
        <p14:creationId xmlns:p14="http://schemas.microsoft.com/office/powerpoint/2010/main" val="3745629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rush Stroke Stripe by Crystal Walen. Painted brushstroke stripes in pastels. Beautiful abstract pastel design on fabric, wallpaper, and gift wr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6544" y="-113500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solidFill>
            <a:schemeClr val="bg1"/>
          </a:solidFill>
          <a:ln>
            <a:noFill/>
          </a:ln>
        </p:spPr>
        <p:txBody>
          <a:bodyPr/>
          <a:lstStyle/>
          <a:p>
            <a:r>
              <a:rPr lang="es-MX" dirty="0" smtClean="0"/>
              <a:t>Preguntas</a:t>
            </a:r>
            <a:endParaRPr lang="es-MX" dirty="0"/>
          </a:p>
        </p:txBody>
      </p:sp>
      <p:sp>
        <p:nvSpPr>
          <p:cNvPr id="3" name="Marcador de contenido 2"/>
          <p:cNvSpPr>
            <a:spLocks noGrp="1"/>
          </p:cNvSpPr>
          <p:nvPr>
            <p:ph idx="1"/>
          </p:nvPr>
        </p:nvSpPr>
        <p:spPr>
          <a:solidFill>
            <a:schemeClr val="bg1"/>
          </a:solidFill>
          <a:ln>
            <a:noFill/>
          </a:ln>
        </p:spPr>
        <p:txBody>
          <a:bodyPr>
            <a:normAutofit/>
          </a:bodyPr>
          <a:lstStyle/>
          <a:p>
            <a:r>
              <a:rPr lang="es-MX" dirty="0" smtClean="0"/>
              <a:t> ¿ Que es la expresión corporal? </a:t>
            </a:r>
            <a:endParaRPr lang="es-MX" dirty="0" smtClean="0"/>
          </a:p>
          <a:p>
            <a:r>
              <a:rPr lang="es-ES" dirty="0" smtClean="0"/>
              <a:t>¿ </a:t>
            </a:r>
            <a:r>
              <a:rPr lang="es-ES" dirty="0" smtClean="0"/>
              <a:t>Que se plasma en la expresión corporal? </a:t>
            </a:r>
          </a:p>
          <a:p>
            <a:r>
              <a:rPr lang="es-ES" dirty="0"/>
              <a:t> </a:t>
            </a:r>
            <a:r>
              <a:rPr lang="es-ES" dirty="0" smtClean="0"/>
              <a:t>¿ De que se encarga la expresión corporal? </a:t>
            </a:r>
            <a:endParaRPr lang="es-ES" dirty="0" smtClean="0"/>
          </a:p>
          <a:p>
            <a:r>
              <a:rPr lang="es-ES" dirty="0" smtClean="0"/>
              <a:t>¿ </a:t>
            </a:r>
            <a:r>
              <a:rPr lang="es-ES" dirty="0" smtClean="0"/>
              <a:t>Porque La danza no es sobre el genero</a:t>
            </a:r>
            <a:r>
              <a:rPr lang="es-ES" dirty="0" smtClean="0"/>
              <a:t>?</a:t>
            </a:r>
          </a:p>
          <a:p>
            <a:r>
              <a:rPr lang="es-ES" dirty="0" smtClean="0"/>
              <a:t> </a:t>
            </a:r>
            <a:r>
              <a:rPr lang="es-ES" dirty="0" smtClean="0"/>
              <a:t>¿ Cual es la obligación de los docentes? </a:t>
            </a:r>
            <a:endParaRPr lang="es-MX" dirty="0"/>
          </a:p>
        </p:txBody>
      </p:sp>
    </p:spTree>
    <p:extLst>
      <p:ext uri="{BB962C8B-B14F-4D97-AF65-F5344CB8AC3E}">
        <p14:creationId xmlns:p14="http://schemas.microsoft.com/office/powerpoint/2010/main" val="250485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rush Stroke Stripe by Crystal Walen. Painted brushstroke stripes in pastels. Beautiful abstract pastel design on fabric, wallpaper, and gift wr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6544" y="-113500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solidFill>
            <a:schemeClr val="bg1"/>
          </a:solidFill>
        </p:spPr>
        <p:txBody>
          <a:bodyPr/>
          <a:lstStyle/>
          <a:p>
            <a:r>
              <a:rPr lang="es-MX" dirty="0" smtClean="0"/>
              <a:t>Respuestas</a:t>
            </a:r>
            <a:endParaRPr lang="es-MX" dirty="0"/>
          </a:p>
        </p:txBody>
      </p:sp>
      <p:sp>
        <p:nvSpPr>
          <p:cNvPr id="3" name="Marcador de contenido 2"/>
          <p:cNvSpPr>
            <a:spLocks noGrp="1"/>
          </p:cNvSpPr>
          <p:nvPr>
            <p:ph idx="1"/>
          </p:nvPr>
        </p:nvSpPr>
        <p:spPr>
          <a:solidFill>
            <a:schemeClr val="bg1"/>
          </a:solidFill>
          <a:ln>
            <a:noFill/>
          </a:ln>
        </p:spPr>
        <p:txBody>
          <a:bodyPr>
            <a:normAutofit fontScale="77500" lnSpcReduction="20000"/>
          </a:bodyPr>
          <a:lstStyle/>
          <a:p>
            <a:r>
              <a:rPr lang="es-ES" dirty="0" smtClean="0"/>
              <a:t>lenguaje </a:t>
            </a:r>
            <a:r>
              <a:rPr lang="es-ES" dirty="0"/>
              <a:t>artístico que establece una manera de comunicar, a través del movimiento, estados de ánimo, sensaciones, ideas y </a:t>
            </a:r>
            <a:r>
              <a:rPr lang="es-ES" dirty="0" smtClean="0"/>
              <a:t>emociones</a:t>
            </a:r>
          </a:p>
          <a:p>
            <a:r>
              <a:rPr lang="es-ES" dirty="0"/>
              <a:t>L</a:t>
            </a:r>
            <a:r>
              <a:rPr lang="es-ES" dirty="0" smtClean="0"/>
              <a:t>as </a:t>
            </a:r>
            <a:r>
              <a:rPr lang="es-ES" dirty="0"/>
              <a:t>formas y el contenido de lo que cada uno quiere expresar. </a:t>
            </a:r>
            <a:endParaRPr lang="es-ES" dirty="0" smtClean="0"/>
          </a:p>
          <a:p>
            <a:r>
              <a:rPr lang="es-ES" dirty="0" smtClean="0"/>
              <a:t>personas </a:t>
            </a:r>
            <a:r>
              <a:rPr lang="es-ES" dirty="0"/>
              <a:t>que piensen, elaboren y estructuren sus propias danzas, con placer y disfrute por esta </a:t>
            </a:r>
            <a:r>
              <a:rPr lang="es-ES" dirty="0" smtClean="0"/>
              <a:t>producción</a:t>
            </a:r>
          </a:p>
          <a:p>
            <a:r>
              <a:rPr lang="es-ES" dirty="0" smtClean="0"/>
              <a:t>a </a:t>
            </a:r>
            <a:r>
              <a:rPr lang="es-ES" dirty="0"/>
              <a:t>los hombres y las mujeres que quieren disfrutar de este lenguaje que les es propio.</a:t>
            </a:r>
          </a:p>
          <a:p>
            <a:r>
              <a:rPr lang="es-ES" dirty="0" smtClean="0"/>
              <a:t>tenemos </a:t>
            </a:r>
            <a:r>
              <a:rPr lang="es-ES" dirty="0"/>
              <a:t>la obligación de pensar anticipadamente cuáles van a ser los temas convocantes de ambos sexos. </a:t>
            </a:r>
            <a:endParaRPr lang="es-ES" dirty="0" smtClean="0"/>
          </a:p>
          <a:p>
            <a:pPr marL="0" indent="0">
              <a:buNone/>
            </a:pPr>
            <a:endParaRPr lang="es-MX" dirty="0"/>
          </a:p>
        </p:txBody>
      </p:sp>
    </p:spTree>
    <p:extLst>
      <p:ext uri="{BB962C8B-B14F-4D97-AF65-F5344CB8AC3E}">
        <p14:creationId xmlns:p14="http://schemas.microsoft.com/office/powerpoint/2010/main" val="25624687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587</Words>
  <Application>Microsoft Office PowerPoint</Application>
  <PresentationFormat>Presentación en pantalla (4:3)</PresentationFormat>
  <Paragraphs>29</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Comic Sans MS</vt:lpstr>
      <vt:lpstr>Tema de Office</vt:lpstr>
      <vt:lpstr>A muchas preguntas, algunas respuestas.  La expresión corporal en el nivel inicial. Perla Jaritonsky  </vt:lpstr>
      <vt:lpstr>¿Qué es la expresión corporal?</vt:lpstr>
      <vt:lpstr>Presentación de PowerPoint</vt:lpstr>
      <vt:lpstr>¿Por qué la expresión corporal en el jardín?</vt:lpstr>
      <vt:lpstr>Presentación de PowerPoint</vt:lpstr>
      <vt:lpstr>¿Qué pasa con los varones en las clases de Expresión Corporal?</vt:lpstr>
      <vt:lpstr>¿Qué es improvisar? ¿Cómo se improvisa?</vt:lpstr>
      <vt:lpstr>Preguntas</vt:lpstr>
      <vt:lpstr>Respuestas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muchas preguntas, algunas respuestas. La expresión corporal en el nivel inicial  Perla Jaritonsky  131 – 144</dc:title>
  <dc:creator>Mq</dc:creator>
  <cp:lastModifiedBy>Alan</cp:lastModifiedBy>
  <cp:revision>10</cp:revision>
  <dcterms:created xsi:type="dcterms:W3CDTF">2017-08-22T15:08:10Z</dcterms:created>
  <dcterms:modified xsi:type="dcterms:W3CDTF">2018-10-09T03:35:12Z</dcterms:modified>
</cp:coreProperties>
</file>